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Arimo" charset="1" panose="020B0604020202020204"/>
      <p:regular r:id="rId6"/>
      <p:bold r:id="rId7"/>
      <p:italic r:id="rId8"/>
      <p:boldItalic r:id="rId9"/>
    </p:embeddedFont>
    <p:embeddedFont>
      <p:font typeface="Poppins Light" charset="1" panose="02000000000000000000"/>
      <p:regular r:id="rId10"/>
      <p:bold r:id="rId11"/>
    </p:embeddedFont>
    <p:embeddedFont>
      <p:font typeface="Poppins Medium" charset="1" panose="02000000000000000000"/>
      <p:regular r:id="rId12"/>
      <p:bold r:id="rId13"/>
    </p:embeddedFont>
    <p:embeddedFont>
      <p:font typeface="Poppins Bol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8.jpe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8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9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9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0.jpe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4403" t="0" r="29836" b="0"/>
          <a:stretch>
            <a:fillRect/>
          </a:stretch>
        </p:blipFill>
        <p:spPr>
          <a:xfrm flipH="false" flipV="false" rot="-5665821">
            <a:off x="2875651" y="-1209100"/>
            <a:ext cx="6384141" cy="1297451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162248"/>
            <a:ext cx="10349073" cy="5962504"/>
            <a:chOff x="0" y="0"/>
            <a:chExt cx="13798764" cy="795000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140518"/>
              <a:ext cx="13798764" cy="6809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457"/>
                </a:lnSpc>
              </a:pPr>
              <a:r>
                <a:rPr lang="en-US" b="true" sz="11214" i="true" spc="-112">
                  <a:solidFill>
                    <a:srgbClr val="FFFDF5"/>
                  </a:solidFill>
                  <a:latin typeface="Poppins Bold"/>
                </a:rPr>
                <a:t>Вопросы с глаголом </a:t>
              </a:r>
            </a:p>
            <a:p>
              <a:pPr>
                <a:lnSpc>
                  <a:spcPts val="13457"/>
                </a:lnSpc>
              </a:pPr>
              <a:r>
                <a:rPr lang="en-US" b="true" sz="11214" i="true" spc="-112">
                  <a:solidFill>
                    <a:srgbClr val="FFFDF5"/>
                  </a:solidFill>
                  <a:latin typeface="Poppins Bold"/>
                </a:rPr>
                <a:t>TO BE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0707" y="-38100"/>
              <a:ext cx="11764974" cy="790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0538681">
            <a:off x="5339421" y="-1207375"/>
            <a:ext cx="13052707" cy="241475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294228">
            <a:off x="9024716" y="9028108"/>
            <a:ext cx="9888315" cy="217542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929848" y="-625337"/>
            <a:ext cx="8239225" cy="173023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-396231" y="9655836"/>
            <a:ext cx="9817654" cy="191444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4605" t="0" r="0" b="0"/>
          <a:stretch>
            <a:fillRect/>
          </a:stretch>
        </p:blipFill>
        <p:spPr>
          <a:xfrm flipH="false" flipV="false" rot="0">
            <a:off x="8223577" y="790473"/>
            <a:ext cx="11026760" cy="7860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13183" y="1623158"/>
            <a:ext cx="7743753" cy="5856626"/>
            <a:chOff x="0" y="0"/>
            <a:chExt cx="10325004" cy="780883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5350" y="2044771"/>
              <a:ext cx="10299655" cy="2752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20"/>
                </a:lnSpc>
              </a:pPr>
              <a:r>
                <a:rPr lang="en-US" b="false" sz="6400" i="true" spc="320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false" sz="6400" i="true" spc="320">
                  <a:solidFill>
                    <a:srgbClr val="645B53"/>
                  </a:solidFill>
                  <a:latin typeface="Poppins Bold"/>
                </a:rPr>
                <a:t> YOU FROM MOSCOW?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5350" y="5471400"/>
              <a:ext cx="10299655" cy="233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200"/>
                </a:lnSpc>
              </a:pPr>
              <a:r>
                <a:rPr lang="en-US" b="false" sz="4800" i="false" spc="48">
                  <a:solidFill>
                    <a:srgbClr val="645B53"/>
                  </a:solidFill>
                  <a:latin typeface="Poppins Light"/>
                </a:rPr>
                <a:t>                                      Ты из Москвы?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10325004" cy="1308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80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695127" y="-1155378"/>
            <a:ext cx="5775600" cy="754980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8292822"/>
            <a:ext cx="6804703" cy="12928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13941">
            <a:off x="10586035" y="-810796"/>
            <a:ext cx="8629014" cy="181209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6699" t="0" r="6807" b="0"/>
          <a:stretch>
            <a:fillRect/>
          </a:stretch>
        </p:blipFill>
        <p:spPr>
          <a:xfrm flipH="false" flipV="false" rot="0">
            <a:off x="337581" y="1629543"/>
            <a:ext cx="10200457" cy="666327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68804">
            <a:off x="2565678" y="789504"/>
            <a:ext cx="3705127" cy="1667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13183" y="2670908"/>
            <a:ext cx="7743753" cy="4808876"/>
            <a:chOff x="0" y="0"/>
            <a:chExt cx="10325004" cy="641183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5350" y="2044771"/>
              <a:ext cx="10299655" cy="1355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20"/>
                </a:lnSpc>
              </a:pPr>
              <a:r>
                <a:rPr lang="en-US" b="false" sz="6400" i="true" spc="320">
                  <a:solidFill>
                    <a:srgbClr val="645B53"/>
                  </a:solidFill>
                  <a:latin typeface="Poppins Bold"/>
                </a:rPr>
                <a:t>YES,</a:t>
              </a:r>
              <a:r>
                <a:rPr lang="en-US" b="false" sz="6400" i="true" spc="320">
                  <a:solidFill>
                    <a:srgbClr val="FF5757"/>
                  </a:solidFill>
                  <a:latin typeface="Poppins Bold"/>
                </a:rPr>
                <a:t> I AM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5350" y="4074400"/>
              <a:ext cx="10299655" cy="233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200"/>
                </a:lnSpc>
              </a:pPr>
              <a:r>
                <a:rPr lang="en-US" b="false" sz="4800" i="false" spc="48">
                  <a:solidFill>
                    <a:srgbClr val="645B53"/>
                  </a:solidFill>
                  <a:latin typeface="Poppins Light"/>
                </a:rPr>
                <a:t>                                     Да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10325004" cy="1308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80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695127" y="-1155378"/>
            <a:ext cx="5775600" cy="754980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8292822"/>
            <a:ext cx="6804703" cy="12928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13941">
            <a:off x="10586035" y="-810796"/>
            <a:ext cx="8629014" cy="181209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6699" t="0" r="6807" b="0"/>
          <a:stretch>
            <a:fillRect/>
          </a:stretch>
        </p:blipFill>
        <p:spPr>
          <a:xfrm flipH="false" flipV="false" rot="0">
            <a:off x="337581" y="1629543"/>
            <a:ext cx="10200457" cy="666327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68804">
            <a:off x="2565678" y="789504"/>
            <a:ext cx="3705127" cy="1667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1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3067665">
            <a:off x="-456632" y="3782755"/>
            <a:ext cx="6823907" cy="11006302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129585" y="997647"/>
            <a:ext cx="9844921" cy="8288259"/>
          </a:xfrm>
          <a:prstGeom prst="rect">
            <a:avLst/>
          </a:prstGeom>
          <a:solidFill>
            <a:srgbClr val="FFFDF5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16282" r="7174" b="2389"/>
          <a:stretch>
            <a:fillRect/>
          </a:stretch>
        </p:blipFill>
        <p:spPr>
          <a:xfrm flipH="false" flipV="false" rot="0">
            <a:off x="9561011" y="997647"/>
            <a:ext cx="7582959" cy="829170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771344" y="2856349"/>
            <a:ext cx="8447312" cy="4799456"/>
            <a:chOff x="0" y="0"/>
            <a:chExt cx="11263083" cy="639927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00025"/>
              <a:ext cx="11263083" cy="47754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560"/>
                </a:lnSpc>
              </a:pPr>
              <a:r>
                <a:rPr lang="en-US" b="false" sz="10400" i="false" spc="311">
                  <a:solidFill>
                    <a:srgbClr val="FF5757"/>
                  </a:solidFill>
                  <a:latin typeface="Poppins Medium"/>
                </a:rPr>
                <a:t>I am</a:t>
              </a:r>
              <a:r>
                <a:rPr lang="en-US" b="false" sz="10400" i="false" spc="311">
                  <a:solidFill>
                    <a:srgbClr val="645B53"/>
                  </a:solidFill>
                  <a:latin typeface="Poppins Medium"/>
                </a:rPr>
                <a:t> Russian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336284"/>
              <a:ext cx="11263083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b="true" sz="4800" i="false" spc="480">
                  <a:solidFill>
                    <a:srgbClr val="645B53"/>
                  </a:solidFill>
                  <a:latin typeface="Poppins Light"/>
                </a:rPr>
                <a:t>Я РУССКАЯ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974505" y="997647"/>
            <a:ext cx="6177937" cy="5251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5218" r="0" b="5218"/>
          <a:stretch>
            <a:fillRect/>
          </a:stretch>
        </p:blipFill>
        <p:spPr>
          <a:xfrm flipH="false" flipV="false" rot="0">
            <a:off x="10974505" y="8237041"/>
            <a:ext cx="6183910" cy="105231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0292232">
            <a:off x="643977" y="-56547"/>
            <a:ext cx="8253182" cy="1815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71344" y="2003289"/>
            <a:ext cx="935835" cy="70655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rcRect l="5854" t="0" r="18331" b="0"/>
          <a:stretch>
            <a:fillRect/>
          </a:stretch>
        </p:blipFill>
        <p:spPr>
          <a:xfrm flipH="false" flipV="false" rot="0">
            <a:off x="7720676" y="997647"/>
            <a:ext cx="9423294" cy="83277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15547" y="1028700"/>
            <a:ext cx="7743753" cy="6611641"/>
            <a:chOff x="0" y="0"/>
            <a:chExt cx="10325004" cy="881552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5350" y="4972121"/>
              <a:ext cx="10299655" cy="24165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280"/>
                </a:lnSpc>
              </a:pPr>
              <a:r>
                <a:rPr lang="en-US" b="false" sz="5600" i="true" spc="280">
                  <a:solidFill>
                    <a:srgbClr val="645B53"/>
                  </a:solidFill>
                  <a:latin typeface="Poppins Bold"/>
                </a:rPr>
                <a:t>                ОН ИЗ НЬЮ-ЙОРКА?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5350" y="8110672"/>
              <a:ext cx="10299655" cy="704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0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10325004" cy="421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480"/>
                </a:lnSpc>
              </a:pPr>
              <a:r>
                <a:rPr lang="en-US" b="true" sz="10400" i="true" spc="104">
                  <a:solidFill>
                    <a:srgbClr val="FF5757"/>
                  </a:solidFill>
                  <a:latin typeface="Poppins Bold"/>
                </a:rPr>
                <a:t>Is</a:t>
              </a:r>
              <a:r>
                <a:rPr lang="en-US" b="true" sz="10400" i="true" spc="104">
                  <a:solidFill>
                    <a:srgbClr val="FFA173"/>
                  </a:solidFill>
                  <a:latin typeface="Poppins Bold"/>
                </a:rPr>
                <a:t> </a:t>
              </a:r>
              <a:r>
                <a:rPr lang="en-US" b="true" sz="10400" i="true" spc="104">
                  <a:solidFill>
                    <a:srgbClr val="645B53"/>
                  </a:solidFill>
                  <a:latin typeface="Poppins Bold"/>
                </a:rPr>
                <a:t>he from New York?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695127" y="-1155378"/>
            <a:ext cx="5775600" cy="754980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8292822"/>
            <a:ext cx="6804703" cy="12928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13941">
            <a:off x="10586035" y="-810796"/>
            <a:ext cx="8629014" cy="181209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8700" y="1267874"/>
            <a:ext cx="6056788" cy="847103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68804">
            <a:off x="1937459" y="434220"/>
            <a:ext cx="3705127" cy="16673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15547" y="1650672"/>
            <a:ext cx="7743753" cy="6985656"/>
            <a:chOff x="0" y="0"/>
            <a:chExt cx="10325004" cy="93142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5350" y="8027063"/>
              <a:ext cx="10299655" cy="1287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400"/>
                </a:lnSpc>
              </a:pPr>
              <a:r>
                <a:rPr lang="en-US" b="true" sz="5600" i="false" spc="56">
                  <a:solidFill>
                    <a:srgbClr val="645B53"/>
                  </a:solidFill>
                  <a:latin typeface="Poppins Medium"/>
                </a:rPr>
                <a:t>ОНИ КАНАДЦЫ?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10325004" cy="58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640"/>
                </a:lnSpc>
              </a:pPr>
              <a:r>
                <a:rPr lang="en-US" b="true" sz="7200" i="true" spc="72">
                  <a:solidFill>
                    <a:srgbClr val="FF5757"/>
                  </a:solidFill>
                  <a:latin typeface="Poppins Bold"/>
                </a:rPr>
                <a:t>-ARE</a:t>
              </a:r>
              <a:r>
                <a:rPr lang="en-US" b="true" sz="7200" i="true" spc="72">
                  <a:solidFill>
                    <a:srgbClr val="FFA173"/>
                  </a:solidFill>
                  <a:latin typeface="Poppins Bold"/>
                </a:rPr>
                <a:t> </a:t>
              </a:r>
              <a:r>
                <a:rPr lang="en-US" b="true" sz="7200" i="true" spc="72">
                  <a:solidFill>
                    <a:srgbClr val="645B53"/>
                  </a:solidFill>
                  <a:latin typeface="Poppins Bold"/>
                </a:rPr>
                <a:t>THEY CANADIAN?</a:t>
              </a:r>
            </a:p>
            <a:p>
              <a:pPr algn="r">
                <a:lnSpc>
                  <a:spcPts val="8640"/>
                </a:lnSpc>
              </a:pPr>
            </a:p>
            <a:p>
              <a:pPr algn="r">
                <a:lnSpc>
                  <a:spcPts val="864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695127" y="-1155378"/>
            <a:ext cx="5775600" cy="75498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8292822"/>
            <a:ext cx="6804703" cy="129289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13941">
            <a:off x="10586035" y="-810796"/>
            <a:ext cx="8629014" cy="18120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6129" t="0" r="8358" b="8762"/>
          <a:stretch>
            <a:fillRect/>
          </a:stretch>
        </p:blipFill>
        <p:spPr>
          <a:xfrm flipH="false" flipV="false" rot="0">
            <a:off x="376284" y="1623158"/>
            <a:ext cx="9139263" cy="750851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68804">
            <a:off x="3093352" y="789504"/>
            <a:ext cx="3705127" cy="16673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15547" y="1623158"/>
            <a:ext cx="7743753" cy="8042931"/>
            <a:chOff x="0" y="0"/>
            <a:chExt cx="10325004" cy="1072390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5350" y="8027063"/>
              <a:ext cx="10299655" cy="2696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400"/>
                </a:lnSpc>
              </a:pPr>
              <a:r>
                <a:rPr lang="en-US" b="true" sz="5600" i="false" spc="56">
                  <a:solidFill>
                    <a:srgbClr val="645B53"/>
                  </a:solidFill>
                  <a:latin typeface="Poppins Medium"/>
                </a:rPr>
                <a:t>Нет. Они Американцы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10325004" cy="58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640"/>
                </a:lnSpc>
              </a:pPr>
              <a:r>
                <a:rPr lang="en-US" b="true" sz="7200" i="true" spc="72">
                  <a:solidFill>
                    <a:srgbClr val="645B53"/>
                  </a:solidFill>
                  <a:latin typeface="Poppins Bold"/>
                </a:rPr>
                <a:t>NO, THEY </a:t>
              </a:r>
              <a:r>
                <a:rPr lang="en-US" b="true" sz="7200" i="true" spc="72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true" sz="7200" i="true" spc="72">
                  <a:solidFill>
                    <a:srgbClr val="645B53"/>
                  </a:solidFill>
                  <a:latin typeface="Poppins Bold"/>
                </a:rPr>
                <a:t> NOT. THEY </a:t>
              </a:r>
              <a:r>
                <a:rPr lang="en-US" b="true" sz="7200" i="true" spc="72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true" sz="7200" i="true" spc="72">
                  <a:solidFill>
                    <a:srgbClr val="645B53"/>
                  </a:solidFill>
                  <a:latin typeface="Poppins Bold"/>
                </a:rPr>
                <a:t> AMERICAN</a:t>
              </a:r>
            </a:p>
            <a:p>
              <a:pPr algn="r">
                <a:lnSpc>
                  <a:spcPts val="864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695127" y="-1155378"/>
            <a:ext cx="5775600" cy="75498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8292822"/>
            <a:ext cx="6804703" cy="129289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13941">
            <a:off x="10586035" y="-810796"/>
            <a:ext cx="8629014" cy="18120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6129" t="0" r="8358" b="8762"/>
          <a:stretch>
            <a:fillRect/>
          </a:stretch>
        </p:blipFill>
        <p:spPr>
          <a:xfrm flipH="false" flipV="false" rot="0">
            <a:off x="376284" y="1623158"/>
            <a:ext cx="9139263" cy="750851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468804">
            <a:off x="3093352" y="789504"/>
            <a:ext cx="3705127" cy="1667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1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3260" y="1028700"/>
            <a:ext cx="498657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b="true" sz="6500" i="true" spc="65">
                <a:solidFill>
                  <a:srgbClr val="FFFDF5"/>
                </a:solidFill>
                <a:latin typeface="Poppins Bold"/>
              </a:rPr>
              <a:t>Запишем: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2357453" y="822958"/>
            <a:ext cx="5378301" cy="8684397"/>
          </a:xfrm>
          <a:prstGeom prst="rect">
            <a:avLst/>
          </a:prstGeom>
          <a:solidFill>
            <a:srgbClr val="FFFDF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2522712" y="353201"/>
            <a:ext cx="5187338" cy="7730618"/>
            <a:chOff x="0" y="0"/>
            <a:chExt cx="6916451" cy="1030749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6916451" cy="9793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294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713442"/>
              <a:ext cx="6916451" cy="8594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078"/>
                </a:lnSpc>
              </a:pPr>
              <a:r>
                <a:rPr lang="en-US" b="false" sz="8719" i="false" spc="87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false" sz="8719" i="false" spc="87">
                  <a:solidFill>
                    <a:srgbClr val="645B53"/>
                  </a:solidFill>
                  <a:latin typeface="Poppins Bold"/>
                </a:rPr>
                <a:t>  we </a:t>
              </a:r>
            </a:p>
            <a:p>
              <a:pPr>
                <a:lnSpc>
                  <a:spcPts val="13078"/>
                </a:lnSpc>
              </a:pPr>
              <a:r>
                <a:rPr lang="en-US" b="false" sz="8719" i="false" spc="87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false" sz="8719" i="false" spc="87">
                  <a:solidFill>
                    <a:srgbClr val="645B53"/>
                  </a:solidFill>
                  <a:latin typeface="Poppins Bold"/>
                </a:rPr>
                <a:t> you </a:t>
              </a:r>
            </a:p>
            <a:p>
              <a:pPr>
                <a:lnSpc>
                  <a:spcPts val="13078"/>
                </a:lnSpc>
              </a:pPr>
              <a:r>
                <a:rPr lang="en-US" b="true" sz="8719" i="false" spc="87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false" sz="8719" i="false" spc="87">
                  <a:solidFill>
                    <a:srgbClr val="645B53"/>
                  </a:solidFill>
                  <a:latin typeface="Poppins Bold"/>
                </a:rPr>
                <a:t> they 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6326575">
            <a:off x="532173" y="4145585"/>
            <a:ext cx="6339767" cy="10225431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>
            <a:off x="5869834" y="822958"/>
            <a:ext cx="5508243" cy="8641083"/>
          </a:xfrm>
          <a:prstGeom prst="rect">
            <a:avLst/>
          </a:prstGeom>
          <a:solidFill>
            <a:srgbClr val="FFFDF5"/>
          </a:solidFill>
        </p:spPr>
      </p:sp>
      <p:grpSp>
        <p:nvGrpSpPr>
          <p:cNvPr name="Group 9" id="9"/>
          <p:cNvGrpSpPr/>
          <p:nvPr/>
        </p:nvGrpSpPr>
        <p:grpSpPr>
          <a:xfrm rot="0">
            <a:off x="6371066" y="353201"/>
            <a:ext cx="5545869" cy="7965269"/>
            <a:chOff x="0" y="0"/>
            <a:chExt cx="7394492" cy="1062035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0"/>
              <a:ext cx="7394492" cy="10608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29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896611"/>
              <a:ext cx="7394492" cy="8723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486"/>
                </a:lnSpc>
              </a:pPr>
              <a:r>
                <a:rPr lang="en-US" b="false" sz="6991" i="false" spc="69">
                  <a:solidFill>
                    <a:srgbClr val="FF5757"/>
                  </a:solidFill>
                  <a:latin typeface="Poppins Bold"/>
                </a:rPr>
                <a:t>Am</a:t>
              </a:r>
              <a:r>
                <a:rPr lang="en-US" b="false" sz="6991" i="false" spc="69">
                  <a:solidFill>
                    <a:srgbClr val="645B53"/>
                  </a:solidFill>
                  <a:latin typeface="Poppins Bold"/>
                </a:rPr>
                <a:t>  I</a:t>
              </a:r>
            </a:p>
            <a:p>
              <a:pPr>
                <a:lnSpc>
                  <a:spcPts val="10486"/>
                </a:lnSpc>
              </a:pPr>
              <a:r>
                <a:rPr lang="en-US" b="false" sz="6991" i="false" spc="69">
                  <a:solidFill>
                    <a:srgbClr val="FF5757"/>
                  </a:solidFill>
                  <a:latin typeface="Poppins Bold"/>
                </a:rPr>
                <a:t>Are</a:t>
              </a:r>
              <a:r>
                <a:rPr lang="en-US" b="false" sz="6991" i="false" spc="69">
                  <a:solidFill>
                    <a:srgbClr val="645B53"/>
                  </a:solidFill>
                  <a:latin typeface="Poppins Bold"/>
                </a:rPr>
                <a:t>  you </a:t>
              </a:r>
            </a:p>
            <a:p>
              <a:pPr>
                <a:lnSpc>
                  <a:spcPts val="10486"/>
                </a:lnSpc>
              </a:pPr>
              <a:r>
                <a:rPr lang="en-US" b="false" sz="6991" i="false" spc="69">
                  <a:solidFill>
                    <a:srgbClr val="645B53"/>
                  </a:solidFill>
                  <a:latin typeface="Poppins Bold"/>
                </a:rPr>
                <a:t>        he</a:t>
              </a:r>
            </a:p>
            <a:p>
              <a:pPr>
                <a:lnSpc>
                  <a:spcPts val="10486"/>
                </a:lnSpc>
              </a:pPr>
              <a:r>
                <a:rPr lang="en-US" b="false" sz="6991" i="false" spc="69">
                  <a:solidFill>
                    <a:srgbClr val="FF5757"/>
                  </a:solidFill>
                  <a:latin typeface="Poppins Bold"/>
                </a:rPr>
                <a:t>Is</a:t>
              </a:r>
              <a:r>
                <a:rPr lang="en-US" b="false" sz="6991" i="false" spc="69">
                  <a:solidFill>
                    <a:srgbClr val="645B53"/>
                  </a:solidFill>
                  <a:latin typeface="Poppins Bold"/>
                </a:rPr>
                <a:t>     she </a:t>
              </a:r>
            </a:p>
            <a:p>
              <a:pPr>
                <a:lnSpc>
                  <a:spcPts val="10486"/>
                </a:lnSpc>
              </a:pPr>
              <a:r>
                <a:rPr lang="en-US" b="false" sz="6991" i="false" spc="69">
                  <a:solidFill>
                    <a:srgbClr val="645B53"/>
                  </a:solidFill>
                  <a:latin typeface="Poppins Bold"/>
                </a:rPr>
                <a:t>        it</a:t>
              </a: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463841">
            <a:off x="-200429" y="4671069"/>
            <a:ext cx="5240974" cy="379970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76853">
            <a:off x="-2070142" y="4075902"/>
            <a:ext cx="6342885" cy="1395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DADXedA0R9w</dc:identifier>
  <dcterms:modified xsi:type="dcterms:W3CDTF">2011-08-01T06:04:30Z</dcterms:modified>
  <cp:revision>1</cp:revision>
  <dc:title>Вопросы с глаголом TO BE</dc:title>
</cp:coreProperties>
</file>