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6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n.wikipedia.org/wiki/The_New_Schoo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071942"/>
            <a:ext cx="5686420" cy="1824038"/>
          </a:xfrm>
        </p:spPr>
        <p:txBody>
          <a:bodyPr/>
          <a:lstStyle/>
          <a:p>
            <a:r>
              <a:rPr lang="ru-RU" dirty="0" smtClean="0"/>
              <a:t>Подготовил: </a:t>
            </a:r>
          </a:p>
          <a:p>
            <a:r>
              <a:rPr lang="ru-RU" dirty="0" smtClean="0"/>
              <a:t>Студент 1 курса магистратуры</a:t>
            </a:r>
          </a:p>
          <a:p>
            <a:r>
              <a:rPr lang="ru-RU" dirty="0" smtClean="0"/>
              <a:t>Направления «Политология»</a:t>
            </a:r>
          </a:p>
          <a:p>
            <a:r>
              <a:rPr lang="ru-RU" dirty="0" err="1" smtClean="0"/>
              <a:t>Бацын</a:t>
            </a:r>
            <a:r>
              <a:rPr lang="ru-RU" dirty="0" smtClean="0"/>
              <a:t> Андрей Николаевич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теории гражданского общества:</a:t>
            </a:r>
            <a:br>
              <a:rPr lang="ru-RU" dirty="0" smtClean="0"/>
            </a:br>
            <a:r>
              <a:rPr lang="ru-RU" dirty="0" smtClean="0"/>
              <a:t>Джин Л. Коэн и Эндрю </a:t>
            </a:r>
            <a:r>
              <a:rPr lang="ru-RU" dirty="0" err="1" smtClean="0"/>
              <a:t>Арато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57628"/>
            <a:ext cx="4500562" cy="2857520"/>
          </a:xfrm>
        </p:spPr>
        <p:txBody>
          <a:bodyPr>
            <a:normAutofit lnSpcReduction="10000"/>
          </a:bodyPr>
          <a:lstStyle/>
          <a:p>
            <a:r>
              <a:rPr lang="ru-RU" i="1" u="sng" dirty="0" smtClean="0"/>
              <a:t>Джин л.Коэн (</a:t>
            </a:r>
            <a:r>
              <a:rPr lang="en-US" i="1" u="sng" dirty="0" smtClean="0"/>
              <a:t>Jean Louise </a:t>
            </a:r>
            <a:r>
              <a:rPr lang="en-US" i="1" u="sng" dirty="0" smtClean="0"/>
              <a:t>Cohen</a:t>
            </a:r>
            <a:r>
              <a:rPr lang="ru-RU" i="1" u="sng" dirty="0" smtClean="0"/>
              <a:t>) 1946-…</a:t>
            </a:r>
          </a:p>
          <a:p>
            <a:r>
              <a:rPr lang="ru-RU" b="0" dirty="0" smtClean="0"/>
              <a:t>Профессор политической мысли в колумбийском университете.</a:t>
            </a:r>
          </a:p>
          <a:p>
            <a:r>
              <a:rPr lang="ru-RU" i="1" u="sng" dirty="0" smtClean="0"/>
              <a:t>Эндрю </a:t>
            </a:r>
            <a:r>
              <a:rPr lang="ru-RU" i="1" u="sng" dirty="0" err="1" smtClean="0"/>
              <a:t>Арато</a:t>
            </a:r>
            <a:r>
              <a:rPr lang="ru-RU" i="1" u="sng" dirty="0" smtClean="0"/>
              <a:t> (</a:t>
            </a:r>
            <a:r>
              <a:rPr lang="en-US" i="1" u="sng" dirty="0" smtClean="0"/>
              <a:t>Andrew </a:t>
            </a:r>
            <a:r>
              <a:rPr lang="en-US" i="1" u="sng" dirty="0" err="1" smtClean="0"/>
              <a:t>Arato</a:t>
            </a:r>
            <a:r>
              <a:rPr lang="ru-RU" i="1" u="sng" dirty="0" smtClean="0"/>
              <a:t>) 1944-…</a:t>
            </a:r>
          </a:p>
          <a:p>
            <a:r>
              <a:rPr lang="ru-RU" b="0" dirty="0" smtClean="0"/>
              <a:t>Профессор политической </a:t>
            </a:r>
            <a:r>
              <a:rPr lang="ru-RU" b="0" dirty="0" smtClean="0"/>
              <a:t>и социальной теории </a:t>
            </a:r>
            <a:r>
              <a:rPr lang="ru-RU" b="0" dirty="0" smtClean="0"/>
              <a:t>на кафедре социологии </a:t>
            </a:r>
            <a:r>
              <a:rPr lang="ru-RU" b="0" dirty="0" smtClean="0"/>
              <a:t>в </a:t>
            </a:r>
            <a:r>
              <a:rPr lang="ru-RU" b="0" u="sng" dirty="0" smtClean="0">
                <a:hlinkClick r:id="rId2" tooltip="Новая Школа"/>
              </a:rPr>
              <a:t>новой </a:t>
            </a:r>
            <a:r>
              <a:rPr lang="ru-RU" b="0" u="sng" dirty="0" smtClean="0">
                <a:hlinkClick r:id="rId2" tooltip="Новая Школа"/>
              </a:rPr>
              <a:t>школе</a:t>
            </a:r>
            <a:r>
              <a:rPr lang="ru-RU" b="0" u="sng" dirty="0" smtClean="0"/>
              <a:t>.</a:t>
            </a:r>
          </a:p>
          <a:p>
            <a:endParaRPr lang="ru-RU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85728"/>
            <a:ext cx="5286412" cy="2609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Гражданское общество и политическая теория (1997)</a:t>
            </a:r>
            <a:endParaRPr lang="ru-RU" dirty="0"/>
          </a:p>
        </p:txBody>
      </p:sp>
      <p:pic>
        <p:nvPicPr>
          <p:cNvPr id="13314" name="Picture 2" descr="https://www.redcat.org/sites/redcat.org/files/styles/redcat-carousel-large/public/event/associated-images/2013-01/arato01_assoc.jpg?itok=YdBY9SH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4214810" cy="2807098"/>
          </a:xfrm>
          <a:prstGeom prst="rect">
            <a:avLst/>
          </a:prstGeom>
          <a:noFill/>
        </p:spPr>
      </p:pic>
      <p:pic>
        <p:nvPicPr>
          <p:cNvPr id="13316" name="Picture 4" descr="http://i1.studmed.ru/7/6/899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1629"/>
            <a:ext cx="2643206" cy="3749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57760"/>
            <a:ext cx="9144000" cy="200024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Под </a:t>
            </a:r>
            <a:r>
              <a:rPr lang="ru-RU" i="1" u="sng" dirty="0" smtClean="0">
                <a:solidFill>
                  <a:schemeClr val="tx1"/>
                </a:solidFill>
              </a:rPr>
              <a:t>«гражданским обществом» </a:t>
            </a:r>
            <a:r>
              <a:rPr lang="ru-RU" b="0" dirty="0" smtClean="0">
                <a:solidFill>
                  <a:schemeClr val="tx1"/>
                </a:solidFill>
              </a:rPr>
              <a:t>Коэн и </a:t>
            </a:r>
            <a:r>
              <a:rPr lang="ru-RU" b="0" dirty="0" err="1" smtClean="0">
                <a:solidFill>
                  <a:schemeClr val="tx1"/>
                </a:solidFill>
              </a:rPr>
              <a:t>Арато</a:t>
            </a:r>
            <a:r>
              <a:rPr lang="ru-RU" b="0" dirty="0" smtClean="0">
                <a:solidFill>
                  <a:schemeClr val="tx1"/>
                </a:solidFill>
              </a:rPr>
              <a:t> понимают сферу </a:t>
            </a:r>
            <a:r>
              <a:rPr lang="ru-RU" i="1" u="sng" dirty="0" smtClean="0">
                <a:solidFill>
                  <a:schemeClr val="tx1"/>
                </a:solidFill>
              </a:rPr>
              <a:t>социального взаимодействия, расположенную между экономикой и государств</a:t>
            </a:r>
            <a:r>
              <a:rPr lang="ru-RU" u="sng" dirty="0" smtClean="0">
                <a:solidFill>
                  <a:schemeClr val="tx1"/>
                </a:solidFill>
              </a:rPr>
              <a:t>ом</a:t>
            </a:r>
            <a:r>
              <a:rPr lang="ru-RU" b="0" dirty="0" smtClean="0">
                <a:solidFill>
                  <a:schemeClr val="tx1"/>
                </a:solidFill>
              </a:rPr>
              <a:t>, состоящую из </a:t>
            </a:r>
            <a:r>
              <a:rPr lang="ru-RU" b="0" u="sng" dirty="0" smtClean="0">
                <a:solidFill>
                  <a:schemeClr val="tx1"/>
                </a:solidFill>
              </a:rPr>
              <a:t>семьи, объединений (в частности добровольных), социальных движений и различных форм публичной коммуникации</a:t>
            </a:r>
            <a:r>
              <a:rPr lang="ru-RU" b="0" dirty="0" smtClean="0">
                <a:solidFill>
                  <a:schemeClr val="tx1"/>
                </a:solidFill>
              </a:rPr>
              <a:t>. 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76298"/>
          </a:xfrm>
        </p:spPr>
        <p:txBody>
          <a:bodyPr/>
          <a:lstStyle/>
          <a:p>
            <a:r>
              <a:rPr lang="ru-RU" dirty="0" smtClean="0"/>
              <a:t>Гражданское общество</a:t>
            </a:r>
            <a:endParaRPr lang="ru-RU" dirty="0"/>
          </a:p>
        </p:txBody>
      </p:sp>
      <p:pic>
        <p:nvPicPr>
          <p:cNvPr id="15362" name="Picture 2" descr="https://bigslide.ru/images/8/7464/831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14366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00562" y="2714620"/>
            <a:ext cx="4414846" cy="3143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гражданское общество должно быть защищено юридическими правами, иметь каналы для воздействия на отдельные институты экономики и государства, иметь развитую организационную жизнь и организации средств массовой информации для повышения социальной коммуникации и укрепления социальных связей.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Идеал гражданского общества</a:t>
            </a:r>
            <a:endParaRPr lang="ru-RU" dirty="0"/>
          </a:p>
        </p:txBody>
      </p:sp>
      <p:pic>
        <p:nvPicPr>
          <p:cNvPr id="16386" name="Picture 2" descr="http://gopsy.ru/wp-content/uploads/2014/07/edudem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3929090" cy="2351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Понятие «гражданское общество» </a:t>
            </a:r>
            <a:r>
              <a:rPr lang="ru-RU" sz="1800" dirty="0" smtClean="0"/>
              <a:t>истолковывается </a:t>
            </a:r>
            <a:r>
              <a:rPr lang="ru-RU" sz="1800" dirty="0" smtClean="0"/>
              <a:t>по-разному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28802"/>
            <a:ext cx="8503920" cy="417024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В смысле «</a:t>
            </a:r>
            <a:r>
              <a:rPr lang="ru-RU" i="1" u="sng" dirty="0" err="1" smtClean="0"/>
              <a:t>Civil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Society</a:t>
            </a:r>
            <a:r>
              <a:rPr lang="ru-RU" i="1" u="sng" dirty="0" smtClean="0"/>
              <a:t>» </a:t>
            </a:r>
            <a:r>
              <a:rPr lang="ru-RU" dirty="0" smtClean="0"/>
              <a:t>- как понятие, противопоставленное понятию тоталитарного государства, которое жестко регламентирует жизнь общества и граждан.</a:t>
            </a:r>
          </a:p>
          <a:p>
            <a:r>
              <a:rPr lang="ru-RU" dirty="0" smtClean="0"/>
              <a:t>2. В смысле </a:t>
            </a:r>
            <a:r>
              <a:rPr lang="ru-RU" i="1" u="sng" dirty="0" smtClean="0"/>
              <a:t>«</a:t>
            </a:r>
            <a:r>
              <a:rPr lang="ru-RU" i="1" u="sng" dirty="0" err="1" smtClean="0"/>
              <a:t>Burgerliche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Gesellschaft</a:t>
            </a:r>
            <a:r>
              <a:rPr lang="ru-RU" i="1" u="sng" dirty="0" smtClean="0"/>
              <a:t>» </a:t>
            </a:r>
            <a:r>
              <a:rPr lang="ru-RU" dirty="0" smtClean="0"/>
              <a:t>- как восприятие классических либеральных представлений об </a:t>
            </a:r>
            <a:r>
              <a:rPr lang="ru-RU" dirty="0" smtClean="0"/>
              <a:t>обществе.</a:t>
            </a:r>
            <a:endParaRPr lang="ru-RU" dirty="0" smtClean="0"/>
          </a:p>
          <a:p>
            <a:r>
              <a:rPr lang="ru-RU" dirty="0" smtClean="0"/>
              <a:t>3. В смысле </a:t>
            </a:r>
            <a:r>
              <a:rPr lang="ru-RU" i="1" u="sng" dirty="0" smtClean="0"/>
              <a:t>«</a:t>
            </a:r>
            <a:r>
              <a:rPr lang="ru-RU" i="1" u="sng" dirty="0" err="1" smtClean="0"/>
              <a:t>Zivilgesellschaft</a:t>
            </a:r>
            <a:r>
              <a:rPr lang="ru-RU" i="1" u="sng" dirty="0" smtClean="0"/>
              <a:t>»/«</a:t>
            </a:r>
            <a:r>
              <a:rPr lang="ru-RU" i="1" u="sng" dirty="0" err="1" smtClean="0"/>
              <a:t>Burgergesellschaft</a:t>
            </a:r>
            <a:r>
              <a:rPr lang="ru-RU" i="1" u="sng" dirty="0" smtClean="0"/>
              <a:t>» </a:t>
            </a:r>
            <a:r>
              <a:rPr lang="ru-RU" dirty="0" smtClean="0"/>
              <a:t>- как результат интеграции различных теоретических дискуссий, в рамках которых объединяется ряд составляющих отдельных абстрактных понятий. Термин </a:t>
            </a:r>
            <a:r>
              <a:rPr lang="ru-RU" i="1" u="sng" dirty="0" smtClean="0"/>
              <a:t>«</a:t>
            </a:r>
            <a:r>
              <a:rPr lang="ru-RU" i="1" u="sng" dirty="0" err="1" smtClean="0"/>
              <a:t>Zivilgesellschaft</a:t>
            </a:r>
            <a:r>
              <a:rPr lang="ru-RU" i="1" u="sng" dirty="0" smtClean="0"/>
              <a:t>» </a:t>
            </a:r>
            <a:r>
              <a:rPr lang="ru-RU" dirty="0" smtClean="0"/>
              <a:t>соответствует английскому </a:t>
            </a:r>
            <a:r>
              <a:rPr lang="ru-RU" i="1" u="sng" dirty="0" smtClean="0"/>
              <a:t>«</a:t>
            </a:r>
            <a:r>
              <a:rPr lang="ru-RU" i="1" u="sng" dirty="0" err="1" smtClean="0"/>
              <a:t>Civil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Society</a:t>
            </a:r>
            <a:r>
              <a:rPr lang="ru-RU" i="1" u="sng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наряду </a:t>
            </a:r>
            <a:r>
              <a:rPr lang="ru-RU" dirty="0" smtClean="0"/>
              <a:t>с многообразием подходов к пониманию гражданского общества, существует разделяемое практически всеми авторами идея о том, что областью взаимоотношений государства и гражданского общества является публичная политика.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3422"/>
          </a:xfrm>
        </p:spPr>
        <p:txBody>
          <a:bodyPr/>
          <a:lstStyle/>
          <a:p>
            <a:r>
              <a:rPr lang="ru-RU" dirty="0" smtClean="0"/>
              <a:t>Публичная политика</a:t>
            </a:r>
            <a:endParaRPr lang="ru-RU" dirty="0"/>
          </a:p>
        </p:txBody>
      </p:sp>
      <p:pic>
        <p:nvPicPr>
          <p:cNvPr id="18434" name="Picture 2" descr="http://900igr.net/datas/obschestvoznanie/Publichnaja-sfera/0009-009-Publichnaja-politika-predpolagaet-nalichie-publichnogo-dialoga-v-koto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14686"/>
            <a:ext cx="6715172" cy="3286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786298"/>
            <a:ext cx="8858312" cy="207170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 </a:t>
            </a:r>
            <a:r>
              <a:rPr lang="ru-RU" dirty="0" smtClean="0"/>
              <a:t>на гражданское общество возлагаются надежды по передаче ему функций, с которыми «не справилось» государство «всеобщего благоденствия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2 гражданское </a:t>
            </a:r>
            <a:r>
              <a:rPr lang="ru-RU" dirty="0" smtClean="0"/>
              <a:t>общество является неким идеалом к которому должны стремится все демократии. </a:t>
            </a:r>
            <a:endParaRPr lang="ru-RU" dirty="0" smtClean="0"/>
          </a:p>
          <a:p>
            <a:r>
              <a:rPr lang="ru-RU" dirty="0" smtClean="0"/>
              <a:t>3 Публичная политика является связующим звеном между государством и обществом.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19458" name="Picture 2" descr="http://www.dw.com/image/42384076_3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7000924" cy="3939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167</TotalTime>
  <Words>302</Words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Современные теории гражданского общества: Джин Л. Коэн и Эндрю Арато.</vt:lpstr>
      <vt:lpstr>Гражданское общество и политическая теория (1997)</vt:lpstr>
      <vt:lpstr>Гражданское общество</vt:lpstr>
      <vt:lpstr>Идеал гражданского общества</vt:lpstr>
      <vt:lpstr>Понятие «гражданское общество» истолковывается по-разному</vt:lpstr>
      <vt:lpstr>Публичная политика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теории гражданского общества: Джин Л. Коэн и Эндрю Арато.</dc:title>
  <dc:creator>Andrey</dc:creator>
  <cp:lastModifiedBy>Andrey</cp:lastModifiedBy>
  <cp:revision>18</cp:revision>
  <dcterms:created xsi:type="dcterms:W3CDTF">2018-02-20T08:25:01Z</dcterms:created>
  <dcterms:modified xsi:type="dcterms:W3CDTF">2018-02-20T11:22:20Z</dcterms:modified>
</cp:coreProperties>
</file>