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Реформа здравоохранения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428868"/>
            <a:ext cx="7858180" cy="3714776"/>
          </a:xfrm>
        </p:spPr>
        <p:txBody>
          <a:bodyPr>
            <a:noAutofit/>
          </a:bodyPr>
          <a:lstStyle/>
          <a:p>
            <a:r>
              <a:rPr lang="ru-RU" sz="1600" b="1" i="1" dirty="0" smtClean="0">
                <a:solidFill>
                  <a:schemeClr val="bg1"/>
                </a:solidFill>
              </a:rPr>
              <a:t>Конституция РФ, Статья 41</a:t>
            </a:r>
            <a:endParaRPr lang="ru-RU" sz="1600" i="1" dirty="0" smtClean="0">
              <a:solidFill>
                <a:schemeClr val="bg1"/>
              </a:solidFill>
            </a:endParaRPr>
          </a:p>
          <a:p>
            <a:r>
              <a:rPr lang="ru-RU" sz="1600" i="1" dirty="0" smtClean="0">
                <a:solidFill>
                  <a:schemeClr val="bg1"/>
                </a:solidFill>
              </a:rPr>
              <a:t>1</a:t>
            </a:r>
            <a:r>
              <a:rPr lang="ru-RU" sz="1600" i="1" dirty="0" smtClean="0">
                <a:solidFill>
                  <a:schemeClr val="bg1"/>
                </a:solidFill>
              </a:rPr>
              <a:t>. Каждый имеет право на охрану здоровья и медицинскую помощь. Медицинская помощь в государственных и муниципальных учреждениях здравоохранения оказывается гражданам бесплатно за счет средств соответствующего бюджета, страховых взносов, других поступлений.</a:t>
            </a:r>
            <a:br>
              <a:rPr lang="ru-RU" sz="1600" i="1" dirty="0" smtClean="0">
                <a:solidFill>
                  <a:schemeClr val="bg1"/>
                </a:solidFill>
              </a:rPr>
            </a:br>
            <a:r>
              <a:rPr lang="ru-RU" sz="1600" i="1" dirty="0" smtClean="0">
                <a:solidFill>
                  <a:schemeClr val="bg1"/>
                </a:solidFill>
              </a:rPr>
              <a:t>2. В Российской Федерации финансируются федеральные программы охраны и укрепления здоровья населения, принимаются меры по развитию государственной, муниципальной, частной систем здравоохранения, поощряется деятельность, способствующая укреплению здоровья </a:t>
            </a:r>
            <a:r>
              <a:rPr lang="ru-RU" sz="1600" i="1" dirty="0" smtClean="0">
                <a:solidFill>
                  <a:schemeClr val="bg1"/>
                </a:solidFill>
              </a:rPr>
              <a:t>человека</a:t>
            </a:r>
            <a:r>
              <a:rPr lang="ru-RU" sz="1600" i="1" dirty="0" smtClean="0">
                <a:solidFill>
                  <a:schemeClr val="bg1"/>
                </a:solidFill>
              </a:rPr>
              <a:t>, развитию физической культуры и спорта, экологическому и санитарно-эпидемиологическому благополучию.</a:t>
            </a:r>
            <a:br>
              <a:rPr lang="ru-RU" sz="1600" i="1" dirty="0" smtClean="0">
                <a:solidFill>
                  <a:schemeClr val="bg1"/>
                </a:solidFill>
              </a:rPr>
            </a:br>
            <a:r>
              <a:rPr lang="ru-RU" sz="1600" i="1" dirty="0" smtClean="0">
                <a:solidFill>
                  <a:schemeClr val="bg1"/>
                </a:solidFill>
              </a:rPr>
              <a:t>3. Сокрытие должностными лицами фактов и обстоятельств, создающих угрозу для жизни и здоровья людей, влечет за собой ответственность в соответствии с федеральным законом</a:t>
            </a:r>
            <a:r>
              <a:rPr lang="ru-RU" sz="1600" i="1" dirty="0" smtClean="0">
                <a:solidFill>
                  <a:srgbClr val="C00000"/>
                </a:solidFill>
              </a:rPr>
              <a:t>.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Проблемы в системе здравоохранения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065024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Ограниченность государственных гарантий бесплатной медицинской помощи, отсутствие профилактики заболеваний, а также несбалансированность их с имеющимися финансовыми ресурсами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Сложившаяся система обязательного медицинского страхования (ОМС) не обеспечивает существенного влияния на эффективность использования ресурсов здравоохранения. </a:t>
            </a:r>
            <a:endParaRPr lang="ru-RU" sz="1600" dirty="0" smtClean="0"/>
          </a:p>
          <a:p>
            <a:r>
              <a:rPr lang="ru-RU" sz="1600" dirty="0" smtClean="0"/>
              <a:t>Имеющиеся в системе здравоохранения ресурсы используются неэффективно. </a:t>
            </a:r>
            <a:endParaRPr lang="ru-RU" sz="1600" dirty="0"/>
          </a:p>
        </p:txBody>
      </p:sp>
      <p:sp>
        <p:nvSpPr>
          <p:cNvPr id="1032" name="AutoShape 8" descr="http://allpravda.info/upload/editor/news/2017.10/59f38250c1638_150913083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http://allpravda.info/upload/editor/news/2017.10/59f38250c1638_15091308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857628"/>
            <a:ext cx="5000620" cy="2850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AutoShape 2"/>
          <p:cNvSpPr>
            <a:spLocks noGrp="1" noChangeArrowheads="1"/>
          </p:cNvSpPr>
          <p:nvPr>
            <p:ph type="title"/>
          </p:nvPr>
        </p:nvSpPr>
        <p:spPr>
          <a:xfrm>
            <a:off x="1025958" y="252268"/>
            <a:ext cx="8618537" cy="1257300"/>
          </a:xfrm>
        </p:spPr>
        <p:txBody>
          <a:bodyPr>
            <a:noAutofit/>
          </a:bodyPr>
          <a:lstStyle/>
          <a:p>
            <a:pPr marL="180975" eaLnBrk="1" hangingPunct="1">
              <a:defRPr/>
            </a:pPr>
            <a:r>
              <a:rPr lang="ru-RU" altLang="ko-K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Предпосылки реформирования здравоохранения в РФ</a:t>
            </a:r>
            <a:endParaRPr lang="ru-RU" sz="4000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43" name="AutoShape 4"/>
          <p:cNvSpPr>
            <a:spLocks noChangeArrowheads="1"/>
          </p:cNvSpPr>
          <p:nvPr/>
        </p:nvSpPr>
        <p:spPr bwMode="auto">
          <a:xfrm flipH="1" flipV="1">
            <a:off x="4819650" y="2611438"/>
            <a:ext cx="3530600" cy="381000"/>
          </a:xfrm>
          <a:prstGeom prst="parallelogram">
            <a:avLst>
              <a:gd name="adj" fmla="val 158949"/>
            </a:avLst>
          </a:prstGeom>
          <a:solidFill>
            <a:srgbClr val="FF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4" name="AutoShape 5"/>
          <p:cNvSpPr>
            <a:spLocks noChangeArrowheads="1"/>
          </p:cNvSpPr>
          <p:nvPr/>
        </p:nvSpPr>
        <p:spPr bwMode="auto">
          <a:xfrm flipH="1" flipV="1">
            <a:off x="3576638" y="3592513"/>
            <a:ext cx="3836987" cy="381000"/>
          </a:xfrm>
          <a:prstGeom prst="parallelogram">
            <a:avLst>
              <a:gd name="adj" fmla="val 166215"/>
            </a:avLst>
          </a:prstGeom>
          <a:solidFill>
            <a:srgbClr val="FF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5" name="AutoShape 6"/>
          <p:cNvSpPr>
            <a:spLocks noChangeArrowheads="1"/>
          </p:cNvSpPr>
          <p:nvPr/>
        </p:nvSpPr>
        <p:spPr bwMode="auto">
          <a:xfrm flipH="1" flipV="1">
            <a:off x="2406650" y="4573588"/>
            <a:ext cx="4238625" cy="381000"/>
          </a:xfrm>
          <a:prstGeom prst="parallelogram">
            <a:avLst>
              <a:gd name="adj" fmla="val 178309"/>
            </a:avLst>
          </a:prstGeom>
          <a:solidFill>
            <a:srgbClr val="FF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-19050" y="5559425"/>
            <a:ext cx="3349625" cy="981075"/>
            <a:chOff x="79" y="2597"/>
            <a:chExt cx="2110" cy="618"/>
          </a:xfrm>
        </p:grpSpPr>
        <p:sp>
          <p:nvSpPr>
            <p:cNvPr id="35866" name="AutoShape 7"/>
            <p:cNvSpPr>
              <a:spLocks noChangeArrowheads="1"/>
            </p:cNvSpPr>
            <p:nvPr/>
          </p:nvSpPr>
          <p:spPr bwMode="auto">
            <a:xfrm flipH="1" flipV="1">
              <a:off x="79" y="2597"/>
              <a:ext cx="2110" cy="240"/>
            </a:xfrm>
            <a:prstGeom prst="parallelogram">
              <a:avLst>
                <a:gd name="adj" fmla="val 312063"/>
              </a:avLst>
            </a:prstGeom>
            <a:gradFill rotWithShape="0">
              <a:gsLst>
                <a:gs pos="0">
                  <a:srgbClr val="003643"/>
                </a:gs>
                <a:gs pos="100000">
                  <a:srgbClr val="00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67" name="Rectangle 8"/>
            <p:cNvSpPr>
              <a:spLocks noChangeArrowheads="1"/>
            </p:cNvSpPr>
            <p:nvPr/>
          </p:nvSpPr>
          <p:spPr bwMode="auto">
            <a:xfrm>
              <a:off x="110" y="2837"/>
              <a:ext cx="1307" cy="378"/>
            </a:xfrm>
            <a:prstGeom prst="rect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762F00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latinLnBrk="1"/>
              <a:r>
                <a:rPr lang="ru-RU" altLang="ko-KR" sz="2000" b="1" i="1">
                  <a:solidFill>
                    <a:srgbClr val="FFFFFF"/>
                  </a:solidFill>
                </a:rPr>
                <a:t>ГРАЖДАН</a:t>
              </a:r>
              <a:endParaRPr lang="en-US" altLang="ko-KR" sz="2000" b="1" i="1">
                <a:solidFill>
                  <a:srgbClr val="FFFFFF"/>
                </a:solidFill>
                <a:ea typeface="Gulim" pitchFamily="34" charset="-127"/>
              </a:endParaRPr>
            </a:p>
          </p:txBody>
        </p:sp>
      </p:grpSp>
      <p:sp>
        <p:nvSpPr>
          <p:cNvPr id="35847" name="AutoShape 9"/>
          <p:cNvSpPr>
            <a:spLocks noChangeArrowheads="1"/>
          </p:cNvSpPr>
          <p:nvPr/>
        </p:nvSpPr>
        <p:spPr bwMode="auto">
          <a:xfrm flipH="1" flipV="1">
            <a:off x="1127125" y="3929063"/>
            <a:ext cx="3560763" cy="381000"/>
          </a:xfrm>
          <a:prstGeom prst="parallelogram">
            <a:avLst>
              <a:gd name="adj" fmla="val 354579"/>
            </a:avLst>
          </a:prstGeom>
          <a:gradFill rotWithShape="0">
            <a:gsLst>
              <a:gs pos="0">
                <a:srgbClr val="003643"/>
              </a:gs>
              <a:gs pos="100000">
                <a:srgbClr val="00C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8" name="Rectangle 10"/>
          <p:cNvSpPr>
            <a:spLocks noChangeArrowheads="1"/>
          </p:cNvSpPr>
          <p:nvPr/>
        </p:nvSpPr>
        <p:spPr bwMode="auto">
          <a:xfrm>
            <a:off x="1136650" y="4310063"/>
            <a:ext cx="2166938" cy="1263650"/>
          </a:xfrm>
          <a:prstGeom prst="rect">
            <a:avLst/>
          </a:prstGeom>
          <a:gradFill rotWithShape="1">
            <a:gsLst>
              <a:gs pos="0">
                <a:srgbClr val="CC3300"/>
              </a:gs>
              <a:gs pos="100000">
                <a:srgbClr val="5E1800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lnSpc>
                <a:spcPct val="85000"/>
              </a:lnSpc>
            </a:pPr>
            <a:r>
              <a:rPr lang="ru-RU" altLang="ko-KR" sz="2000" b="1" i="1">
                <a:solidFill>
                  <a:srgbClr val="FFFFFF"/>
                </a:solidFill>
              </a:rPr>
              <a:t>МЕДИЦИНСКИХ</a:t>
            </a:r>
            <a:br>
              <a:rPr lang="ru-RU" altLang="ko-KR" sz="2000" b="1" i="1">
                <a:solidFill>
                  <a:srgbClr val="FFFFFF"/>
                </a:solidFill>
              </a:rPr>
            </a:br>
            <a:r>
              <a:rPr lang="ru-RU" altLang="ko-KR" sz="2000" b="1" i="1">
                <a:solidFill>
                  <a:srgbClr val="FFFFFF"/>
                </a:solidFill>
              </a:rPr>
              <a:t>РАБОТНИКОВ</a:t>
            </a:r>
            <a:endParaRPr lang="en-US" altLang="ko-KR" sz="2000" b="1" i="1">
              <a:solidFill>
                <a:srgbClr val="FFFFFF"/>
              </a:solidFill>
              <a:ea typeface="Gulim" pitchFamily="34" charset="-127"/>
            </a:endParaRPr>
          </a:p>
        </p:txBody>
      </p:sp>
      <p:sp>
        <p:nvSpPr>
          <p:cNvPr id="35849" name="AutoShape 11"/>
          <p:cNvSpPr>
            <a:spLocks noChangeArrowheads="1"/>
          </p:cNvSpPr>
          <p:nvPr/>
        </p:nvSpPr>
        <p:spPr bwMode="auto">
          <a:xfrm flipH="1" flipV="1">
            <a:off x="2471738" y="2049463"/>
            <a:ext cx="3262312" cy="381000"/>
          </a:xfrm>
          <a:prstGeom prst="parallelogram">
            <a:avLst>
              <a:gd name="adj" fmla="val 257470"/>
            </a:avLst>
          </a:prstGeom>
          <a:gradFill rotWithShape="0">
            <a:gsLst>
              <a:gs pos="0">
                <a:srgbClr val="003643"/>
              </a:gs>
              <a:gs pos="100000">
                <a:srgbClr val="00C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0" name="Rectangle 12"/>
          <p:cNvSpPr>
            <a:spLocks noChangeArrowheads="1"/>
          </p:cNvSpPr>
          <p:nvPr/>
        </p:nvSpPr>
        <p:spPr bwMode="auto">
          <a:xfrm>
            <a:off x="2492375" y="2430463"/>
            <a:ext cx="2286000" cy="1493837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4C000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</a:pPr>
            <a:r>
              <a:rPr lang="ru-RU" altLang="ko-KR" sz="2000" b="1" i="1">
                <a:solidFill>
                  <a:srgbClr val="FFFFFF"/>
                </a:solidFill>
              </a:rPr>
              <a:t>ГОСУДАРСТВА</a:t>
            </a:r>
            <a:endParaRPr kumimoji="1" lang="en-US" altLang="ko-KR" sz="2400">
              <a:solidFill>
                <a:srgbClr val="FFFFFF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35851" name="Line 13"/>
          <p:cNvSpPr>
            <a:spLocks noChangeShapeType="1"/>
          </p:cNvSpPr>
          <p:nvPr/>
        </p:nvSpPr>
        <p:spPr bwMode="auto">
          <a:xfrm>
            <a:off x="673100" y="5545138"/>
            <a:ext cx="6457950" cy="0"/>
          </a:xfrm>
          <a:prstGeom prst="line">
            <a:avLst/>
          </a:prstGeom>
          <a:noFill/>
          <a:ln w="12700">
            <a:solidFill>
              <a:srgbClr val="B2B2B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2" name="Line 14"/>
          <p:cNvSpPr>
            <a:spLocks noChangeShapeType="1"/>
          </p:cNvSpPr>
          <p:nvPr/>
        </p:nvSpPr>
        <p:spPr bwMode="auto">
          <a:xfrm>
            <a:off x="3292475" y="5561013"/>
            <a:ext cx="5851525" cy="0"/>
          </a:xfrm>
          <a:prstGeom prst="line">
            <a:avLst/>
          </a:prstGeom>
          <a:noFill/>
          <a:ln w="3810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3" name="Line 15"/>
          <p:cNvSpPr>
            <a:spLocks noChangeShapeType="1"/>
          </p:cNvSpPr>
          <p:nvPr/>
        </p:nvSpPr>
        <p:spPr bwMode="auto">
          <a:xfrm>
            <a:off x="4781550" y="3916363"/>
            <a:ext cx="4362450" cy="19050"/>
          </a:xfrm>
          <a:prstGeom prst="line">
            <a:avLst/>
          </a:prstGeom>
          <a:noFill/>
          <a:ln w="3810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2089150" y="5973763"/>
            <a:ext cx="7054850" cy="517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114300" indent="-114300"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663300"/>
                </a:solidFill>
              </a:rPr>
              <a:t>низкое качество и недостаточная доступность медицинской помощи;</a:t>
            </a:r>
          </a:p>
          <a:p>
            <a:pPr marL="114300" indent="-114300"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663300"/>
                </a:solidFill>
              </a:rPr>
              <a:t>неудовлетворительное состояние здоровья граждан.</a:t>
            </a:r>
            <a:endParaRPr lang="ru-RU" altLang="ko-KR" sz="1400" b="1">
              <a:solidFill>
                <a:srgbClr val="663300"/>
              </a:solidFill>
              <a:ea typeface="Gulim" pitchFamily="34" charset="-127"/>
            </a:endParaRP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3317875" y="4316413"/>
            <a:ext cx="5635625" cy="1139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tIns="0" bIns="0">
            <a:spAutoFit/>
          </a:bodyPr>
          <a:lstStyle/>
          <a:p>
            <a:pPr marL="114300" indent="-114300">
              <a:lnSpc>
                <a:spcPct val="85000"/>
              </a:lnSpc>
              <a:spcBef>
                <a:spcPct val="25000"/>
              </a:spcBef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CC6600"/>
                </a:solidFill>
              </a:rPr>
              <a:t>появление профессиональных потребностей медицинских работников в более высоком уровне и качестве оказываемой медицинской помощи, обусловленное развитием медицинской науки;</a:t>
            </a:r>
          </a:p>
          <a:p>
            <a:pPr marL="114300" indent="-114300">
              <a:lnSpc>
                <a:spcPct val="85000"/>
              </a:lnSpc>
              <a:spcBef>
                <a:spcPct val="25000"/>
              </a:spcBef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CC6600"/>
                </a:solidFill>
              </a:rPr>
              <a:t>низкий уровень оплаты труда работников здравоохранения.</a:t>
            </a:r>
            <a:endParaRPr lang="ru-RU" altLang="ko-KR" sz="1400" b="1">
              <a:solidFill>
                <a:srgbClr val="CC6600"/>
              </a:solidFill>
              <a:ea typeface="Gulim" pitchFamily="34" charset="-127"/>
            </a:endParaRP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4784725" y="2333625"/>
            <a:ext cx="4359275" cy="14668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271463" indent="-271463">
              <a:lnSpc>
                <a:spcPct val="85000"/>
              </a:lnSpc>
              <a:spcBef>
                <a:spcPct val="25000"/>
              </a:spcBef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800000"/>
                </a:solidFill>
              </a:rPr>
              <a:t>негативная динамика показателей здоровья населения,</a:t>
            </a:r>
          </a:p>
          <a:p>
            <a:pPr marL="271463" indent="-271463">
              <a:lnSpc>
                <a:spcPct val="85000"/>
              </a:lnSpc>
              <a:spcBef>
                <a:spcPct val="25000"/>
              </a:spcBef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800000"/>
                </a:solidFill>
              </a:rPr>
              <a:t>низкая доступность и качество бесплатной квалифицированной медицинской помощи, особенно на селе (в с/местности);</a:t>
            </a:r>
          </a:p>
          <a:p>
            <a:pPr marL="271463" indent="-271463">
              <a:lnSpc>
                <a:spcPct val="85000"/>
              </a:lnSpc>
              <a:spcBef>
                <a:spcPct val="25000"/>
              </a:spcBef>
              <a:buFont typeface="Wingdings" pitchFamily="2" charset="2"/>
              <a:buChar char="Ü"/>
            </a:pPr>
            <a:r>
              <a:rPr lang="ru-RU" altLang="ko-KR" sz="1400" b="1">
                <a:solidFill>
                  <a:srgbClr val="800000"/>
                </a:solidFill>
              </a:rPr>
              <a:t>неэффективность громоздкой системы здравоохранения.</a:t>
            </a:r>
            <a:endParaRPr lang="ru-RU" altLang="ko-KR" sz="1400" b="1">
              <a:solidFill>
                <a:srgbClr val="800000"/>
              </a:solidFill>
              <a:ea typeface="Gulim" pitchFamily="34" charset="-127"/>
            </a:endParaRPr>
          </a:p>
        </p:txBody>
      </p:sp>
      <p:sp>
        <p:nvSpPr>
          <p:cNvPr id="35857" name="WordArt 21"/>
          <p:cNvSpPr>
            <a:spLocks noChangeArrowheads="1" noChangeShapeType="1" noTextEdit="1"/>
          </p:cNvSpPr>
          <p:nvPr/>
        </p:nvSpPr>
        <p:spPr bwMode="auto">
          <a:xfrm rot="255710">
            <a:off x="271463" y="1460500"/>
            <a:ext cx="3136900" cy="13779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со стороны:</a:t>
            </a:r>
          </a:p>
        </p:txBody>
      </p:sp>
      <p:sp>
        <p:nvSpPr>
          <p:cNvPr id="35858" name="Line 31"/>
          <p:cNvSpPr>
            <a:spLocks noChangeShapeType="1"/>
          </p:cNvSpPr>
          <p:nvPr/>
        </p:nvSpPr>
        <p:spPr bwMode="auto">
          <a:xfrm flipV="1">
            <a:off x="2108200" y="6516688"/>
            <a:ext cx="7035800" cy="11112"/>
          </a:xfrm>
          <a:prstGeom prst="line">
            <a:avLst/>
          </a:prstGeom>
          <a:noFill/>
          <a:ln w="3810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9" name="Line 32"/>
          <p:cNvSpPr>
            <a:spLocks noChangeShapeType="1"/>
          </p:cNvSpPr>
          <p:nvPr/>
        </p:nvSpPr>
        <p:spPr bwMode="auto">
          <a:xfrm>
            <a:off x="5665788" y="2057400"/>
            <a:ext cx="3478212" cy="9525"/>
          </a:xfrm>
          <a:prstGeom prst="line">
            <a:avLst/>
          </a:prstGeom>
          <a:noFill/>
          <a:ln w="3810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5860" name="Picture 35" descr="00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1350" y="3589338"/>
            <a:ext cx="601663" cy="105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1" name="Picture 38" descr="00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338" y="5164138"/>
            <a:ext cx="901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2" name="Picture 39" descr="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98825" y="2486025"/>
            <a:ext cx="60483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851648" cy="1828800"/>
          </a:xfrm>
        </p:spPr>
        <p:txBody>
          <a:bodyPr/>
          <a:lstStyle/>
          <a:p>
            <a:r>
              <a:rPr lang="ru-RU" dirty="0" smtClean="0"/>
              <a:t>Оценка эффективности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2285992"/>
            <a:ext cx="5030542" cy="421484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Увеличение средней продолжительности жизни, Снижение предотвратимой смертности, в т.ч. младенческой и материнской, </a:t>
            </a:r>
            <a:endParaRPr lang="ru-RU" dirty="0" smtClean="0"/>
          </a:p>
          <a:p>
            <a:r>
              <a:rPr lang="ru-RU" dirty="0" smtClean="0"/>
              <a:t>Качество </a:t>
            </a:r>
            <a:r>
              <a:rPr lang="ru-RU" dirty="0" smtClean="0"/>
              <a:t>медицинской помощи </a:t>
            </a:r>
            <a:endParaRPr lang="ru-RU" dirty="0" smtClean="0"/>
          </a:p>
          <a:p>
            <a:r>
              <a:rPr lang="ru-RU" dirty="0" smtClean="0"/>
              <a:t>Экономическая </a:t>
            </a:r>
            <a:r>
              <a:rPr lang="ru-RU" dirty="0" smtClean="0"/>
              <a:t>эффективность </a:t>
            </a:r>
            <a:endParaRPr lang="ru-RU" dirty="0" smtClean="0"/>
          </a:p>
          <a:p>
            <a:r>
              <a:rPr lang="ru-RU" dirty="0" smtClean="0"/>
              <a:t>Способность </a:t>
            </a:r>
            <a:r>
              <a:rPr lang="ru-RU" dirty="0" smtClean="0"/>
              <a:t>системы здравоохранения к внедрению инноваций</a:t>
            </a:r>
            <a:endParaRPr lang="ru-RU" dirty="0"/>
          </a:p>
        </p:txBody>
      </p:sp>
      <p:pic>
        <p:nvPicPr>
          <p:cNvPr id="76802" name="Picture 2" descr="https://simg.sputnik.ru/?key=bbc49ee0363d8baa563c5cb25209f5a663309c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14620"/>
            <a:ext cx="3428992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финансирования должны быть специально разработаны с целью: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обеспечить </a:t>
            </a:r>
            <a:r>
              <a:rPr lang="ru-RU" dirty="0" smtClean="0"/>
              <a:t>всем людям доступ к необходимым медико-санитарными услугам (включая мероприятия по формированию здорового образа жизни, профилактику, лечение и реабилитацию), достаточно высокого качества, чтобы они были эффективными; </a:t>
            </a:r>
          </a:p>
          <a:p>
            <a:r>
              <a:rPr lang="ru-RU" dirty="0" smtClean="0"/>
              <a:t>гарантировать</a:t>
            </a:r>
            <a:r>
              <a:rPr lang="ru-RU" dirty="0" smtClean="0"/>
              <a:t>, что потребление этих медицинских услуг, не повлечет за собой финансовых затруднений для пациента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256</Words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Реформа здравоохранения</vt:lpstr>
      <vt:lpstr>Проблемы в системе здравоохранения</vt:lpstr>
      <vt:lpstr>Предпосылки реформирования здравоохранения в РФ</vt:lpstr>
      <vt:lpstr>Оценка эффективности</vt:lpstr>
      <vt:lpstr>Системы финансирования должны быть специально разработаны с целью: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Реформа Здравоохранения</dc:title>
  <dc:creator>Andrey</dc:creator>
  <cp:lastModifiedBy>Andrey</cp:lastModifiedBy>
  <cp:revision>6</cp:revision>
  <dcterms:created xsi:type="dcterms:W3CDTF">2018-05-16T11:35:46Z</dcterms:created>
  <dcterms:modified xsi:type="dcterms:W3CDTF">2018-05-16T12:31:20Z</dcterms:modified>
</cp:coreProperties>
</file>