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264" r:id="rId6"/>
    <p:sldId id="259" r:id="rId7"/>
    <p:sldId id="260" r:id="rId8"/>
    <p:sldId id="261" r:id="rId9"/>
    <p:sldId id="262" r:id="rId10"/>
    <p:sldId id="263" r:id="rId11"/>
    <p:sldId id="268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FE35F0-845B-4991-9D1B-444F8FA02558}">
          <p14:sldIdLst>
            <p14:sldId id="256"/>
            <p14:sldId id="269"/>
            <p14:sldId id="257"/>
            <p14:sldId id="258"/>
            <p14:sldId id="264"/>
            <p14:sldId id="259"/>
            <p14:sldId id="260"/>
            <p14:sldId id="261"/>
            <p14:sldId id="262"/>
            <p14:sldId id="263"/>
            <p14:sldId id="268"/>
            <p14:sldId id="265"/>
          </p14:sldIdLst>
        </p14:section>
        <p14:section name="Раздел без заголовка" id="{7BBCF6CF-0250-442B-8E6D-DBA39C9B2434}">
          <p14:sldIdLst>
            <p14:sldId id="266"/>
            <p14:sldId id="267"/>
            <p14:sldId id="270"/>
            <p14:sldId id="271"/>
            <p14:sldId id="272"/>
            <p14:sldId id="273"/>
          </p14:sldIdLst>
        </p14:section>
        <p14:section name="Раздел без заголовка" id="{335BF53A-DB53-45FD-9712-9E1F44F720CF}">
          <p14:sldIdLst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79" autoAdjust="0"/>
    <p:restoredTop sz="94660"/>
  </p:normalViewPr>
  <p:slideViewPr>
    <p:cSldViewPr snapToGrid="0">
      <p:cViewPr>
        <p:scale>
          <a:sx n="75" d="100"/>
          <a:sy n="75" d="100"/>
        </p:scale>
        <p:origin x="8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02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9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93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967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4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00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884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52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6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07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17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90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3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3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88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5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2D3078-1CDA-45CB-B9A2-CD8E23AAA0F4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1B0F27-2CBF-49B7-85BF-8EDC26285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4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31342" y="1815152"/>
            <a:ext cx="7137779" cy="1310186"/>
          </a:xfrm>
        </p:spPr>
        <p:txBody>
          <a:bodyPr/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образовательных ресурсов по английскому языку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2300" i="1" dirty="0" smtClean="0"/>
              <a:t>Выполнила:</a:t>
            </a:r>
          </a:p>
          <a:p>
            <a:r>
              <a:rPr lang="ru-RU" dirty="0" smtClean="0"/>
              <a:t>Студентка </a:t>
            </a:r>
            <a:r>
              <a:rPr lang="ru-RU" b="1" dirty="0" smtClean="0"/>
              <a:t>2</a:t>
            </a:r>
            <a:r>
              <a:rPr lang="ru-RU" dirty="0" smtClean="0"/>
              <a:t> курса</a:t>
            </a:r>
          </a:p>
          <a:p>
            <a:r>
              <a:rPr lang="ru-RU" dirty="0" smtClean="0"/>
              <a:t> Васильева Екатерина</a:t>
            </a:r>
          </a:p>
          <a:p>
            <a:r>
              <a:rPr lang="ru-RU" b="1" dirty="0" smtClean="0"/>
              <a:t>23 </a:t>
            </a:r>
            <a:r>
              <a:rPr lang="ru-RU" dirty="0" smtClean="0"/>
              <a:t>группа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325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501" y="884"/>
            <a:ext cx="9601196" cy="571499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Тренировки, предлагаемые ресурсом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136" t="15798" r="17301" b="10764"/>
          <a:stretch/>
        </p:blipFill>
        <p:spPr>
          <a:xfrm>
            <a:off x="108895" y="572383"/>
            <a:ext cx="6495104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113" t="36047" r="33309" b="31197"/>
          <a:stretch/>
        </p:blipFill>
        <p:spPr>
          <a:xfrm>
            <a:off x="7054848" y="629533"/>
            <a:ext cx="4368800" cy="240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159" t="23611" r="27647" b="47049"/>
          <a:stretch/>
        </p:blipFill>
        <p:spPr>
          <a:xfrm>
            <a:off x="6705598" y="2760480"/>
            <a:ext cx="5067299" cy="1849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4848" y="49022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тренировке «</a:t>
            </a:r>
            <a:r>
              <a:rPr lang="ru-RU" dirty="0" smtClean="0"/>
              <a:t>Саванна» необходимо дать правильный ответ, используя клавиши 1-4. Тренировки направлены на развитие лексического запаса обучающихся.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141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493908"/>
            <a:ext cx="7264400" cy="6077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477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0"/>
            <a:ext cx="10528299" cy="6756400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ru-RU" b="1" dirty="0" smtClean="0">
                <a:ln/>
                <a:solidFill>
                  <a:schemeClr val="accent4"/>
                </a:solidFill>
              </a:rPr>
              <a:t>Плюсы:</a:t>
            </a:r>
          </a:p>
          <a:p>
            <a:pPr marL="0" indent="0">
              <a:buNone/>
            </a:pPr>
            <a:r>
              <a:rPr lang="ru-RU" sz="1800" b="1" u="sng" dirty="0" err="1" smtClean="0">
                <a:ln/>
                <a:solidFill>
                  <a:schemeClr val="accent4"/>
                </a:solidFill>
              </a:rPr>
              <a:t>Lingualeo</a:t>
            </a:r>
            <a:r>
              <a:rPr lang="ru-RU" sz="1800" b="1" u="sng" dirty="0" smtClean="0">
                <a:ln/>
                <a:solidFill>
                  <a:schemeClr val="accent4"/>
                </a:solidFill>
              </a:rPr>
              <a:t> </a:t>
            </a:r>
            <a:r>
              <a:rPr lang="ru-RU" sz="1800" b="1" u="sng" dirty="0">
                <a:ln/>
                <a:solidFill>
                  <a:schemeClr val="accent4"/>
                </a:solidFill>
              </a:rPr>
              <a:t>предлагает изучать язык на интересных пользователю материалах</a:t>
            </a:r>
            <a:r>
              <a:rPr lang="ru-RU" sz="1800" b="1" u="sng" dirty="0" smtClean="0">
                <a:ln/>
                <a:solidFill>
                  <a:schemeClr val="accent4"/>
                </a:solidFill>
              </a:rPr>
              <a:t>:</a:t>
            </a:r>
            <a:endParaRPr lang="ru-RU" sz="1800" b="1" u="sng" dirty="0">
              <a:ln/>
              <a:solidFill>
                <a:schemeClr val="accent4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ru-RU" sz="1800" b="1" dirty="0">
                <a:ln/>
                <a:solidFill>
                  <a:schemeClr val="accent4"/>
                </a:solidFill>
              </a:rPr>
              <a:t>аудиокнигах и песнях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1800" b="1" dirty="0">
                <a:ln/>
                <a:solidFill>
                  <a:schemeClr val="accent4"/>
                </a:solidFill>
              </a:rPr>
              <a:t>видеозаписях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1800" b="1" dirty="0">
                <a:ln/>
                <a:solidFill>
                  <a:schemeClr val="accent4"/>
                </a:solidFill>
              </a:rPr>
              <a:t>текстах</a:t>
            </a:r>
          </a:p>
          <a:p>
            <a:pPr marL="514350" indent="-514350">
              <a:buFont typeface="+mj-lt"/>
              <a:buAutoNum type="romanUcPeriod"/>
            </a:pPr>
            <a:r>
              <a:rPr lang="ru-RU" sz="1800" b="1" dirty="0">
                <a:ln/>
                <a:solidFill>
                  <a:schemeClr val="accent4"/>
                </a:solidFill>
              </a:rPr>
              <a:t>Практический 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материал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>
                <a:ln/>
                <a:solidFill>
                  <a:schemeClr val="accent4"/>
                </a:solidFill>
              </a:rPr>
              <a:t>Содержит много </a:t>
            </a:r>
            <a:r>
              <a:rPr lang="ru-RU" sz="1800" b="1" dirty="0">
                <a:ln/>
                <a:solidFill>
                  <a:schemeClr val="accent4"/>
                </a:solidFill>
              </a:rPr>
              <a:t>интересной информации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>
                <a:ln/>
                <a:solidFill>
                  <a:schemeClr val="accent4"/>
                </a:solidFill>
              </a:rPr>
              <a:t>Увлекательная графика и идеи игрового 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запоминания</a:t>
            </a:r>
          </a:p>
          <a:p>
            <a:pPr marL="0" indent="0">
              <a:buNone/>
            </a:pPr>
            <a:r>
              <a:rPr lang="ru-RU" sz="1800" b="1" dirty="0" smtClean="0">
                <a:ln/>
                <a:solidFill>
                  <a:schemeClr val="accent4"/>
                </a:solidFill>
              </a:rPr>
              <a:t> материала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>
                <a:ln/>
                <a:solidFill>
                  <a:schemeClr val="accent4"/>
                </a:solidFill>
              </a:rPr>
              <a:t>Отлично развивает лексический запас обучающихся</a:t>
            </a:r>
            <a:endParaRPr lang="ru-RU" sz="1800" b="1" dirty="0">
              <a:ln/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ru-RU" sz="2000" b="1" u="sng" dirty="0" smtClean="0">
                <a:ln/>
                <a:solidFill>
                  <a:schemeClr val="accent4"/>
                </a:solidFill>
              </a:rPr>
              <a:t>Минусы: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>
                <a:ln/>
                <a:solidFill>
                  <a:schemeClr val="accent4"/>
                </a:solidFill>
              </a:rPr>
              <a:t>Ресурс </a:t>
            </a:r>
            <a:r>
              <a:rPr lang="ru-RU" sz="1800" b="1" dirty="0" err="1">
                <a:ln/>
                <a:solidFill>
                  <a:schemeClr val="accent4"/>
                </a:solidFill>
              </a:rPr>
              <a:t>LinguaLeo</a:t>
            </a:r>
            <a:r>
              <a:rPr lang="ru-RU" sz="1800" b="1" dirty="0">
                <a:ln/>
                <a:solidFill>
                  <a:schemeClr val="accent4"/>
                </a:solidFill>
              </a:rPr>
              <a:t>, как и многие другие самоучители,  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рассчитан </a:t>
            </a:r>
            <a:r>
              <a:rPr lang="ru-RU" sz="1800" b="1" dirty="0">
                <a:ln/>
                <a:solidFill>
                  <a:schemeClr val="accent4"/>
                </a:solidFill>
              </a:rPr>
              <a:t>на то, что у пользователя  уже 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сформировано  </a:t>
            </a:r>
            <a:r>
              <a:rPr lang="ru-RU" sz="1800" b="1" dirty="0">
                <a:ln/>
                <a:solidFill>
                  <a:schemeClr val="accent4"/>
                </a:solidFill>
              </a:rPr>
              <a:t>некоторое базовое представление о языке, поэтому для  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начинающих </a:t>
            </a:r>
            <a:r>
              <a:rPr lang="ru-RU" sz="1800" b="1" dirty="0">
                <a:ln/>
                <a:solidFill>
                  <a:schemeClr val="accent4"/>
                </a:solidFill>
              </a:rPr>
              <a:t>игровая форма, возможно, будет интересной,  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но </a:t>
            </a:r>
            <a:r>
              <a:rPr lang="ru-RU" sz="1800" b="1" dirty="0">
                <a:ln/>
                <a:solidFill>
                  <a:schemeClr val="accent4"/>
                </a:solidFill>
              </a:rPr>
              <a:t>содержание окажется слишком тяжелым.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>
                <a:ln/>
                <a:solidFill>
                  <a:schemeClr val="accent4"/>
                </a:solidFill>
              </a:rPr>
              <a:t>Есть ограничения по услугам 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ресурса (некоторые важные </a:t>
            </a:r>
            <a:r>
              <a:rPr lang="ru-RU" sz="1800" b="1" dirty="0">
                <a:ln/>
                <a:solidFill>
                  <a:schemeClr val="accent4"/>
                </a:solidFill>
              </a:rPr>
              <a:t>опции платные</a:t>
            </a:r>
            <a:r>
              <a:rPr lang="ru-RU" sz="1800" b="1" dirty="0" smtClean="0">
                <a:ln/>
                <a:solidFill>
                  <a:schemeClr val="accent4"/>
                </a:solidFill>
              </a:rPr>
              <a:t>)</a:t>
            </a:r>
          </a:p>
          <a:p>
            <a:pPr marL="0" indent="0">
              <a:buNone/>
            </a:pPr>
            <a:endParaRPr lang="ru-RU" sz="1800" b="1" dirty="0">
              <a:ln/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>
                <a:ln/>
                <a:solidFill>
                  <a:schemeClr val="accent4"/>
                </a:solidFill>
              </a:rPr>
              <a:t>Нет возможности общаться с носителями языка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75" y="136207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40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937" y="325966"/>
            <a:ext cx="9601196" cy="1303867"/>
          </a:xfrm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http://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abc-english-grammar.com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8507" r="78599" b="77430"/>
          <a:stretch/>
        </p:blipFill>
        <p:spPr>
          <a:xfrm>
            <a:off x="708025" y="1414654"/>
            <a:ext cx="3521075" cy="1300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84698" y="119380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000" i="1" dirty="0" smtClean="0"/>
              <a:t>Сайт </a:t>
            </a:r>
            <a:r>
              <a:rPr lang="ru-RU" sz="2000" i="1" dirty="0"/>
              <a:t>полностью посвящён изучению английского языка. На данный момент сайт состоит из 71 раздел, 10000 страниц полезной информации и более 6000 файлов для скачивания, которые помогут </a:t>
            </a:r>
            <a:r>
              <a:rPr lang="ru-RU" sz="2000" i="1" dirty="0" smtClean="0"/>
              <a:t> </a:t>
            </a:r>
            <a:r>
              <a:rPr lang="ru-RU" sz="2000" i="1" dirty="0"/>
              <a:t>в освоении английского языка.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863" t="22917" r="70986" b="29688"/>
          <a:stretch/>
        </p:blipFill>
        <p:spPr>
          <a:xfrm>
            <a:off x="806449" y="2844800"/>
            <a:ext cx="1320800" cy="3467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9990" t="22049" r="60151" b="32986"/>
          <a:stretch/>
        </p:blipFill>
        <p:spPr>
          <a:xfrm>
            <a:off x="2293935" y="2844800"/>
            <a:ext cx="1282700" cy="3289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0043" t="22222" r="50000" b="36111"/>
          <a:stretch/>
        </p:blipFill>
        <p:spPr>
          <a:xfrm>
            <a:off x="3741735" y="2844800"/>
            <a:ext cx="1295400" cy="304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0001" t="23091" r="40434" b="41839"/>
          <a:stretch/>
        </p:blipFill>
        <p:spPr>
          <a:xfrm>
            <a:off x="5202235" y="2855907"/>
            <a:ext cx="1244600" cy="2565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60151" t="22916" r="29112" b="54862"/>
          <a:stretch/>
        </p:blipFill>
        <p:spPr>
          <a:xfrm>
            <a:off x="6611935" y="2844800"/>
            <a:ext cx="1397001" cy="1625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70107" t="22917" r="20132" b="38889"/>
          <a:stretch/>
        </p:blipFill>
        <p:spPr>
          <a:xfrm>
            <a:off x="8174036" y="2844800"/>
            <a:ext cx="1270001" cy="279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t="14063" r="81332" b="51042"/>
          <a:stretch/>
        </p:blipFill>
        <p:spPr>
          <a:xfrm>
            <a:off x="9583736" y="2733139"/>
            <a:ext cx="24288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5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81384" y="986134"/>
            <a:ext cx="505141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Карта сайта</a:t>
            </a:r>
            <a:endParaRPr lang="ru-RU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Рисунок 7" descr="Do you speak english ? (2) - Flashcards Animaux/Animal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2527300"/>
            <a:ext cx="5702300" cy="35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44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40" t="15279" r="3831" b="23610"/>
          <a:stretch/>
        </p:blipFill>
        <p:spPr>
          <a:xfrm>
            <a:off x="0" y="304800"/>
            <a:ext cx="1219199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39" t="9202" r="4027" b="17535"/>
          <a:stretch/>
        </p:blipFill>
        <p:spPr>
          <a:xfrm>
            <a:off x="0" y="0"/>
            <a:ext cx="12220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71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934" t="29167" r="18570" b="44792"/>
          <a:stretch/>
        </p:blipFill>
        <p:spPr>
          <a:xfrm>
            <a:off x="0" y="0"/>
            <a:ext cx="12192000" cy="2725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739" t="18924" r="3636" b="57639"/>
          <a:stretch/>
        </p:blipFill>
        <p:spPr>
          <a:xfrm>
            <a:off x="-1" y="2623883"/>
            <a:ext cx="12260343" cy="2278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5740" t="50868" r="3831" b="21528"/>
          <a:stretch/>
        </p:blipFill>
        <p:spPr>
          <a:xfrm>
            <a:off x="0" y="4838700"/>
            <a:ext cx="12192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721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0" y="177800"/>
            <a:ext cx="11023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Book Antiqua" panose="02040602050305030304" pitchFamily="18" charset="0"/>
              </a:rPr>
              <a:t>По своей сути, сайт является огромным источником ценной информации и ресурсов для изучения английского языка. </a:t>
            </a:r>
          </a:p>
          <a:p>
            <a:r>
              <a:rPr lang="ru-RU" sz="2400" b="1" i="1" dirty="0" smtClean="0">
                <a:latin typeface="Book Antiqua" panose="02040602050305030304" pitchFamily="18" charset="0"/>
              </a:rPr>
              <a:t>Минусом является довольно неудобный и устаревший интерфейс.</a:t>
            </a:r>
          </a:p>
          <a:p>
            <a:r>
              <a:rPr lang="ru-RU" sz="2400" b="1" i="1" dirty="0" smtClean="0">
                <a:latin typeface="Book Antiqua" panose="02040602050305030304" pitchFamily="18" charset="0"/>
              </a:rPr>
              <a:t>Без помощи взрослых детям будет затруднительно самостоятельно ориентироваться в разделах.</a:t>
            </a:r>
          </a:p>
          <a:p>
            <a:r>
              <a:rPr lang="ru-RU" sz="2400" b="1" i="1" dirty="0" smtClean="0">
                <a:latin typeface="Book Antiqua" panose="02040602050305030304" pitchFamily="18" charset="0"/>
              </a:rPr>
              <a:t>Источники информации на сайте не указаны.</a:t>
            </a:r>
          </a:p>
          <a:p>
            <a:r>
              <a:rPr lang="ru-RU" sz="2400" b="1" i="1" dirty="0" smtClean="0">
                <a:latin typeface="Book Antiqua" panose="02040602050305030304" pitchFamily="18" charset="0"/>
              </a:rPr>
              <a:t>На данный момент проверка упражнений не работает.</a:t>
            </a:r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8854" r="2367" b="4514"/>
          <a:stretch/>
        </p:blipFill>
        <p:spPr>
          <a:xfrm>
            <a:off x="1736725" y="2763123"/>
            <a:ext cx="8067675" cy="4024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22687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8125" y="490835"/>
            <a:ext cx="8693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http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://old.prosv.ru/umk/we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8681" b="4514"/>
          <a:stretch/>
        </p:blipFill>
        <p:spPr>
          <a:xfrm>
            <a:off x="827086" y="1414165"/>
            <a:ext cx="10055226" cy="49073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3885" y="6488668"/>
            <a:ext cx="454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2005 — 2016 © Издательство "Просвещение"</a:t>
            </a:r>
          </a:p>
        </p:txBody>
      </p:sp>
    </p:spTree>
    <p:extLst>
      <p:ext uri="{BB962C8B-B14F-4D97-AF65-F5344CB8AC3E}">
        <p14:creationId xmlns:p14="http://schemas.microsoft.com/office/powerpoint/2010/main" val="42742134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475752"/>
            <a:ext cx="11296037" cy="591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33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900" y="546100"/>
            <a:ext cx="13093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омощь для преподавателей английского языка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Содержатся материалы по </a:t>
            </a:r>
            <a:r>
              <a:rPr lang="ru-RU" dirty="0"/>
              <a:t>УМК «Английский язык 2-11»  </a:t>
            </a:r>
            <a:r>
              <a:rPr lang="ru-RU" dirty="0" smtClean="0"/>
              <a:t>авторов </a:t>
            </a:r>
            <a:r>
              <a:rPr lang="ru-RU" dirty="0" err="1"/>
              <a:t>Кузовлева</a:t>
            </a:r>
            <a:r>
              <a:rPr lang="ru-RU" dirty="0"/>
              <a:t> В. П., Лапа Н. М., </a:t>
            </a:r>
            <a:r>
              <a:rPr lang="ru-RU" dirty="0" err="1"/>
              <a:t>Перегудовой</a:t>
            </a:r>
            <a:r>
              <a:rPr lang="ru-RU" dirty="0"/>
              <a:t> Э. Ш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и др. </a:t>
            </a:r>
            <a:r>
              <a:rPr lang="ru-RU" dirty="0" smtClean="0"/>
              <a:t>, УМК </a:t>
            </a:r>
            <a:r>
              <a:rPr lang="ru-RU" dirty="0"/>
              <a:t>«Звездный английский» ("</a:t>
            </a:r>
            <a:r>
              <a:rPr lang="en-US" dirty="0"/>
              <a:t>Starlight</a:t>
            </a:r>
            <a:r>
              <a:rPr lang="en-US" dirty="0" smtClean="0"/>
              <a:t>")</a:t>
            </a:r>
            <a:r>
              <a:rPr lang="ru-RU" dirty="0"/>
              <a:t>, УМК по английскому языку «Английский в фокусе» ("</a:t>
            </a:r>
            <a:r>
              <a:rPr lang="ru-RU" dirty="0" err="1"/>
              <a:t>Spotlight</a:t>
            </a:r>
            <a:r>
              <a:rPr lang="ru-RU" dirty="0" smtClean="0"/>
              <a:t>"),</a:t>
            </a:r>
          </a:p>
          <a:p>
            <a:r>
              <a:rPr lang="ru-RU" dirty="0"/>
              <a:t>и</a:t>
            </a:r>
            <a:r>
              <a:rPr lang="ru-RU" dirty="0" smtClean="0"/>
              <a:t> 2 УМК по немецкому языку.</a:t>
            </a:r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8229" r="81137" b="14411"/>
          <a:stretch/>
        </p:blipFill>
        <p:spPr>
          <a:xfrm>
            <a:off x="9572249" y="1714910"/>
            <a:ext cx="2454275" cy="492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8277" t="9375" r="19058" b="9723"/>
          <a:stretch/>
        </p:blipFill>
        <p:spPr>
          <a:xfrm>
            <a:off x="1" y="1803400"/>
            <a:ext cx="4461624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253" t="9548" r="21888" b="9548"/>
          <a:stretch/>
        </p:blipFill>
        <p:spPr>
          <a:xfrm>
            <a:off x="4933950" y="1714910"/>
            <a:ext cx="4419600" cy="3415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6423" t="8507" r="17594" b="26215"/>
          <a:stretch/>
        </p:blipFill>
        <p:spPr>
          <a:xfrm>
            <a:off x="2260976" y="3873500"/>
            <a:ext cx="5365750" cy="29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67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631203"/>
            <a:ext cx="1107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Данный </a:t>
            </a:r>
            <a:r>
              <a:rPr lang="ru-RU" dirty="0" err="1" smtClean="0"/>
              <a:t>интернет-ресурс</a:t>
            </a:r>
            <a:r>
              <a:rPr lang="ru-RU" dirty="0" smtClean="0"/>
              <a:t> предлагает методическую помощь для учителей, включая книги для учителей (с методиками работы по перечисленным УМК), презентации, </a:t>
            </a:r>
            <a:r>
              <a:rPr lang="ru-RU" dirty="0" err="1" smtClean="0"/>
              <a:t>аудиоприложения</a:t>
            </a:r>
            <a:r>
              <a:rPr lang="ru-RU" dirty="0" smtClean="0"/>
              <a:t> и учебные фильмы, ключи к контрольным заданиям, дополнительные материалы, электронные приложения к учебникам. На сайте можно детально изучить компоненты данных УМК, характеристики, структуру. Кроме того, через сайт возможна запись на </a:t>
            </a:r>
            <a:r>
              <a:rPr lang="ru-RU" dirty="0" err="1" smtClean="0"/>
              <a:t>вебинары</a:t>
            </a:r>
            <a:r>
              <a:rPr lang="ru-RU" dirty="0" smtClean="0"/>
              <a:t>, семинары, конференции по перечисленным выше УМК.</a:t>
            </a:r>
          </a:p>
          <a:p>
            <a:r>
              <a:rPr lang="ru-RU" dirty="0" smtClean="0"/>
              <a:t> Необходим для преподавателя иностранного языка.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570" t="21354" r="22670" b="10590"/>
          <a:stretch/>
        </p:blipFill>
        <p:spPr>
          <a:xfrm>
            <a:off x="6057900" y="2506330"/>
            <a:ext cx="6261100" cy="407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765" t="21875" r="34676" b="27257"/>
          <a:stretch/>
        </p:blipFill>
        <p:spPr>
          <a:xfrm>
            <a:off x="0" y="2264728"/>
            <a:ext cx="60579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6520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473" t="10763" r="26867" b="11979"/>
          <a:stretch/>
        </p:blipFill>
        <p:spPr>
          <a:xfrm>
            <a:off x="190500" y="368867"/>
            <a:ext cx="8166100" cy="648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819896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9894" y="-131465"/>
            <a:ext cx="67810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Партнёры </a:t>
            </a:r>
            <a:r>
              <a:rPr lang="ru-RU" sz="4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интернет-ресурса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162" t="10416" r="27219" b="11979"/>
          <a:stretch/>
        </p:blipFill>
        <p:spPr>
          <a:xfrm>
            <a:off x="0" y="576421"/>
            <a:ext cx="6172200" cy="5551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329" t="9201" r="26476" b="9549"/>
          <a:stretch/>
        </p:blipFill>
        <p:spPr>
          <a:xfrm>
            <a:off x="6161288" y="576421"/>
            <a:ext cx="6030712" cy="55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2001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524" t="9896" r="26477" b="10244"/>
          <a:stretch/>
        </p:blipFill>
        <p:spPr>
          <a:xfrm>
            <a:off x="2781300" y="495300"/>
            <a:ext cx="63754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9466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0165" y="2967335"/>
            <a:ext cx="777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Благодарю за внимание.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63071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Сервис </a:t>
            </a:r>
            <a:r>
              <a:rPr lang="en-US" dirty="0" err="1"/>
              <a:t>lingualeo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4016" y="2483892"/>
            <a:ext cx="9601196" cy="40124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Lingualeo.com – онлайн-сервис для изучения и практики английского языка, которым пользуются 17 миллионов человек по всему </a:t>
            </a:r>
            <a:r>
              <a:rPr lang="ru-RU" dirty="0" smtClean="0"/>
              <a:t>миру.</a:t>
            </a:r>
          </a:p>
          <a:p>
            <a:pPr marL="0" indent="0">
              <a:buNone/>
            </a:pPr>
            <a:r>
              <a:rPr lang="ru-RU" dirty="0"/>
              <a:t>пользователи изучают английский по аутентичным материалам на английском языке (фильмы, музыка, книги), проходят увлекательные тренировки для закрепления словарного запаса, осваивают курсы под свои цели (для работы, общения, путешествий), выполняют задания и следят за сытостью персонажа Лео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/>
              <a:t>Lingualeo</a:t>
            </a:r>
            <a:r>
              <a:rPr lang="ru-RU" dirty="0"/>
              <a:t> – </a:t>
            </a:r>
            <a:r>
              <a:rPr lang="ru-RU" dirty="0" err="1"/>
              <a:t>мультиплатформенный</a:t>
            </a:r>
            <a:r>
              <a:rPr lang="ru-RU" dirty="0"/>
              <a:t> сервис. Он доступен на веб-платформе и в виде бесплатных мобильных приложений для </a:t>
            </a:r>
            <a:r>
              <a:rPr lang="ru-RU" dirty="0" err="1"/>
              <a:t>iOS</a:t>
            </a:r>
            <a:r>
              <a:rPr lang="ru-RU" dirty="0"/>
              <a:t>, </a:t>
            </a:r>
            <a:r>
              <a:rPr lang="ru-RU" dirty="0" err="1"/>
              <a:t>Android</a:t>
            </a:r>
            <a:r>
              <a:rPr lang="ru-RU" dirty="0"/>
              <a:t>, </a:t>
            </a:r>
            <a:r>
              <a:rPr lang="ru-RU" dirty="0" err="1"/>
              <a:t>Windows</a:t>
            </a:r>
            <a:r>
              <a:rPr lang="ru-RU" dirty="0"/>
              <a:t> </a:t>
            </a:r>
            <a:r>
              <a:rPr lang="ru-RU" dirty="0" err="1"/>
              <a:t>Phone</a:t>
            </a:r>
            <a:r>
              <a:rPr lang="ru-RU" dirty="0"/>
              <a:t> и расширений для браузеров.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46" b="68099" l="42899" r="59956"/>
                    </a14:imgEffect>
                  </a14:imgLayer>
                </a14:imgProps>
              </a:ext>
            </a:extLst>
          </a:blip>
          <a:srcRect l="40805" t="28311" r="37797" b="30271"/>
          <a:stretch/>
        </p:blipFill>
        <p:spPr>
          <a:xfrm>
            <a:off x="-559558" y="3834220"/>
            <a:ext cx="2947916" cy="32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90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/>
              <a:t>Пользователи веб-сервиса </a:t>
            </a:r>
            <a:r>
              <a:rPr lang="ru-RU" b="1" i="1" dirty="0" err="1"/>
              <a:t>LinguaLeo</a:t>
            </a:r>
            <a:r>
              <a:rPr lang="ru-RU" b="1" i="1" dirty="0"/>
              <a:t> получают доступ к: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библиотеке </a:t>
            </a:r>
            <a:r>
              <a:rPr lang="ru-RU" dirty="0"/>
              <a:t>видео, аудио и текстовых материалов;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интерактивным тематическим курсам (видео и грамматика );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личному словарю с ассоциациями и озвучкой к каждому слову;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набору тренировок ( </a:t>
            </a:r>
            <a:r>
              <a:rPr lang="ru-RU" dirty="0" err="1"/>
              <a:t>аудирование</a:t>
            </a:r>
            <a:r>
              <a:rPr lang="ru-RU" dirty="0"/>
              <a:t>, кроссворд, перевод слов), тематическим глоссариям;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а также к журналу развития, где отображается реальный и возможный прогресс в изучении языка.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75" t="56670" r="86468" b="33069"/>
          <a:stretch/>
        </p:blipFill>
        <p:spPr>
          <a:xfrm>
            <a:off x="925775" y="887104"/>
            <a:ext cx="1920112" cy="1446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169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0989480" cy="3318936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Панель программы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Лингва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LinguaLeo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достаточно проста и включает в себя несколько страниц (джунгли, глоссарии, словарь, тренировки, журнал, саванна).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029" r="6330" b="29524"/>
          <a:stretch/>
        </p:blipFill>
        <p:spPr>
          <a:xfrm>
            <a:off x="1" y="633382"/>
            <a:ext cx="8102600" cy="293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769" t="22569" r="17203" b="14062"/>
          <a:stretch/>
        </p:blipFill>
        <p:spPr>
          <a:xfrm>
            <a:off x="0" y="3318935"/>
            <a:ext cx="5613400" cy="356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159" t="21180" r="17691" b="11979"/>
          <a:stretch/>
        </p:blipFill>
        <p:spPr>
          <a:xfrm>
            <a:off x="6540500" y="3006978"/>
            <a:ext cx="5651500" cy="3851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8679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237" r="9267" b="34748"/>
          <a:stretch/>
        </p:blipFill>
        <p:spPr>
          <a:xfrm>
            <a:off x="0" y="0"/>
            <a:ext cx="12192000" cy="3987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057" t="9094" r="28986" b="13480"/>
          <a:stretch/>
        </p:blipFill>
        <p:spPr>
          <a:xfrm>
            <a:off x="0" y="1194179"/>
            <a:ext cx="5459104" cy="56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70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413" y="166319"/>
            <a:ext cx="9841172" cy="205601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Темы бесплатных грамматических курсов, предлагаемые ресурсом. Уровень: лёгкий (для начинающих).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325"/>
            <a:ext cx="5070269" cy="566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057" t="8582" r="37797" b="11987"/>
          <a:stretch/>
        </p:blipFill>
        <p:spPr>
          <a:xfrm>
            <a:off x="5070269" y="1194325"/>
            <a:ext cx="4203691" cy="566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9161" t="38573" r="39895" b="50233"/>
          <a:stretch/>
        </p:blipFill>
        <p:spPr>
          <a:xfrm>
            <a:off x="8619888" y="3506173"/>
            <a:ext cx="3389194" cy="68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082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604" y="646246"/>
            <a:ext cx="9601196" cy="1537396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Темы бесплатных грамматических курсов, предлагаемые ресурсом. Уровень: </a:t>
            </a:r>
            <a:r>
              <a:rPr lang="ru-RU" b="1" dirty="0" smtClean="0"/>
              <a:t>средний.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847" t="27191" r="11365" b="26540"/>
          <a:stretch/>
        </p:blipFill>
        <p:spPr>
          <a:xfrm>
            <a:off x="1009934" y="2497540"/>
            <a:ext cx="840657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73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261706"/>
            <a:ext cx="9601196" cy="167387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Темы бесплатных грамматических курсов, предлагаемые ресурсом. Уровень: </a:t>
            </a:r>
            <a:r>
              <a:rPr lang="ru-RU" b="1" dirty="0" smtClean="0"/>
              <a:t>высокий</a:t>
            </a:r>
            <a:r>
              <a:rPr lang="ru-RU" b="1" dirty="0" smtClean="0"/>
              <a:t>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846" t="9094" r="26889" b="12174"/>
          <a:stretch/>
        </p:blipFill>
        <p:spPr>
          <a:xfrm>
            <a:off x="552356" y="1651000"/>
            <a:ext cx="5207000" cy="5207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637" t="13013" r="27833" b="39972"/>
          <a:stretch/>
        </p:blipFill>
        <p:spPr>
          <a:xfrm>
            <a:off x="5759356" y="2258703"/>
            <a:ext cx="5663822" cy="343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8025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устая те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303</TotalTime>
  <Words>614</Words>
  <Application>Microsoft Office PowerPoint</Application>
  <PresentationFormat>Широкоэкранный</PresentationFormat>
  <Paragraphs>54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Book Antiqua</vt:lpstr>
      <vt:lpstr>Garamond</vt:lpstr>
      <vt:lpstr>Wingdings</vt:lpstr>
      <vt:lpstr>Натуральные материалы</vt:lpstr>
      <vt:lpstr>Анализ образовательных ресурсов по английскому языку</vt:lpstr>
      <vt:lpstr>Презентация PowerPoint</vt:lpstr>
      <vt:lpstr>Сервис lingualeo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Тренировки, предлагаемые ресурсом.</vt:lpstr>
      <vt:lpstr>Презентация PowerPoint</vt:lpstr>
      <vt:lpstr>Презентация PowerPoint</vt:lpstr>
      <vt:lpstr>http://abc-english-grammar.com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образовательных ресурсов по английскому языку</dc:title>
  <dc:creator>Kate</dc:creator>
  <cp:lastModifiedBy>Kate</cp:lastModifiedBy>
  <cp:revision>29</cp:revision>
  <dcterms:created xsi:type="dcterms:W3CDTF">2019-06-17T22:17:20Z</dcterms:created>
  <dcterms:modified xsi:type="dcterms:W3CDTF">2019-06-18T03:32:29Z</dcterms:modified>
</cp:coreProperties>
</file>