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7" r:id="rId5"/>
    <p:sldId id="259" r:id="rId6"/>
    <p:sldId id="263" r:id="rId7"/>
    <p:sldId id="264" r:id="rId8"/>
    <p:sldId id="265" r:id="rId9"/>
    <p:sldId id="266" r:id="rId10"/>
    <p:sldId id="261" r:id="rId11"/>
    <p:sldId id="260" r:id="rId12"/>
    <p:sldId id="262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75" d="100"/>
          <a:sy n="75" d="100"/>
        </p:scale>
        <p:origin x="123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328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0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52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08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22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33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30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77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71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19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5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93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099" y="0"/>
            <a:ext cx="4583099" cy="2060848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FF00"/>
                </a:solidFill>
                <a:latin typeface="Shihan" pitchFamily="50" charset="0"/>
              </a:rPr>
              <a:t>Лес.</a:t>
            </a:r>
            <a:br>
              <a:rPr lang="ru-RU" sz="6600" dirty="0" smtClean="0">
                <a:solidFill>
                  <a:srgbClr val="FFFF00"/>
                </a:solidFill>
                <a:latin typeface="Shihan" pitchFamily="50" charset="0"/>
              </a:rPr>
            </a:br>
            <a:r>
              <a:rPr lang="ru-RU" sz="6600" dirty="0" smtClean="0">
                <a:solidFill>
                  <a:srgbClr val="FFFF00"/>
                </a:solidFill>
                <a:latin typeface="Shihan" pitchFamily="50" charset="0"/>
              </a:rPr>
              <a:t>Лесная продукция.</a:t>
            </a:r>
            <a:endParaRPr lang="ru-RU" sz="6600" dirty="0">
              <a:solidFill>
                <a:srgbClr val="FFFF00"/>
              </a:solidFill>
              <a:latin typeface="Shiha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51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10700" dirty="0" smtClean="0">
                <a:solidFill>
                  <a:srgbClr val="FFFF00"/>
                </a:solidFill>
                <a:latin typeface="Shihan" pitchFamily="50" charset="0"/>
              </a:rPr>
              <a:t>Запреты и ограничения.</a:t>
            </a:r>
            <a:endParaRPr lang="ru-RU" dirty="0">
              <a:solidFill>
                <a:srgbClr val="FFFF00"/>
              </a:solidFill>
              <a:latin typeface="Shihan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40" y="1803779"/>
            <a:ext cx="3921160" cy="5054221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7929975" y="2060848"/>
            <a:ext cx="1224136" cy="1008112"/>
          </a:xfrm>
          <a:prstGeom prst="wedgeRoundRectCallout">
            <a:avLst>
              <a:gd name="adj1" fmla="val -55794"/>
              <a:gd name="adj2" fmla="val 7813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Shihan" pitchFamily="50" charset="0"/>
              </a:rPr>
              <a:t>А это нельзя!</a:t>
            </a:r>
            <a:endParaRPr lang="ru-RU" sz="3600" dirty="0">
              <a:solidFill>
                <a:srgbClr val="FFFF00"/>
              </a:solidFill>
              <a:latin typeface="Shihan" pitchFamily="50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86976" y="1232756"/>
            <a:ext cx="3855061" cy="2664296"/>
          </a:xfrm>
          <a:prstGeom prst="wedgeRoundRectCallout">
            <a:avLst>
              <a:gd name="adj1" fmla="val 112129"/>
              <a:gd name="adj2" fmla="val 2664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FFFF00"/>
                </a:solidFill>
                <a:latin typeface="Shihan" pitchFamily="50" charset="0"/>
              </a:rPr>
              <a:t>Лесоматериалы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FFFF00"/>
                </a:solidFill>
                <a:latin typeface="Shihan" pitchFamily="50" charset="0"/>
              </a:rPr>
              <a:t>Регенерируемая бумага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FFFF00"/>
                </a:solidFill>
                <a:latin typeface="Shihan" pitchFamily="50" charset="0"/>
              </a:rPr>
              <a:t>Картон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FFFF00"/>
                </a:solidFill>
                <a:latin typeface="Shihan" pitchFamily="50" charset="0"/>
              </a:rPr>
              <a:t>Макулатура</a:t>
            </a:r>
            <a:endParaRPr lang="ru-RU" sz="3200" dirty="0">
              <a:solidFill>
                <a:srgbClr val="FFFF00"/>
              </a:solidFill>
              <a:latin typeface="Shihan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4014" y="4077072"/>
            <a:ext cx="51282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Shihan" pitchFamily="50" charset="0"/>
              </a:rPr>
              <a:t>Единый перечень товаров, к которым применяются запреты или ограничения на ввоз или </a:t>
            </a:r>
            <a:r>
              <a:rPr lang="ru-RU" sz="3600" b="1" dirty="0" smtClean="0">
                <a:solidFill>
                  <a:srgbClr val="FFFF00"/>
                </a:solidFill>
                <a:latin typeface="Shihan" pitchFamily="50" charset="0"/>
              </a:rPr>
              <a:t>вывоз</a:t>
            </a:r>
            <a:r>
              <a:rPr lang="ru-RU" sz="3600" b="1" dirty="0">
                <a:solidFill>
                  <a:srgbClr val="FFFF00"/>
                </a:solidFill>
                <a:latin typeface="Shihan" pitchFamily="50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latin typeface="Shihan" pitchFamily="50" charset="0"/>
              </a:rPr>
              <a:t>и</a:t>
            </a:r>
            <a:r>
              <a:rPr lang="ru-RU" sz="3600" b="1" dirty="0">
                <a:solidFill>
                  <a:srgbClr val="FFFF00"/>
                </a:solidFill>
                <a:latin typeface="Shihan" pitchFamily="50" charset="0"/>
              </a:rPr>
              <a:t> Положения о применении ограничений</a:t>
            </a:r>
            <a:endParaRPr lang="ru-RU" sz="3600" dirty="0">
              <a:solidFill>
                <a:srgbClr val="FFFF00"/>
              </a:solidFill>
              <a:latin typeface="Shiha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6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57592"/>
            <a:ext cx="6948264" cy="44935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Shihan" pitchFamily="50" charset="0"/>
              </a:rPr>
              <a:t>наименование </a:t>
            </a:r>
            <a:r>
              <a:rPr lang="ru-RU" sz="2400" dirty="0">
                <a:solidFill>
                  <a:srgbClr val="FFFF00"/>
                </a:solidFill>
                <a:latin typeface="Shihan" pitchFamily="50" charset="0"/>
              </a:rPr>
              <a:t>лесоматериалов и порода древесины </a:t>
            </a:r>
            <a:endParaRPr lang="ru-RU" sz="2400" dirty="0" smtClean="0">
              <a:solidFill>
                <a:srgbClr val="FFFF00"/>
              </a:solidFill>
              <a:latin typeface="Shihan" pitchFamily="50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Shihan" pitchFamily="50" charset="0"/>
              </a:rPr>
              <a:t>вид </a:t>
            </a:r>
            <a:r>
              <a:rPr lang="ru-RU" sz="2400" dirty="0">
                <a:solidFill>
                  <a:srgbClr val="FFFF00"/>
                </a:solidFill>
                <a:latin typeface="Shihan" pitchFamily="50" charset="0"/>
              </a:rPr>
              <a:t>обработки </a:t>
            </a:r>
            <a:endParaRPr lang="ru-RU" sz="2400" dirty="0" smtClean="0">
              <a:solidFill>
                <a:srgbClr val="FFFF00"/>
              </a:solidFill>
              <a:latin typeface="Shihan" pitchFamily="50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Shihan" pitchFamily="50" charset="0"/>
              </a:rPr>
              <a:t>сорт </a:t>
            </a:r>
            <a:r>
              <a:rPr lang="ru-RU" sz="2400" dirty="0">
                <a:solidFill>
                  <a:srgbClr val="FFFF00"/>
                </a:solidFill>
                <a:latin typeface="Shihan" pitchFamily="50" charset="0"/>
              </a:rPr>
              <a:t>или группа сортов лесоматериалов</a:t>
            </a:r>
            <a:r>
              <a:rPr lang="ru-RU" sz="2400" dirty="0" smtClean="0">
                <a:solidFill>
                  <a:srgbClr val="FFFF00"/>
                </a:solidFill>
                <a:latin typeface="Shihan" pitchFamily="50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Shihan" pitchFamily="50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Shihan" pitchFamily="50" charset="0"/>
              </a:rPr>
              <a:t>номинальные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Shihan" pitchFamily="50" charset="0"/>
              </a:rPr>
              <a:t>предельные </a:t>
            </a:r>
            <a:r>
              <a:rPr lang="ru-RU" sz="2400" dirty="0">
                <a:solidFill>
                  <a:srgbClr val="FFFF00"/>
                </a:solidFill>
                <a:latin typeface="Shihan" pitchFamily="50" charset="0"/>
              </a:rPr>
              <a:t>отклонения от номинальных </a:t>
            </a:r>
            <a:r>
              <a:rPr lang="ru-RU" sz="2400" dirty="0" smtClean="0">
                <a:solidFill>
                  <a:srgbClr val="FFFF00"/>
                </a:solidFill>
                <a:latin typeface="Shihan" pitchFamily="50" charset="0"/>
              </a:rPr>
              <a:t>размеров</a:t>
            </a:r>
            <a:br>
              <a:rPr lang="ru-RU" sz="2400" dirty="0" smtClean="0">
                <a:solidFill>
                  <a:srgbClr val="FFFF00"/>
                </a:solidFill>
                <a:latin typeface="Shihan" pitchFamily="50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Shihan" pitchFamily="50" charset="0"/>
              </a:rPr>
              <a:t>припуски </a:t>
            </a:r>
            <a:r>
              <a:rPr lang="ru-RU" sz="2400" dirty="0">
                <a:solidFill>
                  <a:srgbClr val="FFFF00"/>
                </a:solidFill>
                <a:latin typeface="Shihan" pitchFamily="50" charset="0"/>
              </a:rPr>
              <a:t>на величину усушки </a:t>
            </a:r>
            <a:endParaRPr lang="ru-RU" sz="2400" dirty="0" smtClean="0">
              <a:solidFill>
                <a:srgbClr val="FFFF00"/>
              </a:solidFill>
              <a:latin typeface="Shihan" pitchFamily="50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Shihan" pitchFamily="50" charset="0"/>
              </a:rPr>
              <a:t>объем </a:t>
            </a:r>
            <a:r>
              <a:rPr lang="ru-RU" sz="2400" dirty="0">
                <a:solidFill>
                  <a:srgbClr val="FFFF00"/>
                </a:solidFill>
                <a:latin typeface="Shihan" pitchFamily="50" charset="0"/>
              </a:rPr>
              <a:t>лесоматериалов, указанный в контракте, с учетом номинальных размеров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Shihan" pitchFamily="50" charset="0"/>
              </a:rPr>
              <a:t>объем </a:t>
            </a:r>
            <a:r>
              <a:rPr lang="ru-RU" sz="2400" dirty="0">
                <a:solidFill>
                  <a:srgbClr val="FFFF00"/>
                </a:solidFill>
                <a:latin typeface="Shihan" pitchFamily="50" charset="0"/>
              </a:rPr>
              <a:t>лесоматериалов с учетом предельных отклонений и припусков на </a:t>
            </a:r>
            <a:r>
              <a:rPr lang="ru-RU" sz="2400" dirty="0" smtClean="0">
                <a:solidFill>
                  <a:srgbClr val="FFFF00"/>
                </a:solidFill>
                <a:latin typeface="Shihan" pitchFamily="50" charset="0"/>
              </a:rPr>
              <a:t>усушку</a:t>
            </a:r>
            <a:endParaRPr lang="ru-RU" sz="2400" dirty="0">
              <a:solidFill>
                <a:srgbClr val="FFFF00"/>
              </a:solidFill>
              <a:latin typeface="Shihan" pitchFamily="50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10700" dirty="0" smtClean="0">
                <a:solidFill>
                  <a:srgbClr val="FFFF00"/>
                </a:solidFill>
                <a:latin typeface="Shihan" pitchFamily="50" charset="0"/>
              </a:rPr>
              <a:t>Особенности оформления.</a:t>
            </a:r>
            <a:endParaRPr lang="ru-RU" dirty="0">
              <a:solidFill>
                <a:srgbClr val="FFFF00"/>
              </a:solidFill>
              <a:latin typeface="Shihan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12776"/>
            <a:ext cx="5328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Shihan" pitchFamily="50" charset="0"/>
              </a:rPr>
              <a:t>При декларировании обязательно указываются:</a:t>
            </a:r>
            <a:endParaRPr lang="ru-RU" sz="3200" dirty="0">
              <a:solidFill>
                <a:srgbClr val="FFFF00"/>
              </a:solidFill>
              <a:latin typeface="Shiha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2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58" y="0"/>
            <a:ext cx="9150058" cy="126876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Shihan" pitchFamily="50" charset="0"/>
              </a:rPr>
              <a:t>ФЕДЕРАЛЬНОЕ АГЕСТВО ЛЕСНОГО ХОЗЯЙСТВА.</a:t>
            </a:r>
            <a:endParaRPr lang="ru-RU" sz="6000" dirty="0">
              <a:solidFill>
                <a:srgbClr val="FFFF00"/>
              </a:solidFill>
              <a:latin typeface="Shihan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0987" y="5750004"/>
            <a:ext cx="40494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Shihan" pitchFamily="50" charset="0"/>
              </a:rPr>
              <a:t>http://rosleshoz.gov.ru/</a:t>
            </a:r>
            <a:endParaRPr lang="ru-RU" sz="4800" dirty="0">
              <a:solidFill>
                <a:srgbClr val="FFFF00"/>
              </a:solidFill>
              <a:latin typeface="Shihan" pitchFamily="50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84784"/>
            <a:ext cx="3619784" cy="4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FF00"/>
                </a:solidFill>
                <a:latin typeface="Shihan" pitchFamily="50" charset="0"/>
              </a:rPr>
              <a:t>ПРОБЛЕМАТИКА</a:t>
            </a:r>
            <a:r>
              <a:rPr lang="ru-RU" sz="2000" dirty="0" smtClean="0">
                <a:solidFill>
                  <a:srgbClr val="FFFF00"/>
                </a:solidFill>
                <a:latin typeface="Shihan" pitchFamily="50" charset="0"/>
              </a:rPr>
              <a:t>.</a:t>
            </a:r>
            <a:endParaRPr lang="ru-RU" sz="2000" dirty="0">
              <a:solidFill>
                <a:srgbClr val="FFFF00"/>
              </a:solidFill>
              <a:latin typeface="Shihan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43021"/>
            <a:ext cx="9161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Shihan" pitchFamily="50" charset="0"/>
              </a:rPr>
              <a:t>https://rospravosudie.com/court-zabajkalskij-rajonnyj-sud-zabajkalskij-kraj-s/act-106979754/</a:t>
            </a:r>
            <a:endParaRPr lang="ru-RU" sz="2800" dirty="0">
              <a:solidFill>
                <a:srgbClr val="FFFF00"/>
              </a:solidFill>
              <a:latin typeface="Shihan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63211"/>
            <a:ext cx="32015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Shihan" pitchFamily="50" charset="0"/>
              </a:rPr>
              <a:t>Не декларирование 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Shihan" pitchFamily="50" charset="0"/>
              </a:rPr>
              <a:t>Недостоверное декларирование.</a:t>
            </a:r>
            <a:endParaRPr lang="ru-RU" sz="2800" dirty="0">
              <a:solidFill>
                <a:srgbClr val="FFFF00"/>
              </a:solidFill>
              <a:latin typeface="Shihan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0215" y="1363211"/>
            <a:ext cx="33313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FFFF00"/>
                </a:solidFill>
                <a:latin typeface="Shihan" pitchFamily="50" charset="0"/>
              </a:rPr>
              <a:t>Автоматизированные системы </a:t>
            </a:r>
          </a:p>
          <a:p>
            <a:pPr algn="r"/>
            <a:r>
              <a:rPr lang="ru-RU" sz="2800" dirty="0" smtClean="0">
                <a:solidFill>
                  <a:srgbClr val="FFFF00"/>
                </a:solidFill>
                <a:latin typeface="Shihan" pitchFamily="50" charset="0"/>
              </a:rPr>
              <a:t>определения нужных параметров</a:t>
            </a:r>
            <a:endParaRPr lang="ru-RU" sz="2800" dirty="0">
              <a:solidFill>
                <a:srgbClr val="FFFF00"/>
              </a:solidFill>
              <a:latin typeface="Shihan" pitchFamily="50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464664" y="1840265"/>
            <a:ext cx="2232248" cy="47705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2553" y="3284984"/>
            <a:ext cx="3036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Shihan" pitchFamily="50" charset="0"/>
              </a:rPr>
              <a:t>Единство измерения объемов  </a:t>
            </a:r>
            <a:endParaRPr lang="ru-RU" sz="2800" dirty="0">
              <a:solidFill>
                <a:srgbClr val="FFFF00"/>
              </a:solidFill>
              <a:latin typeface="Shihan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7278" y="3069540"/>
            <a:ext cx="42258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FFFF00"/>
                </a:solidFill>
                <a:latin typeface="Shihan" pitchFamily="50" charset="0"/>
              </a:rPr>
              <a:t>Маркировка с соответствующими данными</a:t>
            </a:r>
          </a:p>
          <a:p>
            <a:pPr algn="r"/>
            <a:r>
              <a:rPr lang="ru-RU" sz="2800" dirty="0" smtClean="0">
                <a:solidFill>
                  <a:srgbClr val="FFFF00"/>
                </a:solidFill>
                <a:latin typeface="Shihan" pitchFamily="50" charset="0"/>
              </a:rPr>
              <a:t>(штрих-код)</a:t>
            </a:r>
            <a:endParaRPr lang="ru-RU" sz="2800" dirty="0">
              <a:solidFill>
                <a:srgbClr val="FFFF00"/>
              </a:solidFill>
              <a:latin typeface="Shihan" pitchFamily="50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637652" y="3308067"/>
            <a:ext cx="943136" cy="47705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2553" y="4729038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Shihan" pitchFamily="50" charset="0"/>
              </a:rPr>
              <a:t>Судебная практика.</a:t>
            </a:r>
            <a:endParaRPr lang="ru-RU" sz="3600" dirty="0">
              <a:solidFill>
                <a:srgbClr val="FFFF00"/>
              </a:solidFill>
              <a:latin typeface="Shiha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55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99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rgbClr val="FFFF00"/>
                </a:solidFill>
                <a:latin typeface="Shihan" pitchFamily="50" charset="0"/>
              </a:rPr>
              <a:t>Работу выполнили: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FFFF00"/>
                </a:solidFill>
                <a:latin typeface="Shihan" pitchFamily="50" charset="0"/>
              </a:rPr>
              <a:t>студенты 37 группы</a:t>
            </a:r>
          </a:p>
          <a:p>
            <a:pPr marL="0" indent="0" algn="ctr">
              <a:buNone/>
            </a:pPr>
            <a:r>
              <a:rPr lang="ru-RU" sz="4800" dirty="0" err="1" smtClean="0">
                <a:solidFill>
                  <a:srgbClr val="FFFF00"/>
                </a:solidFill>
                <a:latin typeface="Shihan" pitchFamily="50" charset="0"/>
              </a:rPr>
              <a:t>Болонкин</a:t>
            </a:r>
            <a:r>
              <a:rPr lang="ru-RU" sz="4800" dirty="0" smtClean="0">
                <a:solidFill>
                  <a:srgbClr val="FFFF00"/>
                </a:solidFill>
                <a:latin typeface="Shihan" pitchFamily="50" charset="0"/>
              </a:rPr>
              <a:t> Егор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FFFF00"/>
                </a:solidFill>
                <a:latin typeface="Shihan" pitchFamily="50" charset="0"/>
              </a:rPr>
              <a:t>Савин Никита</a:t>
            </a:r>
            <a:endParaRPr lang="ru-RU" sz="4800" dirty="0">
              <a:solidFill>
                <a:srgbClr val="FFFF00"/>
              </a:solidFill>
              <a:latin typeface="Shiha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4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915816" cy="1143000"/>
          </a:xfrm>
        </p:spPr>
        <p:txBody>
          <a:bodyPr>
            <a:normAutofit fontScale="90000"/>
          </a:bodyPr>
          <a:lstStyle/>
          <a:p>
            <a:r>
              <a:rPr lang="ru-RU" sz="10700" dirty="0" smtClean="0">
                <a:solidFill>
                  <a:srgbClr val="FFFF00"/>
                </a:solidFill>
                <a:latin typeface="Shihan" pitchFamily="50" charset="0"/>
              </a:rPr>
              <a:t>Понятие.</a:t>
            </a:r>
            <a:endParaRPr lang="ru-RU" dirty="0">
              <a:solidFill>
                <a:srgbClr val="FFFF00"/>
              </a:solidFill>
              <a:latin typeface="Shihan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49" y="3340129"/>
            <a:ext cx="8194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Shihan" pitchFamily="50" charset="0"/>
              </a:rPr>
              <a:t>ЛЕС</a:t>
            </a:r>
            <a:endParaRPr lang="ru-RU" sz="5400" dirty="0">
              <a:solidFill>
                <a:srgbClr val="FFFF00"/>
              </a:solidFill>
              <a:latin typeface="Shihan" pitchFamily="50" charset="0"/>
            </a:endParaRPr>
          </a:p>
        </p:txBody>
      </p:sp>
      <p:sp>
        <p:nvSpPr>
          <p:cNvPr id="22" name="Стрелка влево 21"/>
          <p:cNvSpPr/>
          <p:nvPr/>
        </p:nvSpPr>
        <p:spPr>
          <a:xfrm rot="19243655">
            <a:off x="3337606" y="4085737"/>
            <a:ext cx="720080" cy="516830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Стрелка влево 22"/>
          <p:cNvSpPr/>
          <p:nvPr/>
        </p:nvSpPr>
        <p:spPr>
          <a:xfrm rot="13205199">
            <a:off x="5041223" y="4084143"/>
            <a:ext cx="720080" cy="516830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56349" y="4772111"/>
            <a:ext cx="2784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Shihan" pitchFamily="50" charset="0"/>
              </a:rPr>
              <a:t>Лес как экосистема</a:t>
            </a:r>
            <a:endParaRPr lang="ru-RU" sz="4000" dirty="0">
              <a:solidFill>
                <a:srgbClr val="FFFF00"/>
              </a:solidFill>
              <a:latin typeface="Shihan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9401" y="4772111"/>
            <a:ext cx="3712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Shihan" pitchFamily="50" charset="0"/>
              </a:rPr>
              <a:t>Лес как природный ресурс</a:t>
            </a:r>
            <a:endParaRPr lang="ru-RU" sz="4000" dirty="0">
              <a:solidFill>
                <a:srgbClr val="FFFF00"/>
              </a:solidFill>
              <a:latin typeface="Shihan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2625" y="2060848"/>
            <a:ext cx="6470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Shihan" pitchFamily="50" charset="0"/>
              </a:rPr>
              <a:t>Лесная продукция – добытые лесные ресурсы.</a:t>
            </a:r>
            <a:endParaRPr lang="ru-RU" sz="4000" dirty="0">
              <a:solidFill>
                <a:srgbClr val="FFFF00"/>
              </a:solidFill>
              <a:latin typeface="Shiha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40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10700" dirty="0" smtClean="0">
                <a:solidFill>
                  <a:srgbClr val="FFFF00"/>
                </a:solidFill>
                <a:latin typeface="Shihan" pitchFamily="50" charset="0"/>
              </a:rPr>
              <a:t>Особенности перемещения.</a:t>
            </a:r>
            <a:endParaRPr lang="ru-RU" dirty="0">
              <a:solidFill>
                <a:srgbClr val="FFFF00"/>
              </a:solidFill>
              <a:latin typeface="Shihan" pitchFamily="50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3511326" cy="4525963"/>
          </a:xfrm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3779912" y="1503725"/>
            <a:ext cx="5112568" cy="1728192"/>
          </a:xfrm>
          <a:prstGeom prst="wedgeRoundRectCallout">
            <a:avLst>
              <a:gd name="adj1" fmla="val -71114"/>
              <a:gd name="adj2" fmla="val 6557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Shihan" pitchFamily="50" charset="0"/>
              </a:rPr>
              <a:t>Чтобы лес перемещать – правила надобно знать!</a:t>
            </a:r>
            <a:endParaRPr lang="ru-RU" sz="4000" dirty="0">
              <a:solidFill>
                <a:srgbClr val="FFFF00"/>
              </a:solidFill>
              <a:latin typeface="Shihan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9912" y="3645023"/>
            <a:ext cx="49812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Shihan" pitchFamily="50" charset="0"/>
              </a:rPr>
              <a:t>В соответствии с Постановлением  Правительства РФ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  <a:latin typeface="Shihan" pitchFamily="50" charset="0"/>
              </a:rPr>
              <a:t>от 13.09.2012 </a:t>
            </a:r>
            <a:r>
              <a:rPr lang="ru-RU" sz="3200" u="sng" dirty="0" smtClean="0">
                <a:solidFill>
                  <a:srgbClr val="FFFF00"/>
                </a:solidFill>
                <a:latin typeface="Shihan" pitchFamily="50" charset="0"/>
              </a:rPr>
              <a:t>лес является стратегически важным товаром</a:t>
            </a:r>
            <a:endParaRPr lang="ru-RU" sz="3200" u="sng" dirty="0">
              <a:solidFill>
                <a:srgbClr val="FFFF00"/>
              </a:solidFill>
              <a:latin typeface="Shihan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63649" y="5877272"/>
            <a:ext cx="46137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Shihan" pitchFamily="50" charset="0"/>
              </a:rPr>
              <a:t>Ставки пошлин от 0  % до 15 %</a:t>
            </a:r>
            <a:endParaRPr lang="ru-RU" sz="4400" dirty="0">
              <a:solidFill>
                <a:srgbClr val="FFFF00"/>
              </a:solidFill>
              <a:latin typeface="Shiha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97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80928"/>
            <a:ext cx="3163068" cy="407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677" y="1403484"/>
            <a:ext cx="2800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Shihan" pitchFamily="50" charset="0"/>
              </a:rPr>
              <a:t>ФИТОСАНИТАРНЫЙ КОНТРОЛЬ</a:t>
            </a:r>
            <a:endParaRPr lang="ru-RU" sz="2800" dirty="0">
              <a:solidFill>
                <a:srgbClr val="FFFF00"/>
              </a:solidFill>
              <a:latin typeface="Shihan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6549" y="1403484"/>
            <a:ext cx="2409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Shihan" pitchFamily="50" charset="0"/>
              </a:rPr>
              <a:t>КАРАНТИННЫЙ КОНТРОЛЬ</a:t>
            </a:r>
            <a:endParaRPr lang="ru-RU" sz="2800" dirty="0">
              <a:solidFill>
                <a:srgbClr val="FFFF00"/>
              </a:solidFill>
              <a:latin typeface="Shihan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8373" y="1403484"/>
            <a:ext cx="2291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Shihan" pitchFamily="50" charset="0"/>
              </a:rPr>
              <a:t>САНИТАРНЫЙ </a:t>
            </a:r>
            <a:r>
              <a:rPr lang="ru-RU" sz="2800" dirty="0" smtClean="0">
                <a:solidFill>
                  <a:srgbClr val="FFFF00"/>
                </a:solidFill>
                <a:latin typeface="Shihan" pitchFamily="50" charset="0"/>
              </a:rPr>
              <a:t>КОНТРОЛЬ</a:t>
            </a:r>
            <a:endParaRPr lang="ru-RU" sz="2800" dirty="0">
              <a:solidFill>
                <a:srgbClr val="FFFF00"/>
              </a:solidFill>
              <a:latin typeface="Shihan" pitchFamily="50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3635896" y="2780928"/>
            <a:ext cx="45719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2167965">
            <a:off x="2724817" y="2071062"/>
            <a:ext cx="576064" cy="648072"/>
          </a:xfrm>
          <a:prstGeom prst="leftArrow">
            <a:avLst>
              <a:gd name="adj1" fmla="val 46025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8191643">
            <a:off x="5990116" y="2023570"/>
            <a:ext cx="576064" cy="648072"/>
          </a:xfrm>
          <a:prstGeom prst="leftArrow">
            <a:avLst>
              <a:gd name="adj1" fmla="val 46025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5400000">
            <a:off x="4353334" y="2027221"/>
            <a:ext cx="576064" cy="648072"/>
          </a:xfrm>
          <a:prstGeom prst="leftArrow">
            <a:avLst>
              <a:gd name="adj1" fmla="val 46025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10700" dirty="0" smtClean="0">
                <a:solidFill>
                  <a:srgbClr val="FFFF00"/>
                </a:solidFill>
                <a:latin typeface="Shihan" pitchFamily="50" charset="0"/>
              </a:rPr>
              <a:t>Контроль.</a:t>
            </a:r>
            <a:endParaRPr lang="ru-RU" dirty="0">
              <a:solidFill>
                <a:srgbClr val="FFFF00"/>
              </a:solidFill>
              <a:latin typeface="Shihan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48334"/>
            <a:ext cx="1770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Shihan" pitchFamily="50" charset="0"/>
              </a:rPr>
              <a:t>Таможенный</a:t>
            </a:r>
            <a:endParaRPr lang="ru-RU" sz="3200" dirty="0">
              <a:solidFill>
                <a:srgbClr val="FFFF00"/>
              </a:solidFill>
              <a:latin typeface="Shiha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96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1" grpId="0" animBg="1"/>
      <p:bldP spid="1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10700" dirty="0" smtClean="0">
                <a:solidFill>
                  <a:srgbClr val="FFFF00"/>
                </a:solidFill>
                <a:latin typeface="Shihan" pitchFamily="50" charset="0"/>
              </a:rPr>
              <a:t>Особенности перемещения.</a:t>
            </a:r>
            <a:endParaRPr lang="ru-RU" dirty="0">
              <a:solidFill>
                <a:srgbClr val="FFFF00"/>
              </a:solidFill>
              <a:latin typeface="Shihan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484784"/>
            <a:ext cx="37444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  <a:latin typeface="Shihan" pitchFamily="50" charset="0"/>
              </a:rPr>
              <a:t>Лес и лесоматериалы могут быть помещены под все таможенные </a:t>
            </a:r>
            <a:r>
              <a:rPr lang="ru-RU" sz="3200" dirty="0" smtClean="0">
                <a:solidFill>
                  <a:srgbClr val="FFFF00"/>
                </a:solidFill>
                <a:latin typeface="Shihan" pitchFamily="50" charset="0"/>
              </a:rPr>
              <a:t>процедуры…</a:t>
            </a:r>
            <a:endParaRPr lang="ru-RU" sz="3200" b="1" dirty="0">
              <a:solidFill>
                <a:srgbClr val="FFFF00"/>
              </a:solidFill>
              <a:latin typeface="Shihan" pitchFamily="50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3331443"/>
            <a:ext cx="9361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FFFF00"/>
                </a:solidFill>
                <a:latin typeface="Shihan" pitchFamily="50" charset="0"/>
              </a:rPr>
              <a:t>НО</a:t>
            </a:r>
            <a:endParaRPr lang="ru-RU" sz="8800" dirty="0">
              <a:solidFill>
                <a:srgbClr val="FFFF00"/>
              </a:solidFill>
              <a:latin typeface="Shihan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4820827"/>
            <a:ext cx="35621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Shihan" pitchFamily="50" charset="0"/>
              </a:rPr>
              <a:t>Кроме переработки 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Shihan" pitchFamily="50" charset="0"/>
              </a:rPr>
              <a:t>вне таможенной территории</a:t>
            </a:r>
            <a:endParaRPr lang="ru-RU" sz="3600" dirty="0">
              <a:solidFill>
                <a:srgbClr val="FFFF00"/>
              </a:solidFill>
              <a:latin typeface="Shihan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7784" y="3331441"/>
            <a:ext cx="59458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Shihan" pitchFamily="50" charset="0"/>
              </a:rPr>
              <a:t>Смотри решение </a:t>
            </a:r>
            <a:r>
              <a:rPr lang="ru-RU" sz="3600" dirty="0">
                <a:solidFill>
                  <a:srgbClr val="FFFF00"/>
                </a:solidFill>
                <a:latin typeface="Shihan" pitchFamily="50" charset="0"/>
              </a:rPr>
              <a:t>Комиссии Таможенного союза </a:t>
            </a:r>
            <a:endParaRPr lang="ru-RU" sz="3600" dirty="0" smtClean="0">
              <a:solidFill>
                <a:srgbClr val="FFFF00"/>
              </a:solidFill>
              <a:latin typeface="Shihan" pitchFamily="50" charset="0"/>
            </a:endParaRP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Shihan" pitchFamily="50" charset="0"/>
              </a:rPr>
              <a:t>от </a:t>
            </a:r>
            <a:r>
              <a:rPr lang="ru-RU" sz="3600" dirty="0">
                <a:solidFill>
                  <a:srgbClr val="FFFF00"/>
                </a:solidFill>
                <a:latin typeface="Shihan" pitchFamily="50" charset="0"/>
              </a:rPr>
              <a:t>20 сентября 2010 года № 375</a:t>
            </a:r>
          </a:p>
        </p:txBody>
      </p:sp>
    </p:spTree>
    <p:extLst>
      <p:ext uri="{BB962C8B-B14F-4D97-AF65-F5344CB8AC3E}">
        <p14:creationId xmlns:p14="http://schemas.microsoft.com/office/powerpoint/2010/main" val="40524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8760"/>
            <a:ext cx="9131121" cy="4577265"/>
          </a:xfrm>
        </p:spPr>
      </p:pic>
      <p:sp>
        <p:nvSpPr>
          <p:cNvPr id="5" name="TextBox 4"/>
          <p:cNvSpPr txBox="1"/>
          <p:nvPr/>
        </p:nvSpPr>
        <p:spPr>
          <a:xfrm>
            <a:off x="3203848" y="6150114"/>
            <a:ext cx="275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Shihan" pitchFamily="50" charset="0"/>
              </a:rPr>
              <a:t>http://ru-stat.com/</a:t>
            </a:r>
            <a:endParaRPr lang="ru-RU" sz="4000" dirty="0">
              <a:latin typeface="Shiha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523"/>
            <a:ext cx="9144000" cy="4337317"/>
          </a:xfrm>
        </p:spPr>
      </p:pic>
    </p:spTree>
    <p:extLst>
      <p:ext uri="{BB962C8B-B14F-4D97-AF65-F5344CB8AC3E}">
        <p14:creationId xmlns:p14="http://schemas.microsoft.com/office/powerpoint/2010/main" val="383337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9" y="1745422"/>
            <a:ext cx="9156879" cy="4235519"/>
          </a:xfrm>
        </p:spPr>
      </p:pic>
    </p:spTree>
    <p:extLst>
      <p:ext uri="{BB962C8B-B14F-4D97-AF65-F5344CB8AC3E}">
        <p14:creationId xmlns:p14="http://schemas.microsoft.com/office/powerpoint/2010/main" val="255321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992"/>
            <a:ext cx="9144000" cy="4042379"/>
          </a:xfrm>
        </p:spPr>
      </p:pic>
    </p:spTree>
    <p:extLst>
      <p:ext uri="{BB962C8B-B14F-4D97-AF65-F5344CB8AC3E}">
        <p14:creationId xmlns:p14="http://schemas.microsoft.com/office/powerpoint/2010/main" val="16975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185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Shihan</vt:lpstr>
      <vt:lpstr>Wingdings</vt:lpstr>
      <vt:lpstr>Тема Office</vt:lpstr>
      <vt:lpstr>Лес. Лесная продукция.</vt:lpstr>
      <vt:lpstr>Понятие.</vt:lpstr>
      <vt:lpstr>Особенности перемещения.</vt:lpstr>
      <vt:lpstr>Контроль.</vt:lpstr>
      <vt:lpstr>Особенности перемещения.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Запреты и ограничения.</vt:lpstr>
      <vt:lpstr>Особенности оформления.</vt:lpstr>
      <vt:lpstr>ФЕДЕРАЛЬНОЕ АГЕСТВО ЛЕСНОГО ХОЗЯЙСТВА.</vt:lpstr>
      <vt:lpstr>ПРОБЛЕМАТИКА.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Лес. Лесная продукция.</dc:title>
  <dc:creator>Nick</dc:creator>
  <cp:lastModifiedBy>Nick Savin</cp:lastModifiedBy>
  <cp:revision>20</cp:revision>
  <dcterms:created xsi:type="dcterms:W3CDTF">2018-05-24T19:33:19Z</dcterms:created>
  <dcterms:modified xsi:type="dcterms:W3CDTF">2018-05-28T17:55:31Z</dcterms:modified>
</cp:coreProperties>
</file>