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5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7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80;&#1075;&#1086;&#1088;&#1077;&#1082;\Desktop\&#1051;&#1080;&#1089;&#1090;%20Microsoft%20Exce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80;&#1075;&#1086;&#1088;&#1077;&#1082;\Desktop\&#1051;&#1080;&#1089;&#1090;%20Microsoft%20Exce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80;&#1075;&#1086;&#1088;&#1077;&#1082;\Desktop\&#1051;&#1080;&#1089;&#1090;%20Microsoft%20Exce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80;&#1075;&#1086;&#1088;&#1077;&#1082;\Desktop\&#1051;&#1080;&#1089;&#1090;%20Microsoft%20Excel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80;&#1075;&#1086;&#1088;&#1077;&#1082;\Desktop\&#1051;&#1080;&#1089;&#1090;%20Microsoft%20Excel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80;&#1075;&#1086;&#1088;&#1077;&#1082;\Desktop\&#1051;&#1080;&#1089;&#1090;%20Microsoft%20Excel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80;&#1075;&#1086;&#1088;&#1077;&#1082;\Desktop\&#1051;&#1080;&#1089;&#1090;%20Microsoft%20Exce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Число государственных природных </a:t>
            </a:r>
            <a:r>
              <a:rPr lang="ru-RU" dirty="0" smtClean="0"/>
              <a:t>заповедников</a:t>
            </a:r>
            <a:r>
              <a:rPr lang="ru-RU" baseline="0" dirty="0" smtClean="0"/>
              <a:t> </a:t>
            </a:r>
            <a:r>
              <a:rPr lang="ru-RU" dirty="0" smtClean="0"/>
              <a:t>и </a:t>
            </a:r>
            <a:r>
              <a:rPr lang="ru-RU" dirty="0"/>
              <a:t>их </a:t>
            </a:r>
            <a:r>
              <a:rPr lang="ru-RU" dirty="0" smtClean="0"/>
              <a:t>площадь, </a:t>
            </a:r>
            <a:r>
              <a:rPr lang="ru-RU" dirty="0"/>
              <a:t>в млн. га.</a:t>
            </a:r>
          </a:p>
        </c:rich>
      </c:tx>
      <c:layout/>
      <c:overlay val="0"/>
    </c:title>
    <c:autoTitleDeleted val="0"/>
    <c:view3D>
      <c:rotX val="0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Лист1!$A$2</c:f>
              <c:strCache>
                <c:ptCount val="1"/>
                <c:pt idx="0">
                  <c:v>Число государственных природных заповедников 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Лист1!$B$1:$J$1</c:f>
              <c:numCache>
                <c:formatCode>General</c:formatCode>
                <c:ptCount val="9"/>
                <c:pt idx="0">
                  <c:v>1992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Лист1!$B$2:$J$2</c:f>
              <c:numCache>
                <c:formatCode>General</c:formatCode>
                <c:ptCount val="9"/>
                <c:pt idx="0">
                  <c:v>79</c:v>
                </c:pt>
                <c:pt idx="1">
                  <c:v>100</c:v>
                </c:pt>
                <c:pt idx="2">
                  <c:v>100</c:v>
                </c:pt>
                <c:pt idx="3">
                  <c:v>101</c:v>
                </c:pt>
                <c:pt idx="4">
                  <c:v>102</c:v>
                </c:pt>
                <c:pt idx="5">
                  <c:v>102</c:v>
                </c:pt>
                <c:pt idx="6">
                  <c:v>103</c:v>
                </c:pt>
                <c:pt idx="7">
                  <c:v>103</c:v>
                </c:pt>
                <c:pt idx="8">
                  <c:v>103</c:v>
                </c:pt>
              </c:numCache>
            </c:numRef>
          </c:val>
        </c:ser>
        <c:ser>
          <c:idx val="2"/>
          <c:order val="1"/>
          <c:tx>
            <c:strRef>
              <c:f>Лист1!$A$3</c:f>
              <c:strCache>
                <c:ptCount val="1"/>
                <c:pt idx="0">
                  <c:v>Их площадь в млн. га.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Лист1!$B$1:$J$1</c:f>
              <c:numCache>
                <c:formatCode>General</c:formatCode>
                <c:ptCount val="9"/>
                <c:pt idx="0">
                  <c:v>1992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Лист1!$B$3:$J$3</c:f>
              <c:numCache>
                <c:formatCode>General</c:formatCode>
                <c:ptCount val="9"/>
                <c:pt idx="0">
                  <c:v>20.399999999999999</c:v>
                </c:pt>
                <c:pt idx="1">
                  <c:v>33.299999999999997</c:v>
                </c:pt>
                <c:pt idx="2">
                  <c:v>33.700000000000003</c:v>
                </c:pt>
                <c:pt idx="3">
                  <c:v>33.799999999999997</c:v>
                </c:pt>
                <c:pt idx="4">
                  <c:v>33.799999999999997</c:v>
                </c:pt>
                <c:pt idx="5">
                  <c:v>33.799999999999997</c:v>
                </c:pt>
                <c:pt idx="6">
                  <c:v>33.799999999999997</c:v>
                </c:pt>
                <c:pt idx="7">
                  <c:v>33.9</c:v>
                </c:pt>
                <c:pt idx="8">
                  <c:v>33.799999999999997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180431104"/>
        <c:axId val="180441088"/>
        <c:axId val="0"/>
      </c:bar3DChart>
      <c:catAx>
        <c:axId val="180431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80441088"/>
        <c:crosses val="autoZero"/>
        <c:auto val="1"/>
        <c:lblAlgn val="ctr"/>
        <c:lblOffset val="100"/>
        <c:noMultiLvlLbl val="0"/>
      </c:catAx>
      <c:valAx>
        <c:axId val="18044108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8043110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числа посещений заповедников туристами, в тыс. чел.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6661440607257755E-2"/>
          <c:y val="0.41083514293333656"/>
          <c:w val="0.88391026959481223"/>
          <c:h val="0.44977091767272409"/>
        </c:manualLayout>
      </c:layout>
      <c:bar3DChart>
        <c:barDir val="col"/>
        <c:grouping val="clustered"/>
        <c:varyColors val="0"/>
        <c:ser>
          <c:idx val="1"/>
          <c:order val="0"/>
          <c:tx>
            <c:strRef>
              <c:f>Лист1!$A$2</c:f>
              <c:strCache>
                <c:ptCount val="1"/>
                <c:pt idx="0">
                  <c:v>Число посещений, в тыс. чел.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Лист1!$B$1:$K$1</c:f>
              <c:numCache>
                <c:formatCode>General</c:formatCode>
                <c:ptCount val="10"/>
                <c:pt idx="0">
                  <c:v>2006</c:v>
                </c:pt>
                <c:pt idx="1">
                  <c:v>2007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Лист1!$B$2:$K$2</c:f>
              <c:numCache>
                <c:formatCode>General</c:formatCode>
                <c:ptCount val="10"/>
                <c:pt idx="0">
                  <c:v>110</c:v>
                </c:pt>
                <c:pt idx="1">
                  <c:v>149</c:v>
                </c:pt>
                <c:pt idx="2">
                  <c:v>175</c:v>
                </c:pt>
                <c:pt idx="3">
                  <c:v>315</c:v>
                </c:pt>
                <c:pt idx="4">
                  <c:v>329</c:v>
                </c:pt>
                <c:pt idx="5">
                  <c:v>372</c:v>
                </c:pt>
                <c:pt idx="6">
                  <c:v>409</c:v>
                </c:pt>
                <c:pt idx="7">
                  <c:v>431</c:v>
                </c:pt>
                <c:pt idx="8">
                  <c:v>498</c:v>
                </c:pt>
                <c:pt idx="9">
                  <c:v>533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180462336"/>
        <c:axId val="180463872"/>
        <c:axId val="0"/>
      </c:bar3DChart>
      <c:catAx>
        <c:axId val="180462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80463872"/>
        <c:crosses val="autoZero"/>
        <c:auto val="1"/>
        <c:lblAlgn val="ctr"/>
        <c:lblOffset val="100"/>
        <c:noMultiLvlLbl val="0"/>
      </c:catAx>
      <c:valAx>
        <c:axId val="1804638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804623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Число национальных парков и их </a:t>
            </a:r>
            <a:r>
              <a:rPr lang="ru-RU" dirty="0" smtClean="0"/>
              <a:t>площадь,</a:t>
            </a:r>
          </a:p>
          <a:p>
            <a:pPr>
              <a:defRPr/>
            </a:pPr>
            <a:r>
              <a:rPr lang="ru-RU" dirty="0" smtClean="0"/>
              <a:t> </a:t>
            </a:r>
            <a:r>
              <a:rPr lang="ru-RU" dirty="0"/>
              <a:t>в млн. га.</a:t>
            </a:r>
          </a:p>
        </c:rich>
      </c:tx>
      <c:layout/>
      <c:overlay val="0"/>
    </c:title>
    <c:autoTitleDeleted val="0"/>
    <c:view3D>
      <c:rotX val="0"/>
      <c:rotY val="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Лист1!$A$14</c:f>
              <c:strCache>
                <c:ptCount val="1"/>
                <c:pt idx="0">
                  <c:v>Числонациональных парков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Лист1!$B$13:$J$13</c:f>
              <c:numCache>
                <c:formatCode>General</c:formatCode>
                <c:ptCount val="9"/>
                <c:pt idx="0">
                  <c:v>1992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Лист1!$B$14:$J$14</c:f>
              <c:numCache>
                <c:formatCode>General</c:formatCode>
                <c:ptCount val="9"/>
                <c:pt idx="0">
                  <c:v>22</c:v>
                </c:pt>
                <c:pt idx="1">
                  <c:v>35</c:v>
                </c:pt>
                <c:pt idx="2">
                  <c:v>35</c:v>
                </c:pt>
                <c:pt idx="3">
                  <c:v>40</c:v>
                </c:pt>
                <c:pt idx="4">
                  <c:v>42</c:v>
                </c:pt>
                <c:pt idx="5">
                  <c:v>44</c:v>
                </c:pt>
                <c:pt idx="6">
                  <c:v>47</c:v>
                </c:pt>
                <c:pt idx="7">
                  <c:v>48</c:v>
                </c:pt>
                <c:pt idx="8">
                  <c:v>50</c:v>
                </c:pt>
              </c:numCache>
            </c:numRef>
          </c:val>
        </c:ser>
        <c:ser>
          <c:idx val="2"/>
          <c:order val="1"/>
          <c:tx>
            <c:strRef>
              <c:f>Лист1!$A$15</c:f>
              <c:strCache>
                <c:ptCount val="1"/>
                <c:pt idx="0">
                  <c:v>Их площадь в млн. га.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Лист1!$B$13:$J$13</c:f>
              <c:numCache>
                <c:formatCode>General</c:formatCode>
                <c:ptCount val="9"/>
                <c:pt idx="0">
                  <c:v>1992</c:v>
                </c:pt>
                <c:pt idx="1">
                  <c:v>2000</c:v>
                </c:pt>
                <c:pt idx="2">
                  <c:v>2005</c:v>
                </c:pt>
                <c:pt idx="3">
                  <c:v>2010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Лист1!$B$15:$J$15</c:f>
              <c:numCache>
                <c:formatCode>General</c:formatCode>
                <c:ptCount val="9"/>
                <c:pt idx="0">
                  <c:v>4</c:v>
                </c:pt>
                <c:pt idx="1">
                  <c:v>6.8</c:v>
                </c:pt>
                <c:pt idx="2">
                  <c:v>6.9</c:v>
                </c:pt>
                <c:pt idx="3">
                  <c:v>7.8</c:v>
                </c:pt>
                <c:pt idx="4">
                  <c:v>9.5</c:v>
                </c:pt>
                <c:pt idx="5">
                  <c:v>11.5</c:v>
                </c:pt>
                <c:pt idx="6">
                  <c:v>12.8</c:v>
                </c:pt>
                <c:pt idx="7">
                  <c:v>13.9</c:v>
                </c:pt>
                <c:pt idx="8">
                  <c:v>21.4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172200704"/>
        <c:axId val="172202240"/>
        <c:axId val="0"/>
      </c:bar3DChart>
      <c:catAx>
        <c:axId val="17220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202240"/>
        <c:crosses val="autoZero"/>
        <c:auto val="1"/>
        <c:lblAlgn val="ctr"/>
        <c:lblOffset val="100"/>
        <c:noMultiLvlLbl val="0"/>
      </c:catAx>
      <c:valAx>
        <c:axId val="17220224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200704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200"/>
            </a:pPr>
            <a:endParaRPr lang="ru-RU"/>
          </a:p>
        </c:txPr>
      </c:legendEntry>
      <c:legendEntry>
        <c:idx val="1"/>
        <c:txPr>
          <a:bodyPr/>
          <a:lstStyle/>
          <a:p>
            <a:pPr>
              <a:defRPr sz="1200"/>
            </a:pPr>
            <a:endParaRPr lang="ru-RU"/>
          </a:p>
        </c:txPr>
      </c:legendEntry>
      <c:layout>
        <c:manualLayout>
          <c:xMode val="edge"/>
          <c:yMode val="edge"/>
          <c:x val="0.65831030470685625"/>
          <c:y val="0.47365233192004846"/>
          <c:w val="0.31976254216852446"/>
          <c:h val="0.29446575588307872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Динамика числа посещений национальных парков туристами,</a:t>
            </a:r>
          </a:p>
          <a:p>
            <a:pPr>
              <a:defRPr/>
            </a:pPr>
            <a:r>
              <a:rPr lang="ru-RU" dirty="0"/>
              <a:t> в тыс. чел.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Лист1!$M$2</c:f>
              <c:strCache>
                <c:ptCount val="1"/>
                <c:pt idx="0">
                  <c:v>Число посещений в тыс. чел.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Лист1!$N$1:$W$1</c:f>
              <c:numCache>
                <c:formatCode>General</c:formatCode>
                <c:ptCount val="10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</c:numCache>
            </c:numRef>
          </c:cat>
          <c:val>
            <c:numRef>
              <c:f>Лист1!$N$2:$W$2</c:f>
              <c:numCache>
                <c:formatCode>General</c:formatCode>
                <c:ptCount val="10"/>
                <c:pt idx="0">
                  <c:v>500</c:v>
                </c:pt>
                <c:pt idx="1">
                  <c:v>610</c:v>
                </c:pt>
                <c:pt idx="2">
                  <c:v>705</c:v>
                </c:pt>
                <c:pt idx="3">
                  <c:v>870</c:v>
                </c:pt>
                <c:pt idx="4">
                  <c:v>1276</c:v>
                </c:pt>
                <c:pt idx="5">
                  <c:v>1774</c:v>
                </c:pt>
                <c:pt idx="6">
                  <c:v>2120</c:v>
                </c:pt>
                <c:pt idx="7">
                  <c:v>2590</c:v>
                </c:pt>
                <c:pt idx="8">
                  <c:v>2923</c:v>
                </c:pt>
                <c:pt idx="9">
                  <c:v>3136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171971712"/>
        <c:axId val="172227968"/>
        <c:axId val="0"/>
      </c:bar3DChart>
      <c:catAx>
        <c:axId val="17197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227968"/>
        <c:crosses val="autoZero"/>
        <c:auto val="1"/>
        <c:lblAlgn val="ctr"/>
        <c:lblOffset val="100"/>
        <c:noMultiLvlLbl val="0"/>
      </c:catAx>
      <c:valAx>
        <c:axId val="1722279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1971712"/>
        <c:crosses val="autoZero"/>
        <c:crossBetween val="between"/>
        <c:majorUnit val="500"/>
      </c:valAx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Число зоопарков и их площадь, в га.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[Книга1]Лист1!$A$2</c:f>
              <c:strCache>
                <c:ptCount val="1"/>
                <c:pt idx="0">
                  <c:v>Число зоопарков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[Книга1]Лист1!$B$1:$I$1</c:f>
              <c:numCache>
                <c:formatCode>General</c:formatCode>
                <c:ptCount val="8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[Книга1]Лист1!$B$2:$I$2</c:f>
              <c:numCache>
                <c:formatCode>General</c:formatCode>
                <c:ptCount val="8"/>
                <c:pt idx="0">
                  <c:v>20</c:v>
                </c:pt>
                <c:pt idx="1">
                  <c:v>23</c:v>
                </c:pt>
                <c:pt idx="2">
                  <c:v>29</c:v>
                </c:pt>
                <c:pt idx="3">
                  <c:v>29</c:v>
                </c:pt>
                <c:pt idx="4">
                  <c:v>30</c:v>
                </c:pt>
                <c:pt idx="5">
                  <c:v>30</c:v>
                </c:pt>
                <c:pt idx="6">
                  <c:v>31</c:v>
                </c:pt>
                <c:pt idx="7">
                  <c:v>31</c:v>
                </c:pt>
              </c:numCache>
            </c:numRef>
          </c:val>
        </c:ser>
        <c:ser>
          <c:idx val="1"/>
          <c:order val="1"/>
          <c:tx>
            <c:strRef>
              <c:f>[Книга1]Лист1!$A$3</c:f>
              <c:strCache>
                <c:ptCount val="1"/>
                <c:pt idx="0">
                  <c:v>Площадь территории зоопарков, га.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[Книга1]Лист1!$B$1:$I$1</c:f>
              <c:numCache>
                <c:formatCode>General</c:formatCode>
                <c:ptCount val="8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[Книга1]Лист1!$B$3:$I$3</c:f>
              <c:numCache>
                <c:formatCode>General</c:formatCode>
                <c:ptCount val="8"/>
                <c:pt idx="0">
                  <c:v>298</c:v>
                </c:pt>
                <c:pt idx="1">
                  <c:v>327</c:v>
                </c:pt>
                <c:pt idx="2">
                  <c:v>673</c:v>
                </c:pt>
                <c:pt idx="3">
                  <c:v>556</c:v>
                </c:pt>
                <c:pt idx="4">
                  <c:v>640</c:v>
                </c:pt>
                <c:pt idx="5">
                  <c:v>640</c:v>
                </c:pt>
                <c:pt idx="6">
                  <c:v>634</c:v>
                </c:pt>
                <c:pt idx="7">
                  <c:v>569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172040960"/>
        <c:axId val="172042496"/>
        <c:axId val="0"/>
      </c:bar3DChart>
      <c:catAx>
        <c:axId val="17204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042496"/>
        <c:crosses val="autoZero"/>
        <c:auto val="1"/>
        <c:lblAlgn val="ctr"/>
        <c:lblOffset val="100"/>
        <c:noMultiLvlLbl val="0"/>
      </c:catAx>
      <c:valAx>
        <c:axId val="1720424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040960"/>
        <c:crosses val="autoZero"/>
        <c:crossBetween val="between"/>
        <c:majorUnit val="300"/>
      </c:valAx>
    </c:plotArea>
    <c:legend>
      <c:legendPos val="r"/>
      <c:layout/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Динамика числа посещений зоопарков туристами</a:t>
            </a:r>
            <a:r>
              <a:rPr lang="ru-RU" dirty="0" smtClean="0"/>
              <a:t>, в </a:t>
            </a:r>
            <a:r>
              <a:rPr lang="ru-RU" dirty="0"/>
              <a:t>млн. чел.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Лист1!$Z$2</c:f>
              <c:strCache>
                <c:ptCount val="1"/>
                <c:pt idx="0">
                  <c:v>Число посещений в млн.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Лист1!$AA$1:$AH$1</c:f>
              <c:numCache>
                <c:formatCode>General</c:formatCode>
                <c:ptCount val="8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</c:numCache>
            </c:numRef>
          </c:cat>
          <c:val>
            <c:numRef>
              <c:f>Лист1!$AA$2:$AH$2</c:f>
              <c:numCache>
                <c:formatCode>General</c:formatCode>
                <c:ptCount val="8"/>
                <c:pt idx="0">
                  <c:v>6.4</c:v>
                </c:pt>
                <c:pt idx="1">
                  <c:v>7.4</c:v>
                </c:pt>
                <c:pt idx="2">
                  <c:v>9.5</c:v>
                </c:pt>
                <c:pt idx="3">
                  <c:v>7.6</c:v>
                </c:pt>
                <c:pt idx="4">
                  <c:v>7.6</c:v>
                </c:pt>
                <c:pt idx="5">
                  <c:v>8.3000000000000007</c:v>
                </c:pt>
                <c:pt idx="6">
                  <c:v>8.6999999999999993</c:v>
                </c:pt>
                <c:pt idx="7">
                  <c:v>8.8000000000000007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172066688"/>
        <c:axId val="172069632"/>
        <c:axId val="0"/>
      </c:bar3DChart>
      <c:catAx>
        <c:axId val="17206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069632"/>
        <c:crosses val="autoZero"/>
        <c:auto val="1"/>
        <c:lblAlgn val="ctr"/>
        <c:lblOffset val="100"/>
        <c:noMultiLvlLbl val="0"/>
      </c:catAx>
      <c:valAx>
        <c:axId val="1720696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06668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Динамика числа посещений музеев туристами, в млн. чел.</a:t>
            </a:r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Лист1!$AJ$2</c:f>
              <c:strCache>
                <c:ptCount val="1"/>
                <c:pt idx="0">
                  <c:v>Число посещений музеев, в млн. чел.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Лист1!$AK$1:$AQ$1</c:f>
              <c:numCache>
                <c:formatCode>General</c:formatCode>
                <c:ptCount val="7"/>
                <c:pt idx="0">
                  <c:v>2000</c:v>
                </c:pt>
                <c:pt idx="1">
                  <c:v>2005</c:v>
                </c:pt>
                <c:pt idx="2">
                  <c:v>2010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</c:numCache>
            </c:numRef>
          </c:cat>
          <c:val>
            <c:numRef>
              <c:f>Лист1!$AK$2:$AQ$2</c:f>
              <c:numCache>
                <c:formatCode>General</c:formatCode>
                <c:ptCount val="7"/>
                <c:pt idx="0">
                  <c:v>73.2</c:v>
                </c:pt>
                <c:pt idx="1">
                  <c:v>75.599999999999994</c:v>
                </c:pt>
                <c:pt idx="2">
                  <c:v>81</c:v>
                </c:pt>
                <c:pt idx="3">
                  <c:v>90.1</c:v>
                </c:pt>
                <c:pt idx="4">
                  <c:v>95.8</c:v>
                </c:pt>
                <c:pt idx="5">
                  <c:v>102.7</c:v>
                </c:pt>
                <c:pt idx="6">
                  <c:v>119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172290432"/>
        <c:axId val="172293120"/>
        <c:axId val="0"/>
      </c:bar3DChart>
      <c:catAx>
        <c:axId val="172290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293120"/>
        <c:crosses val="autoZero"/>
        <c:auto val="1"/>
        <c:lblAlgn val="ctr"/>
        <c:lblOffset val="100"/>
        <c:noMultiLvlLbl val="0"/>
      </c:catAx>
      <c:valAx>
        <c:axId val="1722931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2904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Структура доходов стран от экологического туризма в год, в млн.</a:t>
            </a:r>
            <a:r>
              <a:rPr lang="ru-RU" baseline="0"/>
              <a:t> дол.</a:t>
            </a:r>
            <a:endParaRPr lang="ru-RU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8082359535809151E-2"/>
          <c:y val="0.16522770272623108"/>
          <c:w val="0.7443714587268081"/>
          <c:h val="0.7548269926890377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Лист1!$B$24</c:f>
              <c:strCache>
                <c:ptCount val="1"/>
                <c:pt idx="0">
                  <c:v>США 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200"/>
                      <a:t>140</a:t>
                    </a:r>
                    <a:r>
                      <a:rPr lang="ru-RU" sz="1200"/>
                      <a:t>0</a:t>
                    </a:r>
                    <a:r>
                      <a:rPr lang="en-US" sz="1200"/>
                      <a:t>0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Лист1!$B$24:$B$29</c:f>
              <c:strCache>
                <c:ptCount val="6"/>
                <c:pt idx="0">
                  <c:v>США </c:v>
                </c:pt>
                <c:pt idx="1">
                  <c:v>Австралия</c:v>
                </c:pt>
                <c:pt idx="2">
                  <c:v>Кения</c:v>
                </c:pt>
                <c:pt idx="3">
                  <c:v>Новая Зеландия </c:v>
                </c:pt>
                <c:pt idx="4">
                  <c:v>Танзания </c:v>
                </c:pt>
                <c:pt idx="5">
                  <c:v>Россия</c:v>
                </c:pt>
              </c:strCache>
            </c:strRef>
          </c:cat>
          <c:val>
            <c:numRef>
              <c:f>Лист1!$C$24</c:f>
              <c:numCache>
                <c:formatCode>General</c:formatCode>
                <c:ptCount val="1"/>
                <c:pt idx="0">
                  <c:v>14000</c:v>
                </c:pt>
              </c:numCache>
            </c:numRef>
          </c:val>
        </c:ser>
        <c:ser>
          <c:idx val="1"/>
          <c:order val="1"/>
          <c:tx>
            <c:strRef>
              <c:f>Лист1!$B$25</c:f>
              <c:strCache>
                <c:ptCount val="1"/>
                <c:pt idx="0">
                  <c:v>Австралия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Лист1!$C$25</c:f>
              <c:numCache>
                <c:formatCode>General</c:formatCode>
                <c:ptCount val="1"/>
                <c:pt idx="0">
                  <c:v>3500</c:v>
                </c:pt>
              </c:numCache>
            </c:numRef>
          </c:val>
        </c:ser>
        <c:ser>
          <c:idx val="2"/>
          <c:order val="2"/>
          <c:tx>
            <c:strRef>
              <c:f>Лист1!$B$26</c:f>
              <c:strCache>
                <c:ptCount val="1"/>
                <c:pt idx="0">
                  <c:v>Кения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Лист1!$C$26</c:f>
              <c:numCache>
                <c:formatCode>General</c:formatCode>
                <c:ptCount val="1"/>
                <c:pt idx="0">
                  <c:v>450</c:v>
                </c:pt>
              </c:numCache>
            </c:numRef>
          </c:val>
        </c:ser>
        <c:ser>
          <c:idx val="3"/>
          <c:order val="3"/>
          <c:tx>
            <c:strRef>
              <c:f>Лист1!$B$27</c:f>
              <c:strCache>
                <c:ptCount val="1"/>
                <c:pt idx="0">
                  <c:v>Новая Зеландия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Лист1!$C$27</c:f>
              <c:numCache>
                <c:formatCode>General</c:formatCode>
                <c:ptCount val="1"/>
                <c:pt idx="0">
                  <c:v>2300</c:v>
                </c:pt>
              </c:numCache>
            </c:numRef>
          </c:val>
        </c:ser>
        <c:ser>
          <c:idx val="4"/>
          <c:order val="4"/>
          <c:tx>
            <c:strRef>
              <c:f>Лист1!$B$28</c:f>
              <c:strCache>
                <c:ptCount val="1"/>
                <c:pt idx="0">
                  <c:v>Танзания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Лист1!$C$28</c:f>
              <c:numCache>
                <c:formatCode>General</c:formatCode>
                <c:ptCount val="1"/>
                <c:pt idx="0">
                  <c:v>1200</c:v>
                </c:pt>
              </c:numCache>
            </c:numRef>
          </c:val>
        </c:ser>
        <c:ser>
          <c:idx val="5"/>
          <c:order val="5"/>
          <c:tx>
            <c:strRef>
              <c:f>Лист1!$B$29</c:f>
              <c:strCache>
                <c:ptCount val="1"/>
                <c:pt idx="0">
                  <c:v>Россия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val>
            <c:numRef>
              <c:f>Лист1!$C$29</c:f>
              <c:numCache>
                <c:formatCode>General</c:formatCode>
                <c:ptCount val="1"/>
                <c:pt idx="0">
                  <c:v>12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0"/>
        <c:gapDepth val="0"/>
        <c:shape val="cylinder"/>
        <c:axId val="172616320"/>
        <c:axId val="172306816"/>
        <c:axId val="0"/>
      </c:bar3DChart>
      <c:catAx>
        <c:axId val="172616320"/>
        <c:scaling>
          <c:orientation val="minMax"/>
        </c:scaling>
        <c:delete val="1"/>
        <c:axPos val="b"/>
        <c:majorTickMark val="out"/>
        <c:minorTickMark val="none"/>
        <c:tickLblPos val="nextTo"/>
        <c:crossAx val="172306816"/>
        <c:crosses val="autoZero"/>
        <c:auto val="1"/>
        <c:lblAlgn val="ctr"/>
        <c:lblOffset val="100"/>
        <c:noMultiLvlLbl val="0"/>
      </c:catAx>
      <c:valAx>
        <c:axId val="17230681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ru-RU"/>
          </a:p>
        </c:txPr>
        <c:crossAx val="17261632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400"/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219931-B42D-49F1-BD6D-E95EE21B6270}" type="doc">
      <dgm:prSet loTypeId="urn:microsoft.com/office/officeart/2011/layout/HexagonRadial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9DC90F-8062-47DB-ABBA-85AFAFA0D10A}">
      <dgm:prSet phldrT="[Текст]"/>
      <dgm:spPr/>
      <dgm:t>
        <a:bodyPr/>
        <a:lstStyle/>
        <a:p>
          <a:r>
            <a:rPr lang="ru-RU" dirty="0" smtClean="0"/>
            <a:t>Основные объекты инфраструктуры</a:t>
          </a:r>
        </a:p>
        <a:p>
          <a:r>
            <a:rPr lang="ru-RU" dirty="0" smtClean="0"/>
            <a:t>экологического туризма</a:t>
          </a:r>
          <a:endParaRPr lang="ru-RU" dirty="0"/>
        </a:p>
      </dgm:t>
    </dgm:pt>
    <dgm:pt modelId="{E9511761-2AD6-46DA-AF98-EAF2E94B2FA6}" type="parTrans" cxnId="{F8E16FE5-33CE-415E-AD72-E0BAC62F7D0B}">
      <dgm:prSet/>
      <dgm:spPr/>
      <dgm:t>
        <a:bodyPr/>
        <a:lstStyle/>
        <a:p>
          <a:endParaRPr lang="ru-RU"/>
        </a:p>
      </dgm:t>
    </dgm:pt>
    <dgm:pt modelId="{795A315F-3944-45A7-A306-FAF78FDA0CCD}" type="sibTrans" cxnId="{F8E16FE5-33CE-415E-AD72-E0BAC62F7D0B}">
      <dgm:prSet/>
      <dgm:spPr/>
      <dgm:t>
        <a:bodyPr/>
        <a:lstStyle/>
        <a:p>
          <a:endParaRPr lang="ru-RU"/>
        </a:p>
      </dgm:t>
    </dgm:pt>
    <dgm:pt modelId="{A60E3E3B-C6D9-44F4-A6CC-542CC0A7339C}">
      <dgm:prSet phldrT="[Текст]"/>
      <dgm:spPr/>
      <dgm:t>
        <a:bodyPr/>
        <a:lstStyle/>
        <a:p>
          <a:r>
            <a:rPr lang="ru-RU" dirty="0" smtClean="0"/>
            <a:t>Национальные парки</a:t>
          </a:r>
          <a:endParaRPr lang="ru-RU" dirty="0"/>
        </a:p>
      </dgm:t>
    </dgm:pt>
    <dgm:pt modelId="{88139B4B-6105-4262-85AF-4545934AA6C1}" type="parTrans" cxnId="{A36F7ACE-C918-4B76-A303-A73BB40E2343}">
      <dgm:prSet/>
      <dgm:spPr/>
      <dgm:t>
        <a:bodyPr/>
        <a:lstStyle/>
        <a:p>
          <a:endParaRPr lang="ru-RU"/>
        </a:p>
      </dgm:t>
    </dgm:pt>
    <dgm:pt modelId="{230B653D-C4B5-46CC-81DE-547670A12998}" type="sibTrans" cxnId="{A36F7ACE-C918-4B76-A303-A73BB40E2343}">
      <dgm:prSet/>
      <dgm:spPr/>
      <dgm:t>
        <a:bodyPr/>
        <a:lstStyle/>
        <a:p>
          <a:endParaRPr lang="ru-RU"/>
        </a:p>
      </dgm:t>
    </dgm:pt>
    <dgm:pt modelId="{8903BD8B-FD22-437E-9EF8-BBABCD940001}">
      <dgm:prSet phldrT="[Текст]"/>
      <dgm:spPr/>
      <dgm:t>
        <a:bodyPr/>
        <a:lstStyle/>
        <a:p>
          <a:r>
            <a:rPr lang="ru-RU" dirty="0" smtClean="0"/>
            <a:t>Заповедники</a:t>
          </a:r>
          <a:endParaRPr lang="ru-RU" dirty="0"/>
        </a:p>
      </dgm:t>
    </dgm:pt>
    <dgm:pt modelId="{8346BBE0-2765-4453-8D62-A1B7EBA22489}" type="parTrans" cxnId="{487DCF4C-E7AC-422B-B8E3-6D1709ED7584}">
      <dgm:prSet/>
      <dgm:spPr/>
      <dgm:t>
        <a:bodyPr/>
        <a:lstStyle/>
        <a:p>
          <a:endParaRPr lang="ru-RU"/>
        </a:p>
      </dgm:t>
    </dgm:pt>
    <dgm:pt modelId="{243622C6-B8E1-4800-B12C-8AB465CBEE8C}" type="sibTrans" cxnId="{487DCF4C-E7AC-422B-B8E3-6D1709ED7584}">
      <dgm:prSet/>
      <dgm:spPr/>
      <dgm:t>
        <a:bodyPr/>
        <a:lstStyle/>
        <a:p>
          <a:endParaRPr lang="ru-RU"/>
        </a:p>
      </dgm:t>
    </dgm:pt>
    <dgm:pt modelId="{877569E2-A40B-409F-8CEE-5D6FBB44C8A9}">
      <dgm:prSet phldrT="[Текст]"/>
      <dgm:spPr/>
      <dgm:t>
        <a:bodyPr/>
        <a:lstStyle/>
        <a:p>
          <a:r>
            <a:rPr lang="ru-RU" dirty="0" smtClean="0"/>
            <a:t>Зоопарки</a:t>
          </a:r>
          <a:endParaRPr lang="ru-RU" dirty="0"/>
        </a:p>
      </dgm:t>
    </dgm:pt>
    <dgm:pt modelId="{EBE6389B-2F44-4F8A-B1E5-D3CD778AA756}" type="parTrans" cxnId="{4D8FC641-8338-4107-9469-CDBA6857DBCD}">
      <dgm:prSet/>
      <dgm:spPr/>
      <dgm:t>
        <a:bodyPr/>
        <a:lstStyle/>
        <a:p>
          <a:endParaRPr lang="ru-RU"/>
        </a:p>
      </dgm:t>
    </dgm:pt>
    <dgm:pt modelId="{6841FC74-9521-4B35-96FF-433067CBF107}" type="sibTrans" cxnId="{4D8FC641-8338-4107-9469-CDBA6857DBCD}">
      <dgm:prSet/>
      <dgm:spPr/>
      <dgm:t>
        <a:bodyPr/>
        <a:lstStyle/>
        <a:p>
          <a:endParaRPr lang="ru-RU"/>
        </a:p>
      </dgm:t>
    </dgm:pt>
    <dgm:pt modelId="{949688A5-6873-42C5-B9EE-68CD357BF1DD}">
      <dgm:prSet phldrT="[Текст]"/>
      <dgm:spPr/>
      <dgm:t>
        <a:bodyPr/>
        <a:lstStyle/>
        <a:p>
          <a:r>
            <a:rPr lang="ru-RU" dirty="0" smtClean="0"/>
            <a:t>Музеи</a:t>
          </a:r>
          <a:endParaRPr lang="ru-RU" dirty="0"/>
        </a:p>
      </dgm:t>
    </dgm:pt>
    <dgm:pt modelId="{89751761-8034-4B40-BE4B-968C68B06542}" type="parTrans" cxnId="{60256618-9AF5-4F42-B9F0-D80C12F26D27}">
      <dgm:prSet/>
      <dgm:spPr/>
      <dgm:t>
        <a:bodyPr/>
        <a:lstStyle/>
        <a:p>
          <a:endParaRPr lang="ru-RU"/>
        </a:p>
      </dgm:t>
    </dgm:pt>
    <dgm:pt modelId="{A8833F43-17C0-4465-86F3-C15AE37DE4EC}" type="sibTrans" cxnId="{60256618-9AF5-4F42-B9F0-D80C12F26D27}">
      <dgm:prSet/>
      <dgm:spPr/>
      <dgm:t>
        <a:bodyPr/>
        <a:lstStyle/>
        <a:p>
          <a:endParaRPr lang="ru-RU"/>
        </a:p>
      </dgm:t>
    </dgm:pt>
    <dgm:pt modelId="{C3738399-8F56-44C0-8902-A2BD016A1ED6}">
      <dgm:prSet phldrT="[Текст]"/>
      <dgm:spPr/>
      <dgm:t>
        <a:bodyPr/>
        <a:lstStyle/>
        <a:p>
          <a:r>
            <a:rPr lang="ru-RU" dirty="0" smtClean="0"/>
            <a:t>И прочие.</a:t>
          </a:r>
          <a:endParaRPr lang="ru-RU" dirty="0"/>
        </a:p>
      </dgm:t>
    </dgm:pt>
    <dgm:pt modelId="{89C70445-AD22-4EEF-887A-B6B72668DE0A}" type="parTrans" cxnId="{5F98DF02-A8B4-466C-9675-3E416AC6F010}">
      <dgm:prSet/>
      <dgm:spPr/>
      <dgm:t>
        <a:bodyPr/>
        <a:lstStyle/>
        <a:p>
          <a:endParaRPr lang="ru-RU"/>
        </a:p>
      </dgm:t>
    </dgm:pt>
    <dgm:pt modelId="{DA8E1F90-D76D-4A19-8B76-5BB3BCC1B4BC}" type="sibTrans" cxnId="{5F98DF02-A8B4-466C-9675-3E416AC6F010}">
      <dgm:prSet/>
      <dgm:spPr/>
      <dgm:t>
        <a:bodyPr/>
        <a:lstStyle/>
        <a:p>
          <a:endParaRPr lang="ru-RU"/>
        </a:p>
      </dgm:t>
    </dgm:pt>
    <dgm:pt modelId="{1B0E7FD1-FB78-4A7D-9385-8C89B3C04F37}">
      <dgm:prSet phldrT="[Текст]"/>
      <dgm:spPr/>
      <dgm:t>
        <a:bodyPr/>
        <a:lstStyle/>
        <a:p>
          <a:pPr marL="0" marR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dirty="0" smtClean="0"/>
            <a:t>Особо охраняемые природные территории</a:t>
          </a:r>
        </a:p>
        <a:p>
          <a:pPr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986B356C-7FC0-4E75-ACC6-1A5BDC9CD695}" type="parTrans" cxnId="{B2218968-CBD8-40E1-8E5C-E2F04A1D1E69}">
      <dgm:prSet/>
      <dgm:spPr/>
      <dgm:t>
        <a:bodyPr/>
        <a:lstStyle/>
        <a:p>
          <a:endParaRPr lang="ru-RU"/>
        </a:p>
      </dgm:t>
    </dgm:pt>
    <dgm:pt modelId="{FAED4692-CA35-4364-9B23-8F0758DCD319}" type="sibTrans" cxnId="{B2218968-CBD8-40E1-8E5C-E2F04A1D1E69}">
      <dgm:prSet/>
      <dgm:spPr/>
      <dgm:t>
        <a:bodyPr/>
        <a:lstStyle/>
        <a:p>
          <a:endParaRPr lang="ru-RU"/>
        </a:p>
      </dgm:t>
    </dgm:pt>
    <dgm:pt modelId="{6CB7829F-912B-40C9-AD7A-E41A1F846813}" type="pres">
      <dgm:prSet presAssocID="{92219931-B42D-49F1-BD6D-E95EE21B6270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440BB43E-A1D3-4B00-B994-45D199D48E6F}" type="pres">
      <dgm:prSet presAssocID="{1D9DC90F-8062-47DB-ABBA-85AFAFA0D10A}" presName="Parent" presStyleLbl="node0" presStyleIdx="0" presStyleCnt="1" custLinFactNeighborX="12" custLinFactNeighborY="-32">
        <dgm:presLayoutVars>
          <dgm:chMax val="6"/>
          <dgm:chPref val="6"/>
        </dgm:presLayoutVars>
      </dgm:prSet>
      <dgm:spPr/>
      <dgm:t>
        <a:bodyPr/>
        <a:lstStyle/>
        <a:p>
          <a:endParaRPr lang="ru-RU"/>
        </a:p>
      </dgm:t>
    </dgm:pt>
    <dgm:pt modelId="{2CF86CC9-F4A8-4213-8DD8-BBF4A040B645}" type="pres">
      <dgm:prSet presAssocID="{A60E3E3B-C6D9-44F4-A6CC-542CC0A7339C}" presName="Accent1" presStyleCnt="0"/>
      <dgm:spPr/>
    </dgm:pt>
    <dgm:pt modelId="{B4F7EF56-9346-4D06-8FC7-EEED2972C5D4}" type="pres">
      <dgm:prSet presAssocID="{A60E3E3B-C6D9-44F4-A6CC-542CC0A7339C}" presName="Accent" presStyleLbl="bgShp" presStyleIdx="0" presStyleCnt="6"/>
      <dgm:spPr/>
    </dgm:pt>
    <dgm:pt modelId="{E0CCA700-3C0F-4722-A370-46ED66476A01}" type="pres">
      <dgm:prSet presAssocID="{A60E3E3B-C6D9-44F4-A6CC-542CC0A7339C}" presName="Child1" presStyleLbl="node1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6B95BF-D15F-435E-84B1-48DA79EC6611}" type="pres">
      <dgm:prSet presAssocID="{8903BD8B-FD22-437E-9EF8-BBABCD940001}" presName="Accent2" presStyleCnt="0"/>
      <dgm:spPr/>
    </dgm:pt>
    <dgm:pt modelId="{A4608B49-5F20-4FC0-9C8C-30F17506C1F5}" type="pres">
      <dgm:prSet presAssocID="{8903BD8B-FD22-437E-9EF8-BBABCD940001}" presName="Accent" presStyleLbl="bgShp" presStyleIdx="1" presStyleCnt="6"/>
      <dgm:spPr/>
    </dgm:pt>
    <dgm:pt modelId="{821DE45F-2811-4956-B74B-EAFF42884E37}" type="pres">
      <dgm:prSet presAssocID="{8903BD8B-FD22-437E-9EF8-BBABCD940001}" presName="Child2" presStyleLbl="node1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B86A6B-6961-429B-91B9-8AD98D9DA422}" type="pres">
      <dgm:prSet presAssocID="{877569E2-A40B-409F-8CEE-5D6FBB44C8A9}" presName="Accent3" presStyleCnt="0"/>
      <dgm:spPr/>
    </dgm:pt>
    <dgm:pt modelId="{1465BCB2-3B57-40D5-9241-9C77359ED7EF}" type="pres">
      <dgm:prSet presAssocID="{877569E2-A40B-409F-8CEE-5D6FBB44C8A9}" presName="Accent" presStyleLbl="bgShp" presStyleIdx="2" presStyleCnt="6"/>
      <dgm:spPr/>
    </dgm:pt>
    <dgm:pt modelId="{7F4CA291-874D-4716-A595-172846569412}" type="pres">
      <dgm:prSet presAssocID="{877569E2-A40B-409F-8CEE-5D6FBB44C8A9}" presName="Child3" presStyleLbl="node1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A9E4DF-1A70-4E7A-A9CF-15DFEC27E68E}" type="pres">
      <dgm:prSet presAssocID="{949688A5-6873-42C5-B9EE-68CD357BF1DD}" presName="Accent4" presStyleCnt="0"/>
      <dgm:spPr/>
    </dgm:pt>
    <dgm:pt modelId="{FCD8AD0A-ECDA-4365-827C-C1CE8B822059}" type="pres">
      <dgm:prSet presAssocID="{949688A5-6873-42C5-B9EE-68CD357BF1DD}" presName="Accent" presStyleLbl="bgShp" presStyleIdx="3" presStyleCnt="6"/>
      <dgm:spPr/>
    </dgm:pt>
    <dgm:pt modelId="{CA76ABCC-54B1-473A-BCCD-E0461A364194}" type="pres">
      <dgm:prSet presAssocID="{949688A5-6873-42C5-B9EE-68CD357BF1DD}" presName="Child4" presStyleLbl="node1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A30F23-7F55-4695-AEA0-7C634463136D}" type="pres">
      <dgm:prSet presAssocID="{C3738399-8F56-44C0-8902-A2BD016A1ED6}" presName="Accent5" presStyleCnt="0"/>
      <dgm:spPr/>
    </dgm:pt>
    <dgm:pt modelId="{A61AACF7-A444-4C84-AAE6-647F6231A7F8}" type="pres">
      <dgm:prSet presAssocID="{C3738399-8F56-44C0-8902-A2BD016A1ED6}" presName="Accent" presStyleLbl="bgShp" presStyleIdx="4" presStyleCnt="6"/>
      <dgm:spPr/>
    </dgm:pt>
    <dgm:pt modelId="{E68DF806-7384-4711-82F0-8D72203A8026}" type="pres">
      <dgm:prSet presAssocID="{C3738399-8F56-44C0-8902-A2BD016A1ED6}" presName="Child5" presStyleLbl="node1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BC52710-1E99-454D-8A72-09EBE1D61565}" type="pres">
      <dgm:prSet presAssocID="{1B0E7FD1-FB78-4A7D-9385-8C89B3C04F37}" presName="Accent6" presStyleCnt="0"/>
      <dgm:spPr/>
    </dgm:pt>
    <dgm:pt modelId="{442C4B9E-5E0B-4796-9224-5981085003BD}" type="pres">
      <dgm:prSet presAssocID="{1B0E7FD1-FB78-4A7D-9385-8C89B3C04F37}" presName="Accent" presStyleLbl="bgShp" presStyleIdx="5" presStyleCnt="6"/>
      <dgm:spPr/>
    </dgm:pt>
    <dgm:pt modelId="{C591F834-C6C9-4847-A73D-F1D44E8E53A1}" type="pres">
      <dgm:prSet presAssocID="{1B0E7FD1-FB78-4A7D-9385-8C89B3C04F37}" presName="Child6" presStyleLbl="node1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87DCF4C-E7AC-422B-B8E3-6D1709ED7584}" srcId="{1D9DC90F-8062-47DB-ABBA-85AFAFA0D10A}" destId="{8903BD8B-FD22-437E-9EF8-BBABCD940001}" srcOrd="1" destOrd="0" parTransId="{8346BBE0-2765-4453-8D62-A1B7EBA22489}" sibTransId="{243622C6-B8E1-4800-B12C-8AB465CBEE8C}"/>
    <dgm:cxn modelId="{EEE58F7A-7173-403B-B7DE-78A71BB12CF5}" type="presOf" srcId="{877569E2-A40B-409F-8CEE-5D6FBB44C8A9}" destId="{7F4CA291-874D-4716-A595-172846569412}" srcOrd="0" destOrd="0" presId="urn:microsoft.com/office/officeart/2011/layout/HexagonRadial"/>
    <dgm:cxn modelId="{4D8FC641-8338-4107-9469-CDBA6857DBCD}" srcId="{1D9DC90F-8062-47DB-ABBA-85AFAFA0D10A}" destId="{877569E2-A40B-409F-8CEE-5D6FBB44C8A9}" srcOrd="2" destOrd="0" parTransId="{EBE6389B-2F44-4F8A-B1E5-D3CD778AA756}" sibTransId="{6841FC74-9521-4B35-96FF-433067CBF107}"/>
    <dgm:cxn modelId="{AC052501-63C5-462D-A524-C4024D73DB45}" type="presOf" srcId="{949688A5-6873-42C5-B9EE-68CD357BF1DD}" destId="{CA76ABCC-54B1-473A-BCCD-E0461A364194}" srcOrd="0" destOrd="0" presId="urn:microsoft.com/office/officeart/2011/layout/HexagonRadial"/>
    <dgm:cxn modelId="{A36F7ACE-C918-4B76-A303-A73BB40E2343}" srcId="{1D9DC90F-8062-47DB-ABBA-85AFAFA0D10A}" destId="{A60E3E3B-C6D9-44F4-A6CC-542CC0A7339C}" srcOrd="0" destOrd="0" parTransId="{88139B4B-6105-4262-85AF-4545934AA6C1}" sibTransId="{230B653D-C4B5-46CC-81DE-547670A12998}"/>
    <dgm:cxn modelId="{D66B2D75-D434-4243-9F0D-D84F580EA94B}" type="presOf" srcId="{C3738399-8F56-44C0-8902-A2BD016A1ED6}" destId="{E68DF806-7384-4711-82F0-8D72203A8026}" srcOrd="0" destOrd="0" presId="urn:microsoft.com/office/officeart/2011/layout/HexagonRadial"/>
    <dgm:cxn modelId="{5F98DF02-A8B4-466C-9675-3E416AC6F010}" srcId="{1D9DC90F-8062-47DB-ABBA-85AFAFA0D10A}" destId="{C3738399-8F56-44C0-8902-A2BD016A1ED6}" srcOrd="4" destOrd="0" parTransId="{89C70445-AD22-4EEF-887A-B6B72668DE0A}" sibTransId="{DA8E1F90-D76D-4A19-8B76-5BB3BCC1B4BC}"/>
    <dgm:cxn modelId="{B9B6C1F6-6F82-4DAB-89EC-ABDA5CA2AE80}" type="presOf" srcId="{A60E3E3B-C6D9-44F4-A6CC-542CC0A7339C}" destId="{E0CCA700-3C0F-4722-A370-46ED66476A01}" srcOrd="0" destOrd="0" presId="urn:microsoft.com/office/officeart/2011/layout/HexagonRadial"/>
    <dgm:cxn modelId="{B2218968-CBD8-40E1-8E5C-E2F04A1D1E69}" srcId="{1D9DC90F-8062-47DB-ABBA-85AFAFA0D10A}" destId="{1B0E7FD1-FB78-4A7D-9385-8C89B3C04F37}" srcOrd="5" destOrd="0" parTransId="{986B356C-7FC0-4E75-ACC6-1A5BDC9CD695}" sibTransId="{FAED4692-CA35-4364-9B23-8F0758DCD319}"/>
    <dgm:cxn modelId="{EE149D32-B631-49E6-9237-2C4EF9FAA9AC}" type="presOf" srcId="{1B0E7FD1-FB78-4A7D-9385-8C89B3C04F37}" destId="{C591F834-C6C9-4847-A73D-F1D44E8E53A1}" srcOrd="0" destOrd="0" presId="urn:microsoft.com/office/officeart/2011/layout/HexagonRadial"/>
    <dgm:cxn modelId="{A6DF11A5-4F5E-4A1A-B000-E7CD083AAAA9}" type="presOf" srcId="{1D9DC90F-8062-47DB-ABBA-85AFAFA0D10A}" destId="{440BB43E-A1D3-4B00-B994-45D199D48E6F}" srcOrd="0" destOrd="0" presId="urn:microsoft.com/office/officeart/2011/layout/HexagonRadial"/>
    <dgm:cxn modelId="{F8E16FE5-33CE-415E-AD72-E0BAC62F7D0B}" srcId="{92219931-B42D-49F1-BD6D-E95EE21B6270}" destId="{1D9DC90F-8062-47DB-ABBA-85AFAFA0D10A}" srcOrd="0" destOrd="0" parTransId="{E9511761-2AD6-46DA-AF98-EAF2E94B2FA6}" sibTransId="{795A315F-3944-45A7-A306-FAF78FDA0CCD}"/>
    <dgm:cxn modelId="{60256618-9AF5-4F42-B9F0-D80C12F26D27}" srcId="{1D9DC90F-8062-47DB-ABBA-85AFAFA0D10A}" destId="{949688A5-6873-42C5-B9EE-68CD357BF1DD}" srcOrd="3" destOrd="0" parTransId="{89751761-8034-4B40-BE4B-968C68B06542}" sibTransId="{A8833F43-17C0-4465-86F3-C15AE37DE4EC}"/>
    <dgm:cxn modelId="{C3526A15-5809-46EA-A9C1-EB47C0CD1860}" type="presOf" srcId="{92219931-B42D-49F1-BD6D-E95EE21B6270}" destId="{6CB7829F-912B-40C9-AD7A-E41A1F846813}" srcOrd="0" destOrd="0" presId="urn:microsoft.com/office/officeart/2011/layout/HexagonRadial"/>
    <dgm:cxn modelId="{62D456E4-779E-4BD5-98AC-AF4969C285CA}" type="presOf" srcId="{8903BD8B-FD22-437E-9EF8-BBABCD940001}" destId="{821DE45F-2811-4956-B74B-EAFF42884E37}" srcOrd="0" destOrd="0" presId="urn:microsoft.com/office/officeart/2011/layout/HexagonRadial"/>
    <dgm:cxn modelId="{F56B4C0E-D859-460F-967A-520BD728C2C4}" type="presParOf" srcId="{6CB7829F-912B-40C9-AD7A-E41A1F846813}" destId="{440BB43E-A1D3-4B00-B994-45D199D48E6F}" srcOrd="0" destOrd="0" presId="urn:microsoft.com/office/officeart/2011/layout/HexagonRadial"/>
    <dgm:cxn modelId="{990C54DE-4702-439F-971D-54194699614D}" type="presParOf" srcId="{6CB7829F-912B-40C9-AD7A-E41A1F846813}" destId="{2CF86CC9-F4A8-4213-8DD8-BBF4A040B645}" srcOrd="1" destOrd="0" presId="urn:microsoft.com/office/officeart/2011/layout/HexagonRadial"/>
    <dgm:cxn modelId="{203A3FD3-BF21-4603-8DFD-6F53470FE5CF}" type="presParOf" srcId="{2CF86CC9-F4A8-4213-8DD8-BBF4A040B645}" destId="{B4F7EF56-9346-4D06-8FC7-EEED2972C5D4}" srcOrd="0" destOrd="0" presId="urn:microsoft.com/office/officeart/2011/layout/HexagonRadial"/>
    <dgm:cxn modelId="{6517D5C9-1D47-4F41-8A29-518B3A0F3E20}" type="presParOf" srcId="{6CB7829F-912B-40C9-AD7A-E41A1F846813}" destId="{E0CCA700-3C0F-4722-A370-46ED66476A01}" srcOrd="2" destOrd="0" presId="urn:microsoft.com/office/officeart/2011/layout/HexagonRadial"/>
    <dgm:cxn modelId="{E5598569-14D2-4A1C-98C8-212EC4A8A49C}" type="presParOf" srcId="{6CB7829F-912B-40C9-AD7A-E41A1F846813}" destId="{C36B95BF-D15F-435E-84B1-48DA79EC6611}" srcOrd="3" destOrd="0" presId="urn:microsoft.com/office/officeart/2011/layout/HexagonRadial"/>
    <dgm:cxn modelId="{AE9AD0D5-A673-4328-876B-A2393EDF53E4}" type="presParOf" srcId="{C36B95BF-D15F-435E-84B1-48DA79EC6611}" destId="{A4608B49-5F20-4FC0-9C8C-30F17506C1F5}" srcOrd="0" destOrd="0" presId="urn:microsoft.com/office/officeart/2011/layout/HexagonRadial"/>
    <dgm:cxn modelId="{D7FDF823-CB27-48AB-8106-28B4542678DF}" type="presParOf" srcId="{6CB7829F-912B-40C9-AD7A-E41A1F846813}" destId="{821DE45F-2811-4956-B74B-EAFF42884E37}" srcOrd="4" destOrd="0" presId="urn:microsoft.com/office/officeart/2011/layout/HexagonRadial"/>
    <dgm:cxn modelId="{EF4C49DE-6AF7-41B9-AFF0-B6278D914965}" type="presParOf" srcId="{6CB7829F-912B-40C9-AD7A-E41A1F846813}" destId="{54B86A6B-6961-429B-91B9-8AD98D9DA422}" srcOrd="5" destOrd="0" presId="urn:microsoft.com/office/officeart/2011/layout/HexagonRadial"/>
    <dgm:cxn modelId="{A5613301-8C73-4842-8E98-07173A412B17}" type="presParOf" srcId="{54B86A6B-6961-429B-91B9-8AD98D9DA422}" destId="{1465BCB2-3B57-40D5-9241-9C77359ED7EF}" srcOrd="0" destOrd="0" presId="urn:microsoft.com/office/officeart/2011/layout/HexagonRadial"/>
    <dgm:cxn modelId="{B106FC3F-D5AB-44CA-A732-E5AE1594DAA6}" type="presParOf" srcId="{6CB7829F-912B-40C9-AD7A-E41A1F846813}" destId="{7F4CA291-874D-4716-A595-172846569412}" srcOrd="6" destOrd="0" presId="urn:microsoft.com/office/officeart/2011/layout/HexagonRadial"/>
    <dgm:cxn modelId="{C4AA3B91-2443-4354-953F-83B8CA9A88F4}" type="presParOf" srcId="{6CB7829F-912B-40C9-AD7A-E41A1F846813}" destId="{59A9E4DF-1A70-4E7A-A9CF-15DFEC27E68E}" srcOrd="7" destOrd="0" presId="urn:microsoft.com/office/officeart/2011/layout/HexagonRadial"/>
    <dgm:cxn modelId="{F34D152C-6B63-4377-ABDA-50FE1BFDD28B}" type="presParOf" srcId="{59A9E4DF-1A70-4E7A-A9CF-15DFEC27E68E}" destId="{FCD8AD0A-ECDA-4365-827C-C1CE8B822059}" srcOrd="0" destOrd="0" presId="urn:microsoft.com/office/officeart/2011/layout/HexagonRadial"/>
    <dgm:cxn modelId="{5278FE59-C002-4C1B-9C42-2E03B4F80181}" type="presParOf" srcId="{6CB7829F-912B-40C9-AD7A-E41A1F846813}" destId="{CA76ABCC-54B1-473A-BCCD-E0461A364194}" srcOrd="8" destOrd="0" presId="urn:microsoft.com/office/officeart/2011/layout/HexagonRadial"/>
    <dgm:cxn modelId="{8C3393DE-10EB-4EBC-8E8C-98DD2E6BC145}" type="presParOf" srcId="{6CB7829F-912B-40C9-AD7A-E41A1F846813}" destId="{11A30F23-7F55-4695-AEA0-7C634463136D}" srcOrd="9" destOrd="0" presId="urn:microsoft.com/office/officeart/2011/layout/HexagonRadial"/>
    <dgm:cxn modelId="{BB3EB72D-FB88-4472-BC91-7152688CC1F0}" type="presParOf" srcId="{11A30F23-7F55-4695-AEA0-7C634463136D}" destId="{A61AACF7-A444-4C84-AAE6-647F6231A7F8}" srcOrd="0" destOrd="0" presId="urn:microsoft.com/office/officeart/2011/layout/HexagonRadial"/>
    <dgm:cxn modelId="{2390C8A8-06D2-4E69-A133-5F65A749E78D}" type="presParOf" srcId="{6CB7829F-912B-40C9-AD7A-E41A1F846813}" destId="{E68DF806-7384-4711-82F0-8D72203A8026}" srcOrd="10" destOrd="0" presId="urn:microsoft.com/office/officeart/2011/layout/HexagonRadial"/>
    <dgm:cxn modelId="{6D1FD362-82C0-48F0-9168-0815C129A259}" type="presParOf" srcId="{6CB7829F-912B-40C9-AD7A-E41A1F846813}" destId="{5BC52710-1E99-454D-8A72-09EBE1D61565}" srcOrd="11" destOrd="0" presId="urn:microsoft.com/office/officeart/2011/layout/HexagonRadial"/>
    <dgm:cxn modelId="{80B2F64F-6CAB-4709-8DDD-68F45773CFD5}" type="presParOf" srcId="{5BC52710-1E99-454D-8A72-09EBE1D61565}" destId="{442C4B9E-5E0B-4796-9224-5981085003BD}" srcOrd="0" destOrd="0" presId="urn:microsoft.com/office/officeart/2011/layout/HexagonRadial"/>
    <dgm:cxn modelId="{C3B7E5E4-4C23-4CB7-9ECB-17D168768BE6}" type="presParOf" srcId="{6CB7829F-912B-40C9-AD7A-E41A1F846813}" destId="{C591F834-C6C9-4847-A73D-F1D44E8E53A1}" srcOrd="12" destOrd="0" presId="urn:microsoft.com/office/officeart/2011/layout/HexagonRadial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0BB43E-A1D3-4B00-B994-45D199D48E6F}">
      <dsp:nvSpPr>
        <dsp:cNvPr id="0" name=""/>
        <dsp:cNvSpPr/>
      </dsp:nvSpPr>
      <dsp:spPr>
        <a:xfrm>
          <a:off x="2780206" y="1937728"/>
          <a:ext cx="2463803" cy="2131290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Основные объекты инфраструктуры</a:t>
          </a:r>
        </a:p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экологического туризма</a:t>
          </a:r>
          <a:endParaRPr lang="ru-RU" sz="1500" kern="1200" dirty="0"/>
        </a:p>
      </dsp:txBody>
      <dsp:txXfrm>
        <a:off x="3188493" y="2290913"/>
        <a:ext cx="1647229" cy="1424920"/>
      </dsp:txXfrm>
    </dsp:sp>
    <dsp:sp modelId="{A4608B49-5F20-4FC0-9C8C-30F17506C1F5}">
      <dsp:nvSpPr>
        <dsp:cNvPr id="0" name=""/>
        <dsp:cNvSpPr/>
      </dsp:nvSpPr>
      <dsp:spPr>
        <a:xfrm>
          <a:off x="4322725" y="918732"/>
          <a:ext cx="929585" cy="80096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CCA700-3C0F-4722-A370-46ED66476A01}">
      <dsp:nvSpPr>
        <dsp:cNvPr id="0" name=""/>
        <dsp:cNvSpPr/>
      </dsp:nvSpPr>
      <dsp:spPr>
        <a:xfrm>
          <a:off x="3006862" y="0"/>
          <a:ext cx="2019069" cy="174673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Национальные парки</a:t>
          </a:r>
          <a:endParaRPr lang="ru-RU" sz="1500" kern="1200" dirty="0"/>
        </a:p>
      </dsp:txBody>
      <dsp:txXfrm>
        <a:off x="3341465" y="289471"/>
        <a:ext cx="1349863" cy="1167790"/>
      </dsp:txXfrm>
    </dsp:sp>
    <dsp:sp modelId="{1465BCB2-3B57-40D5-9241-9C77359ED7EF}">
      <dsp:nvSpPr>
        <dsp:cNvPr id="0" name=""/>
        <dsp:cNvSpPr/>
      </dsp:nvSpPr>
      <dsp:spPr>
        <a:xfrm>
          <a:off x="5407624" y="2416103"/>
          <a:ext cx="929585" cy="80096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1DE45F-2811-4956-B74B-EAFF42884E37}">
      <dsp:nvSpPr>
        <dsp:cNvPr id="0" name=""/>
        <dsp:cNvSpPr/>
      </dsp:nvSpPr>
      <dsp:spPr>
        <a:xfrm>
          <a:off x="4858583" y="1074357"/>
          <a:ext cx="2019069" cy="174673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Заповедники</a:t>
          </a:r>
          <a:endParaRPr lang="ru-RU" sz="1500" kern="1200" dirty="0"/>
        </a:p>
      </dsp:txBody>
      <dsp:txXfrm>
        <a:off x="5193186" y="1363828"/>
        <a:ext cx="1349863" cy="1167790"/>
      </dsp:txXfrm>
    </dsp:sp>
    <dsp:sp modelId="{FCD8AD0A-ECDA-4365-827C-C1CE8B822059}">
      <dsp:nvSpPr>
        <dsp:cNvPr id="0" name=""/>
        <dsp:cNvSpPr/>
      </dsp:nvSpPr>
      <dsp:spPr>
        <a:xfrm>
          <a:off x="4653983" y="4106353"/>
          <a:ext cx="929585" cy="80096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F4CA291-874D-4716-A595-172846569412}">
      <dsp:nvSpPr>
        <dsp:cNvPr id="0" name=""/>
        <dsp:cNvSpPr/>
      </dsp:nvSpPr>
      <dsp:spPr>
        <a:xfrm>
          <a:off x="4858583" y="3186419"/>
          <a:ext cx="2019069" cy="174673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Зоопарки</a:t>
          </a:r>
          <a:endParaRPr lang="ru-RU" sz="1500" kern="1200" dirty="0"/>
        </a:p>
      </dsp:txBody>
      <dsp:txXfrm>
        <a:off x="5193186" y="3475890"/>
        <a:ext cx="1349863" cy="1167790"/>
      </dsp:txXfrm>
    </dsp:sp>
    <dsp:sp modelId="{A61AACF7-A444-4C84-AAE6-647F6231A7F8}">
      <dsp:nvSpPr>
        <dsp:cNvPr id="0" name=""/>
        <dsp:cNvSpPr/>
      </dsp:nvSpPr>
      <dsp:spPr>
        <a:xfrm>
          <a:off x="2784495" y="4281808"/>
          <a:ext cx="929585" cy="80096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76ABCC-54B1-473A-BCCD-E0461A364194}">
      <dsp:nvSpPr>
        <dsp:cNvPr id="0" name=""/>
        <dsp:cNvSpPr/>
      </dsp:nvSpPr>
      <dsp:spPr>
        <a:xfrm>
          <a:off x="3006862" y="4261979"/>
          <a:ext cx="2019069" cy="174673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Музеи</a:t>
          </a:r>
          <a:endParaRPr lang="ru-RU" sz="1500" kern="1200" dirty="0"/>
        </a:p>
      </dsp:txBody>
      <dsp:txXfrm>
        <a:off x="3341465" y="4551450"/>
        <a:ext cx="1349863" cy="1167790"/>
      </dsp:txXfrm>
    </dsp:sp>
    <dsp:sp modelId="{442C4B9E-5E0B-4796-9224-5981085003BD}">
      <dsp:nvSpPr>
        <dsp:cNvPr id="0" name=""/>
        <dsp:cNvSpPr/>
      </dsp:nvSpPr>
      <dsp:spPr>
        <a:xfrm>
          <a:off x="1681829" y="2785038"/>
          <a:ext cx="929585" cy="800961"/>
        </a:xfrm>
        <a:prstGeom prst="hexagon">
          <a:avLst>
            <a:gd name="adj" fmla="val 28900"/>
            <a:gd name="vf" fmla="val 11547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8DF806-7384-4711-82F0-8D72203A8026}">
      <dsp:nvSpPr>
        <dsp:cNvPr id="0" name=""/>
        <dsp:cNvSpPr/>
      </dsp:nvSpPr>
      <dsp:spPr>
        <a:xfrm>
          <a:off x="1146544" y="3187621"/>
          <a:ext cx="2019069" cy="174673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И прочие.</a:t>
          </a:r>
          <a:endParaRPr lang="ru-RU" sz="1500" kern="1200" dirty="0"/>
        </a:p>
      </dsp:txBody>
      <dsp:txXfrm>
        <a:off x="1481147" y="3477092"/>
        <a:ext cx="1349863" cy="1167790"/>
      </dsp:txXfrm>
    </dsp:sp>
    <dsp:sp modelId="{C591F834-C6C9-4847-A73D-F1D44E8E53A1}">
      <dsp:nvSpPr>
        <dsp:cNvPr id="0" name=""/>
        <dsp:cNvSpPr/>
      </dsp:nvSpPr>
      <dsp:spPr>
        <a:xfrm>
          <a:off x="1146544" y="1071954"/>
          <a:ext cx="2019069" cy="1746732"/>
        </a:xfrm>
        <a:prstGeom prst="hexagon">
          <a:avLst>
            <a:gd name="adj" fmla="val 2857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500" kern="1200" dirty="0" smtClean="0"/>
            <a:t>Особо охраняемые природные территории</a:t>
          </a:r>
        </a:p>
        <a:p>
          <a:pPr lvl="0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kern="1200" dirty="0"/>
        </a:p>
      </dsp:txBody>
      <dsp:txXfrm>
        <a:off x="1481147" y="1361425"/>
        <a:ext cx="1349863" cy="11677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HexagonRadial">
  <dgm:title val="Радиальный шестиугольник"/>
  <dgm:desc val="Служит для отображения последовательного процесса, связанного с центральной идеей или темой. Ограничен шестью фигурами уровня 2. Рекомендуется использовать небольшие объемы текста. Неиспользуемый текст не отображается, но доступен при переключении макетов."/>
  <dgm:catLst>
    <dgm:cat type="cycle" pri="8500"/>
    <dgm:cat type="officeonline" pri="9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  <dgm:pt modelId="15">
          <dgm:prSet phldr="1"/>
        </dgm:pt>
        <dgm:pt modelId="16">
          <dgm:prSet phldr="1"/>
        </dgm:pt>
      </dgm:ptLst>
      <dgm:cxnLst>
        <dgm:cxn modelId="40" srcId="0" destId="10" srcOrd="0" destOrd="0"/>
        <dgm:cxn modelId="50" srcId="10" destId="11" srcOrd="0" destOrd="0"/>
        <dgm:cxn modelId="60" srcId="10" destId="12" srcOrd="0" destOrd="0"/>
        <dgm:cxn modelId="70" srcId="10" destId="13" srcOrd="0" destOrd="0"/>
        <dgm:cxn modelId="80" srcId="10" destId="14" srcOrd="0" destOrd="0"/>
        <dgm:cxn modelId="90" srcId="10" destId="15" srcOrd="0" destOrd="0"/>
        <dgm:cxn modelId="100" srcId="10" destId="16" srcOrd="0" destOrd="0"/>
      </dgm:cxnLst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5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l" for="ch" forName="Accent1" refType="w" fact="0.168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l" for="ch" forName="Parent" refType="w" fact="0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6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l" for="ch" forName="Accent2" refType="w" fact="0.6413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Parent" refType="w" fact="0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l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7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3" refType="w" fact="0.4573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l" for="ch" forName="Accent2" refType="w" fact="0.6413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3" refType="w" fact="0.0554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l" for="ch" forName="Parent" refType="w" fact="0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l" for="ch" forName="Child1" refType="w" fact="0.5073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l" for="ch" forName="Child2" refType="w" fact="0.5073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8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4" refType="w" fact="0.4573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l" for="ch" forName="Accent3" refType="w" fact="0.6413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l" for="ch" forName="Accent2" refType="w" fact="0.376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0554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l" for="ch" forName="Parent" refType="w" fact="0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l" for="ch" forName="Child2" refType="w" fact="0.5073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l" for="ch" forName="Child3" refType="w" fact="0.5073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l" for="ch" forName="Child1" refType="w" fact="0.0554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9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0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l" for="ch" forName="Accent6" refType="w" fact="0.0934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l" for="ch" forName="Accent5" refType="w" fact="0.2858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l" for="ch" forName="Accent4" refType="w" fact="0.612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l" for="ch" forName="Accent3" refType="w" fact="0.743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l" for="ch" forName="Accent2" refType="w" fact="0.5542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l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l" for="ch" forName="Child4" refType="w" fact="0.3246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l" for="ch" forName="Parent" refType="w" fact="0.28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l" for="ch" forName="Child2" refType="w" fact="0.6477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l" for="ch" forName="Child3" refType="w" fact="0.6477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l" for="ch" forName="Child5" refType="w" fact="0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l" for="ch" forName="Child6" refType="w" fact="0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l" for="ch" forName="Child1" refType="w" fact="0.3246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if>
      <dgm:else name="Name11">
        <dgm:choose name="Name12">
          <dgm:if name="Name13" axis="ch ch" ptType="node node" st="1 1" cnt="1 0" func="cnt" op="equ" val="0">
            <dgm:alg type="composite">
              <dgm:param type="ar" val="1.1561"/>
            </dgm:alg>
            <dgm:constrLst>
              <dgm:constr type="primFontSz" for="des" forName="Parent" val="65"/>
              <dgm:constr type="l" for="ch" forName="Parent" refType="w" fact="0"/>
              <dgm:constr type="t" for="ch" forName="Parent" refType="h" fact="0"/>
              <dgm:constr type="w" for="ch" forName="Parent" refType="w"/>
              <dgm:constr type="h" for="ch" forName="Parent" refType="h"/>
            </dgm:constrLst>
          </dgm:if>
          <dgm:if name="Name14" axis="ch ch" ptType="node node" st="1 1" cnt="1 0" func="cnt" op="lte" val="1">
            <dgm:alg type="composite">
              <dgm:param type="ar" val="1.36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r" for="ch" forName="Accent1" refType="w" fact="0.8315"/>
              <dgm:constr type="t" for="ch" forName="Accent1" refType="h" fact="0.2946"/>
              <dgm:constr type="w" for="ch" forName="Accent1" refType="w" fact="0.462"/>
              <dgm:constr type="h" for="ch" forName="Accent1" refType="h" fact="0.5472"/>
              <dgm:constr type="r" for="ch" forName="Parent" refType="w"/>
              <dgm:constr type="t" for="ch" forName="Parent" refType="h" fact="0.2885"/>
              <dgm:constr type="w" for="ch" forName="Parent" refType="w" fact="0.6013"/>
              <dgm:constr type="h" for="ch" forName="Parent" refType="h" fact="0.7115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5831"/>
            </dgm:constrLst>
          </dgm:if>
          <dgm:if name="Name15" axis="ch ch" ptType="node node" st="1 1" cnt="1 0" func="cnt" op="equ" val="2">
            <dgm:alg type="composite">
              <dgm:param type="ar" val="1.0619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2" refType="primFontSz" refFor="des" refForName="Child1" op="equ"/>
              <dgm:constr type="r" for="ch" forName="Accent2" refType="w" fact="0.3587"/>
              <dgm:constr type="t" for="ch" forName="Accent2" refType="h" fact="0.3477"/>
              <dgm:constr type="w" for="ch" forName="Accent2" refType="w" fact="0.2269"/>
              <dgm:constr type="h" for="ch" forName="Accent2" refType="h" fact="0.2076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Parent" refType="w"/>
              <dgm:constr type="t" for="ch" forName="Parent" refType="h" fact="0.2239"/>
              <dgm:constr type="w" for="ch" forName="Parent" refType="w" fact="0.6013"/>
              <dgm:constr type="h" for="ch" forName="Parent" refType="h" fact="0.5523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4527"/>
              <dgm:constr type="r" for="ch" forName="Child2" refType="w" fact="0.5073"/>
              <dgm:constr type="t" for="ch" forName="Child2" refType="h" fact="0.5473"/>
              <dgm:constr type="w" for="ch" forName="Child2" refType="w" fact="0.4927"/>
              <dgm:constr type="h" for="ch" forName="Child2" refType="h" fact="0.4527"/>
            </dgm:constrLst>
          </dgm:if>
          <dgm:if name="Name16" axis="ch ch" ptType="node node" st="1 1" cnt="1 0" func="cnt" op="equ" val="3">
            <dgm:alg type="composite">
              <dgm:param type="ar" val="0.8305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Accent3" refType="w" fact="0.5427"/>
              <dgm:constr type="t" for="ch" forName="Accent3" refType="h" fact="0.6145"/>
              <dgm:constr type="w" for="ch" forName="Accent3" refType="w" fact="0.2269"/>
              <dgm:constr type="h" for="ch" forName="Accent3" refType="h" fact="0.1623"/>
              <dgm:constr type="r" for="ch" forName="Accent2" refType="w" fact="0.3587"/>
              <dgm:constr type="t" for="ch" forName="Accent2" refType="h" fact="0.2719"/>
              <dgm:constr type="w" for="ch" forName="Accent2" refType="w" fact="0.2269"/>
              <dgm:constr type="h" for="ch" forName="Accent2" refType="h" fact="0.162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3" refType="w" fact="0.9446"/>
              <dgm:constr type="t" for="ch" forName="Child3" refType="h" fact="0.646"/>
              <dgm:constr type="w" for="ch" forName="Child3" refType="w" fact="0.4927"/>
              <dgm:constr type="h" for="ch" forName="Child3" refType="h" fact="0.354"/>
              <dgm:constr type="r" for="ch" forName="Parent" refType="w"/>
              <dgm:constr type="t" for="ch" forName="Parent" refType="h" fact="0.1751"/>
              <dgm:constr type="w" for="ch" forName="Parent" refType="w" fact="0.6013"/>
              <dgm:constr type="h" for="ch" forName="Parent" refType="h" fact="0.4319"/>
              <dgm:constr type="r" for="ch" forName="Child1" refType="w" fact="0.4927"/>
              <dgm:constr type="t" for="ch" forName="Child1" refType="h" fact="0"/>
              <dgm:constr type="w" for="ch" forName="Child1" refType="w" fact="0.4927"/>
              <dgm:constr type="h" for="ch" forName="Child1" refType="h" fact="0.354"/>
              <dgm:constr type="r" for="ch" forName="Child2" refType="w" fact="0.4927"/>
              <dgm:constr type="t" for="ch" forName="Child2" refType="h" fact="0.428"/>
              <dgm:constr type="w" for="ch" forName="Child2" refType="w" fact="0.4927"/>
              <dgm:constr type="h" for="ch" forName="Child2" refType="h" fact="0.354"/>
            </dgm:constrLst>
          </dgm:if>
          <dgm:if name="Name17" axis="ch ch" ptType="node node" st="1 1" cnt="1 0" func="cnt" op="equ" val="4">
            <dgm:alg type="composite">
              <dgm:param type="ar" val="0.682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Accent4" refType="w" fact="0.5427"/>
              <dgm:constr type="t" for="ch" forName="Accent4" refType="h" fact="0.6834"/>
              <dgm:constr type="w" for="ch" forName="Accent4" refType="w" fact="0.2269"/>
              <dgm:constr type="h" for="ch" forName="Accent4" refType="h" fact="0.1333"/>
              <dgm:constr type="r" for="ch" forName="Accent3" refType="w" fact="0.3587"/>
              <dgm:constr type="t" for="ch" forName="Accent3" refType="h" fact="0.4021"/>
              <dgm:constr type="w" for="ch" forName="Accent3" refType="w" fact="0.2269"/>
              <dgm:constr type="h" for="ch" forName="Accent3" refType="h" fact="0.1333"/>
              <dgm:constr type="r" for="ch" forName="Accent2" refType="w" fact="0.6235"/>
              <dgm:constr type="t" for="ch" forName="Accent2" refType="h" fact="0.1529"/>
              <dgm:constr type="w" for="ch" forName="Accent2" refType="w" fact="0.2269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9446"/>
              <dgm:constr type="t" for="ch" forName="Child4" refType="h" fact="0.7093"/>
              <dgm:constr type="w" for="ch" forName="Child4" refType="w" fact="0.4927"/>
              <dgm:constr type="h" for="ch" forName="Child4" refType="h" fact="0.2907"/>
              <dgm:constr type="r" for="ch" forName="Parent" refType="w"/>
              <dgm:constr type="t" for="ch" forName="Parent" refType="h" fact="0.3226"/>
              <dgm:constr type="w" for="ch" forName="Parent" refType="w" fact="0.6013"/>
              <dgm:constr type="h" for="ch" forName="Parent" refType="h" fact="0.3547"/>
              <dgm:constr type="r" for="ch" forName="Child2" refType="w" fact="0.4927"/>
              <dgm:constr type="t" for="ch" forName="Child2" refType="h" fact="0.1788"/>
              <dgm:constr type="w" for="ch" forName="Child2" refType="w" fact="0.4927"/>
              <dgm:constr type="h" for="ch" forName="Child2" refType="h" fact="0.2907"/>
              <dgm:constr type="r" for="ch" forName="Child3" refType="w" fact="0.4927"/>
              <dgm:constr type="t" for="ch" forName="Child3" refType="h" fact="0.5303"/>
              <dgm:constr type="w" for="ch" forName="Child3" refType="w" fact="0.4927"/>
              <dgm:constr type="h" for="ch" forName="Child3" refType="h" fact="0.2907"/>
              <dgm:constr type="r" for="ch" forName="Child1" refType="w" fact="0.9446"/>
              <dgm:constr type="t" for="ch" forName="Child1" refType="h" fact="0"/>
              <dgm:constr type="w" for="ch" forName="Child1" refType="w" fact="0.4927"/>
              <dgm:constr type="h" for="ch" forName="Child1" refType="h" fact="0.2907"/>
            </dgm:constrLst>
          </dgm:if>
          <dgm:if name="Name18" axis="ch ch" ptType="node node" st="1 1" cnt="1 0" func="cnt" op="equ" val="5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if>
          <dgm:else name="Name19">
            <dgm:alg type="composite">
              <dgm:param type="ar" val="0.9538"/>
            </dgm:alg>
            <dgm:constrLst>
              <dgm:constr type="primFontSz" for="des" forName="Parent" val="65"/>
              <dgm:constr type="primFontSz" for="des" forName="Child1" val="65"/>
              <dgm:constr type="primFontSz" for="des" forName="Child1" refType="primFontSz" refFor="des" refForName="Parent" op="lte"/>
              <dgm:constr type="primFontSz" for="des" forName="Child2" refType="primFontSz" refFor="des" refForName="Parent" op="lte"/>
              <dgm:constr type="primFontSz" for="des" forName="Child3" refType="primFontSz" refFor="des" refForName="Parent" op="lte"/>
              <dgm:constr type="primFontSz" for="des" forName="Child4" refType="primFontSz" refFor="des" refForName="Parent" op="lte"/>
              <dgm:constr type="primFontSz" for="des" forName="Child5" refType="primFontSz" refFor="des" refForName="Parent" op="lte"/>
              <dgm:constr type="primFontSz" for="des" forName="Child6" refType="primFontSz" refFor="des" refForName="Parent" op="lte"/>
              <dgm:constr type="primFontSz" for="des" forName="Child7" refType="primFontSz" refFor="des" refForName="Parent" op="lte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ptType="node" op="equ" val="65"/>
              <dgm:constr type="r" for="ch" forName="Accent6" refType="w" fact="0.9066"/>
              <dgm:constr type="t" for="ch" forName="Accent6" refType="h" fact="0.4635"/>
              <dgm:constr type="w" for="ch" forName="Accent6" refType="w" fact="0.1622"/>
              <dgm:constr type="h" for="ch" forName="Accent6" refType="h" fact="0.1333"/>
              <dgm:constr type="r" for="ch" forName="Accent5" refType="w" fact="0.7142"/>
              <dgm:constr type="t" for="ch" forName="Accent5" refType="h" fact="0.7126"/>
              <dgm:constr type="w" for="ch" forName="Accent5" refType="w" fact="0.1622"/>
              <dgm:constr type="h" for="ch" forName="Accent5" refType="h" fact="0.1333"/>
              <dgm:constr type="r" for="ch" forName="Accent4" refType="w" fact="0.388"/>
              <dgm:constr type="t" for="ch" forName="Accent4" refType="h" fact="0.6834"/>
              <dgm:constr type="w" for="ch" forName="Accent4" refType="w" fact="0.1622"/>
              <dgm:constr type="h" for="ch" forName="Accent4" refType="h" fact="0.1333"/>
              <dgm:constr type="r" for="ch" forName="Accent3" refType="w" fact="0.2565"/>
              <dgm:constr type="t" for="ch" forName="Accent3" refType="h" fact="0.4021"/>
              <dgm:constr type="w" for="ch" forName="Accent3" refType="w" fact="0.1622"/>
              <dgm:constr type="h" for="ch" forName="Accent3" refType="h" fact="0.1333"/>
              <dgm:constr type="r" for="ch" forName="Accent2" refType="w" fact="0.4458"/>
              <dgm:constr type="t" for="ch" forName="Accent2" refType="h" fact="0.1529"/>
              <dgm:constr type="w" for="ch" forName="Accent2" refType="w" fact="0.1622"/>
              <dgm:constr type="h" for="ch" forName="Accent2" refType="h" fact="0.1333"/>
              <dgm:constr type="r" for="ch" forName="Accent1" refType="w" fact="0"/>
              <dgm:constr type="t" for="ch" forName="Accent1" refType="h" fact="0"/>
              <dgm:constr type="w" for="ch" forName="Accent1" refType="w" fact="0"/>
              <dgm:constr type="h" for="ch" forName="Accent1" refType="h" fact="0"/>
              <dgm:constr type="r" for="ch" forName="Child4" refType="w" fact="0.6754"/>
              <dgm:constr type="t" for="ch" forName="Child4" refType="h" fact="0.7093"/>
              <dgm:constr type="w" for="ch" forName="Child4" refType="w" fact="0.3523"/>
              <dgm:constr type="h" for="ch" forName="Child4" refType="h" fact="0.2907"/>
              <dgm:constr type="r" for="ch" forName="Parent" refType="w" fact="0.715"/>
              <dgm:constr type="t" for="ch" forName="Parent" refType="h" fact="0.3226"/>
              <dgm:constr type="w" for="ch" forName="Parent" refType="w" fact="0.4299"/>
              <dgm:constr type="h" for="ch" forName="Parent" refType="h" fact="0.3547"/>
              <dgm:constr type="r" for="ch" forName="Child2" refType="w" fact="0.3523"/>
              <dgm:constr type="t" for="ch" forName="Child2" refType="h" fact="0.1788"/>
              <dgm:constr type="w" for="ch" forName="Child2" refType="w" fact="0.3523"/>
              <dgm:constr type="h" for="ch" forName="Child2" refType="h" fact="0.2907"/>
              <dgm:constr type="r" for="ch" forName="Child3" refType="w" fact="0.3523"/>
              <dgm:constr type="t" for="ch" forName="Child3" refType="h" fact="0.5303"/>
              <dgm:constr type="w" for="ch" forName="Child3" refType="w" fact="0.3523"/>
              <dgm:constr type="h" for="ch" forName="Child3" refType="h" fact="0.2907"/>
              <dgm:constr type="r" for="ch" forName="Child5" refType="w"/>
              <dgm:constr type="t" for="ch" forName="Child5" refType="h" fact="0.5305"/>
              <dgm:constr type="w" for="ch" forName="Child5" refType="w" fact="0.3523"/>
              <dgm:constr type="h" for="ch" forName="Child5" refType="h" fact="0.2907"/>
              <dgm:constr type="r" for="ch" forName="Child6" refType="w"/>
              <dgm:constr type="t" for="ch" forName="Child6" refType="h" fact="0.1784"/>
              <dgm:constr type="w" for="ch" forName="Child6" refType="w" fact="0.3523"/>
              <dgm:constr type="h" for="ch" forName="Child6" refType="h" fact="0.2907"/>
              <dgm:constr type="r" for="ch" forName="Child1" refType="w" fact="0.6754"/>
              <dgm:constr type="t" for="ch" forName="Child1" refType="h" fact="0"/>
              <dgm:constr type="w" for="ch" forName="Child1" refType="w" fact="0.3523"/>
              <dgm:constr type="h" for="ch" forName="Child1" refType="h" fact="0.2907"/>
            </dgm:constrLst>
          </dgm:else>
        </dgm:choose>
      </dgm:else>
    </dgm:choose>
    <dgm:forEach name="wrapper" axis="self" ptType="parTrans">
      <dgm:forEach name="accentRepeat" axis="self">
        <dgm:layoutNode name="Accent" styleLbl="bgShp">
          <dgm:alg type="sp"/>
          <dgm:shape xmlns:r="http://schemas.openxmlformats.org/officeDocument/2006/relationships" type="hexagon" r:blip="" zOrderOff="-2">
            <dgm:adjLst>
              <dgm:adj idx="1" val="0.289"/>
              <dgm:adj idx="2" val="1.1547"/>
            </dgm:adjLst>
          </dgm:shape>
          <dgm:presOf/>
        </dgm:layoutNode>
      </dgm:forEach>
    </dgm:forEach>
    <dgm:forEach name="Name20" axis="ch" ptType="node" cnt="1">
      <dgm:layoutNode name="Parent" styleLbl="node0">
        <dgm:varLst>
          <dgm:chMax val="6"/>
          <dgm:chPref val="6"/>
        </dgm:varLst>
        <dgm:alg type="tx"/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self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1" axis="ch ch" ptType="node node" st="1 1" cnt="1 1">
      <dgm:layoutNode name="Accent1">
        <dgm:alg type="sp"/>
        <dgm:shape xmlns:r="http://schemas.openxmlformats.org/officeDocument/2006/relationships" r:blip="" zOrderOff="-2">
          <dgm:adjLst/>
        </dgm:shape>
        <dgm:presOf/>
        <dgm:constrLst/>
        <dgm:forEach name="Name22" ref="accentRepeat"/>
      </dgm:layoutNode>
      <dgm:layoutNode name="Child1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3" axis="ch ch" ptType="node node" st="1 2" cnt="1 1">
      <dgm:layoutNode name="Accent2">
        <dgm:alg type="sp"/>
        <dgm:shape xmlns:r="http://schemas.openxmlformats.org/officeDocument/2006/relationships" r:blip="" zOrderOff="-2">
          <dgm:adjLst/>
        </dgm:shape>
        <dgm:presOf/>
        <dgm:constrLst/>
        <dgm:forEach name="Name24" ref="accentRepeat"/>
      </dgm:layoutNode>
      <dgm:layoutNode name="Child2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5" axis="ch ch" ptType="node node" st="1 3" cnt="1 1">
      <dgm:layoutNode name="Accent3">
        <dgm:alg type="sp"/>
        <dgm:shape xmlns:r="http://schemas.openxmlformats.org/officeDocument/2006/relationships" r:blip="" zOrderOff="-2">
          <dgm:adjLst/>
        </dgm:shape>
        <dgm:presOf/>
        <dgm:constrLst/>
        <dgm:forEach name="Name26" ref="accentRepeat"/>
      </dgm:layoutNode>
      <dgm:layoutNode name="Child3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7" axis="ch ch" ptType="node node" st="1 4" cnt="1 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28" ref="accentRepeat"/>
      </dgm:layoutNode>
      <dgm:layoutNode name="Child4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29" axis="ch ch" ptType="node node" st="1 5" cnt="1 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30" ref="accentRepeat"/>
      </dgm:layoutNode>
      <dgm:layoutNode name="Child5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31" axis="ch ch" ptType="node node" st="1 6" cnt="1 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32" ref="accentRepeat"/>
      </dgm:layoutNode>
      <dgm:layoutNode name="Child6" styleLbl="node1">
        <dgm:varLst>
          <dgm:chMax val="0"/>
          <dgm:chPref val="0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hexagon" r:blip="">
          <dgm:adjLst>
            <dgm:adj idx="1" val="0.2857"/>
            <dgm:adj idx="2" val="1.1547"/>
          </dgm:adjLst>
        </dgm:shape>
        <dgm:presOf axis="desOr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85867-657A-424B-B973-45589C83F410}" type="datetimeFigureOut">
              <a:rPr lang="ru-RU" smtClean="0"/>
              <a:t>12.04.2018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9F8E38-A0C4-4362-82F0-19556F3914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0908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9F8E38-A0C4-4362-82F0-19556F3914C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791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5DC09-323F-4DBD-9D0F-81AE6B530D4C}" type="datetime1">
              <a:rPr lang="ru-RU" smtClean="0"/>
              <a:t>12.04.2018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0D94E-5996-4CDD-90BA-F22D27D288AC}" type="datetime1">
              <a:rPr lang="ru-RU" smtClean="0"/>
              <a:t>12.04.2018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9C149-2F3B-4BB4-92E7-D59E8DAE2B55}" type="datetime1">
              <a:rPr lang="ru-RU" smtClean="0"/>
              <a:t>12.04.2018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EC2D2C-DA0D-49B7-9473-668D5EAA4C65}" type="datetime1">
              <a:rPr lang="ru-RU" smtClean="0"/>
              <a:t>12.04.2018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24170-07EF-4685-8303-2CD954AE8806}" type="datetime1">
              <a:rPr lang="ru-RU" smtClean="0"/>
              <a:t>12.04.2018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6211-6999-4A3B-8C8A-50C13757A0E5}" type="datetime1">
              <a:rPr lang="ru-RU" smtClean="0"/>
              <a:t>12.04.2018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13938-2BAC-4706-BC45-5A99ECD6F56E}" type="datetime1">
              <a:rPr lang="ru-RU" smtClean="0"/>
              <a:t>12.04.2018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23FC-E098-4C64-B20D-16BDF8470B8E}" type="datetime1">
              <a:rPr lang="ru-RU" smtClean="0"/>
              <a:t>12.04.2018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A3362-9235-484F-A0C6-A0C969BF9BC9}" type="datetime1">
              <a:rPr lang="ru-RU" smtClean="0"/>
              <a:t>12.04.2018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2E644-726A-40D0-A040-A57FBEDB01AD}" type="datetime1">
              <a:rPr lang="ru-RU" smtClean="0"/>
              <a:t>12.04.2018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4BAC1-A7E9-4934-972A-503995526696}" type="datetime1">
              <a:rPr lang="ru-RU" smtClean="0"/>
              <a:t>12.04.2018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4047F3A3-B187-4DE7-AFAD-E9B35BC829B7}" type="datetime1">
              <a:rPr lang="ru-RU" smtClean="0"/>
              <a:t>12.04.2018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5D7191B-07FA-4AB0-BC10-608B546C13E9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47864" y="4509120"/>
            <a:ext cx="5690493" cy="2145624"/>
          </a:xfrm>
        </p:spPr>
        <p:txBody>
          <a:bodyPr>
            <a:normAutofit/>
          </a:bodyPr>
          <a:lstStyle/>
          <a:p>
            <a:r>
              <a:rPr lang="ru-RU" sz="1600" dirty="0" smtClean="0"/>
              <a:t>Выполнила: студентка группы 23-м направления </a:t>
            </a:r>
            <a:r>
              <a:rPr lang="ru-RU" sz="1600" dirty="0"/>
              <a:t>38.04.02 Менеджмент по магистерской программе</a:t>
            </a:r>
          </a:p>
          <a:p>
            <a:r>
              <a:rPr lang="ru-RU" sz="1600" dirty="0"/>
              <a:t>«Стратегическое и корпоративное управление</a:t>
            </a:r>
            <a:r>
              <a:rPr lang="ru-RU" sz="1600" dirty="0" smtClean="0"/>
              <a:t>»</a:t>
            </a:r>
          </a:p>
          <a:p>
            <a:r>
              <a:rPr lang="ru-RU" sz="1600" dirty="0" smtClean="0"/>
              <a:t>Савина Анастасия Игоревна</a:t>
            </a:r>
          </a:p>
          <a:p>
            <a:r>
              <a:rPr lang="ru-RU" sz="1600" dirty="0" smtClean="0"/>
              <a:t>Научный руководитель:  </a:t>
            </a:r>
            <a:r>
              <a:rPr lang="ru-RU" sz="1600" dirty="0"/>
              <a:t>д.э.н., </a:t>
            </a:r>
            <a:r>
              <a:rPr lang="ru-RU" sz="1600" dirty="0" smtClean="0"/>
              <a:t>доцент</a:t>
            </a:r>
          </a:p>
          <a:p>
            <a:r>
              <a:rPr lang="ru-RU" sz="1600" dirty="0" err="1" smtClean="0"/>
              <a:t>Беденко</a:t>
            </a:r>
            <a:r>
              <a:rPr lang="ru-RU" sz="1600" dirty="0" smtClean="0"/>
              <a:t> Надежда Николаевна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332656"/>
            <a:ext cx="7992888" cy="2664296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000" dirty="0">
                <a:solidFill>
                  <a:schemeClr val="bg2">
                    <a:lumMod val="50000"/>
                  </a:schemeClr>
                </a:solidFill>
                <a:effectLst/>
              </a:rPr>
              <a:t>Исследование и оценка уровня развития экотуризма на территории Российской Федерации</a:t>
            </a:r>
            <a:endParaRPr lang="ru-RU" sz="4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10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276435548"/>
              </p:ext>
            </p:extLst>
          </p:nvPr>
        </p:nvGraphicFramePr>
        <p:xfrm>
          <a:off x="899592" y="692697"/>
          <a:ext cx="7920880" cy="4824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6582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11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59832" y="2780928"/>
            <a:ext cx="316835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Проблемы в развитии экологического туризма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0"/>
            <a:ext cx="42484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Недостаток количества доступных гостиниц и аналогичных средств размещения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0041" y="5733256"/>
            <a:ext cx="40819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Недостаточно комфортная туристская информационная среда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55976" y="6001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>Высокая степень изношенности туристской инфраструктуры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572000" y="504808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>Отсутствие систематизации и </a:t>
            </a:r>
            <a:r>
              <a:rPr lang="ru-RU" dirty="0" err="1"/>
              <a:t>сгруппированности</a:t>
            </a:r>
            <a:r>
              <a:rPr lang="ru-RU" dirty="0"/>
              <a:t> объектов экологического туризма в </a:t>
            </a:r>
            <a:r>
              <a:rPr lang="ru-RU" dirty="0" smtClean="0"/>
              <a:t>России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0041" y="1412776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>Высокие цены являются препятствием к росту количества путешествий, как самих россиян, так и иностранных туристов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36937" y="43651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>Отсутствие комплексной и систематизированной нормативно-правовой базы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562146" y="2010095"/>
            <a:ext cx="25818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Падение основных показателей деятельности туристических фирм</a:t>
            </a:r>
          </a:p>
        </p:txBody>
      </p:sp>
    </p:spTree>
    <p:extLst>
      <p:ext uri="{BB962C8B-B14F-4D97-AF65-F5344CB8AC3E}">
        <p14:creationId xmlns:p14="http://schemas.microsoft.com/office/powerpoint/2010/main" val="2847178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897" y="2967335"/>
            <a:ext cx="763221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Спасибо за внимание!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70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3786538" y="6093296"/>
            <a:ext cx="1828800" cy="365125"/>
          </a:xfrm>
        </p:spPr>
        <p:txBody>
          <a:bodyPr/>
          <a:lstStyle/>
          <a:p>
            <a:fld id="{05D7191B-07FA-4AB0-BC10-608B546C13E9}" type="slidenum">
              <a:rPr lang="ru-RU" smtClean="0"/>
              <a:t>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556527"/>
            <a:ext cx="6912768" cy="108012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Экологический туризм</a:t>
            </a:r>
            <a:endParaRPr lang="ru-RU" sz="28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2420888"/>
            <a:ext cx="78488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Путешествия </a:t>
            </a:r>
            <a:r>
              <a:rPr lang="ru-RU" dirty="0"/>
              <a:t>к относительно незагрязненным, нетронутым человеком территориям с уникальными природными характеристиками и объектами. Экотуризм – это природный туризм, включающий изучение окружающей среды и служащий для улучшения обстановки в этой среде. Основой экотуризма является забота об окружающем мире. Существенным отличием экотуризма от остальных видов является организация поездки с определённым числом участников в природные зоны, представляющие культурный интерес, с целью реализации различных проектов охраны и рационального использования природных </a:t>
            </a:r>
            <a:r>
              <a:rPr lang="ru-RU" dirty="0" smtClean="0"/>
              <a:t>ресурсов.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3087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3</a:t>
            </a:fld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284569856"/>
              </p:ext>
            </p:extLst>
          </p:nvPr>
        </p:nvGraphicFramePr>
        <p:xfrm>
          <a:off x="559901" y="54429"/>
          <a:ext cx="8024198" cy="60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2564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6443105"/>
              </p:ext>
            </p:extLst>
          </p:nvPr>
        </p:nvGraphicFramePr>
        <p:xfrm>
          <a:off x="24541" y="1"/>
          <a:ext cx="9119458" cy="62506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1254"/>
                <a:gridCol w="1677981"/>
                <a:gridCol w="1517479"/>
                <a:gridCol w="2336405"/>
                <a:gridCol w="3186339"/>
              </a:tblGrid>
              <a:tr h="4562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№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Страна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Количество ООПТ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Общая площадь ООПТ тыс. га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Общая площадь в % от территории страны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</a:tr>
              <a:tr h="228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США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803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54 312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5.6%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228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Австралия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2537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48 473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6.3%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228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Канада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1814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45 636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4.6%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228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Россия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144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42 568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228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Индонезия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122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5 668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228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Швеция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750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3 928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8.7%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228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7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Индия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83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3 562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1.1%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4562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Новая Зеландия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131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1 933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7.2%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2281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Казахстан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1 672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0.6%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10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Норвегия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110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1 529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4.7%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Финляндия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55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999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12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Туркмения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820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1.7%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Узбекистан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807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1.8%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Украина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25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800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1.3%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Япония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53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638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1.7%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16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Италия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442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1.5%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17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Испания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34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160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0.3%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18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Германия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8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129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0.4%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19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Австрия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93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1.1%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  <a:tr h="3050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Дания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22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</a:t>
                      </a:r>
                      <a:endParaRPr lang="ru-RU" sz="160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0.3%</a:t>
                      </a:r>
                      <a:endParaRPr lang="ru-RU" sz="16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37636" marR="37636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4179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5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752389"/>
              </p:ext>
            </p:extLst>
          </p:nvPr>
        </p:nvGraphicFramePr>
        <p:xfrm>
          <a:off x="82550" y="2132856"/>
          <a:ext cx="9036500" cy="29260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9436"/>
                <a:gridCol w="1039633"/>
                <a:gridCol w="1039633"/>
                <a:gridCol w="1039633"/>
                <a:gridCol w="1039633"/>
                <a:gridCol w="1039633"/>
                <a:gridCol w="1039633"/>
                <a:gridCol w="1039633"/>
                <a:gridCol w="1039633"/>
              </a:tblGrid>
              <a:tr h="246800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Годы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>
                    <a:solidFill>
                      <a:srgbClr val="0070C0"/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Всего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>
                    <a:solidFill>
                      <a:srgbClr val="0070C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том числе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Федерального значения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Регионального значения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Местного</a:t>
                      </a: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 значения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936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Число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Площадь, млн. га.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Число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Площадь, млн. га.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Число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Площадь, млн. га.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Число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Площадь, млн. га.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</a:tr>
              <a:tr h="2468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2014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12942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202,3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280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59,4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11474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116,4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1188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26,5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</a:tr>
              <a:tr h="2468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2015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13072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208,6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277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60,1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11466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120,9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1329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27,6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</a:tr>
              <a:tr h="24680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2016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12014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213,7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272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62,3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10473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122,0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1269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29,5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700" marR="61700" marT="0" marB="0" anchor="ctr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7211" y="805934"/>
            <a:ext cx="678653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Динамика числа особо охраняемых природных территорий за 2014-2016 гг.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72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6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689118066"/>
              </p:ext>
            </p:extLst>
          </p:nvPr>
        </p:nvGraphicFramePr>
        <p:xfrm>
          <a:off x="10818" y="0"/>
          <a:ext cx="7873550" cy="2924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180274763"/>
              </p:ext>
            </p:extLst>
          </p:nvPr>
        </p:nvGraphicFramePr>
        <p:xfrm>
          <a:off x="1115616" y="3645024"/>
          <a:ext cx="7313900" cy="2493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7949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132165547"/>
              </p:ext>
            </p:extLst>
          </p:nvPr>
        </p:nvGraphicFramePr>
        <p:xfrm>
          <a:off x="0" y="-99392"/>
          <a:ext cx="8172400" cy="3240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728458675"/>
              </p:ext>
            </p:extLst>
          </p:nvPr>
        </p:nvGraphicFramePr>
        <p:xfrm>
          <a:off x="2555776" y="3501008"/>
          <a:ext cx="6336704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4891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4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8</a:t>
            </a:fld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32870099"/>
              </p:ext>
            </p:extLst>
          </p:nvPr>
        </p:nvGraphicFramePr>
        <p:xfrm>
          <a:off x="107504" y="0"/>
          <a:ext cx="7704856" cy="33569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819778106"/>
              </p:ext>
            </p:extLst>
          </p:nvPr>
        </p:nvGraphicFramePr>
        <p:xfrm>
          <a:off x="1763688" y="3429000"/>
          <a:ext cx="666023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8079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7191B-07FA-4AB0-BC10-608B546C13E9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4417352"/>
              </p:ext>
            </p:extLst>
          </p:nvPr>
        </p:nvGraphicFramePr>
        <p:xfrm>
          <a:off x="0" y="476671"/>
          <a:ext cx="9144002" cy="343857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85412"/>
                <a:gridCol w="908370"/>
                <a:gridCol w="908370"/>
                <a:gridCol w="908370"/>
                <a:gridCol w="908370"/>
                <a:gridCol w="908370"/>
                <a:gridCol w="908370"/>
                <a:gridCol w="908370"/>
              </a:tblGrid>
              <a:tr h="204627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2000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2005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2012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2013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2014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2015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>
                    <a:solidFill>
                      <a:srgbClr val="0070C0"/>
                    </a:solidFill>
                  </a:tcPr>
                </a:tc>
              </a:tr>
              <a:tr h="50665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Число музеев – всего,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в том числе: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2047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2285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2578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2687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2727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2731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2758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</a:tr>
              <a:tr h="28030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искусствоведческие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301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316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320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358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352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345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346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</a:tr>
              <a:tr h="506654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исторические и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археологические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465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492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522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509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516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522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525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</a:tr>
              <a:tr h="28030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краеведческие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908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1085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1332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1365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1403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1410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1421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</a:tr>
              <a:tr h="29027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естественнонаучные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39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47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49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49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</a:tr>
              <a:tr h="280302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научно-технические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</a:tr>
              <a:tr h="29027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комплексные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179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190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223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225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224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231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</a:tr>
              <a:tr h="759981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Отраслевые, специализированные и прочие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170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161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154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163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161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158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162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332" marR="63332" marT="0" marB="0" anchor="ctr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31640" y="0"/>
            <a:ext cx="533479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508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Calibri" pitchFamily="34" charset="0"/>
                <a:cs typeface="Times New Roman" pitchFamily="18" charset="0"/>
              </a:rPr>
              <a:t>Динамика числа музеев с 2000 по 2015 г.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57050762"/>
              </p:ext>
            </p:extLst>
          </p:nvPr>
        </p:nvGraphicFramePr>
        <p:xfrm>
          <a:off x="395536" y="4114800"/>
          <a:ext cx="8568952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72756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</p:bld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190</TotalTime>
  <Words>627</Words>
  <Application>Microsoft Office PowerPoint</Application>
  <PresentationFormat>Экран (4:3)</PresentationFormat>
  <Paragraphs>271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Исследование и оценка уровня развития экотуризма на территории Российской Федерации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Исследование и оценка уровня развития экотуризма на территории Российской Федерации</dc:title>
  <dc:creator>Артем</dc:creator>
  <cp:lastModifiedBy>Настя</cp:lastModifiedBy>
  <cp:revision>15</cp:revision>
  <dcterms:created xsi:type="dcterms:W3CDTF">2018-04-11T16:03:09Z</dcterms:created>
  <dcterms:modified xsi:type="dcterms:W3CDTF">2018-04-12T09:41:46Z</dcterms:modified>
</cp:coreProperties>
</file>