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EBA5C6-1025-4F8D-9A8B-06F4B3F5185E}">
  <a:tblStyle styleId="{07EBA5C6-1025-4F8D-9A8B-06F4B3F5185E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6E6E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6E6E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6053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169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097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6812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3220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2967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581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825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005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3259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1116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461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2125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7124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7894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8583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8940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9049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436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с подписью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карточки имени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Shape 138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ина или ложь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8" name="Shape 148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5" name="Shape 15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2" name="Shape 162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Century Gothic"/>
              <a:buNone/>
              <a:defRPr sz="54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2580" y="119999"/>
                </a:moveTo>
                <a:cubicBezTo>
                  <a:pt x="93548" y="119999"/>
                  <a:pt x="94193" y="119277"/>
                  <a:pt x="94516" y="118554"/>
                </a:cubicBezTo>
                <a:cubicBezTo>
                  <a:pt x="94516" y="117831"/>
                  <a:pt x="94838" y="117831"/>
                  <a:pt x="94838" y="117831"/>
                </a:cubicBezTo>
                <a:cubicBezTo>
                  <a:pt x="119354" y="62891"/>
                  <a:pt x="119354" y="62891"/>
                  <a:pt x="119354" y="62891"/>
                </a:cubicBezTo>
                <a:cubicBezTo>
                  <a:pt x="120000" y="61445"/>
                  <a:pt x="120000" y="58554"/>
                  <a:pt x="119354" y="56385"/>
                </a:cubicBezTo>
                <a:cubicBezTo>
                  <a:pt x="94838" y="2168"/>
                  <a:pt x="94838" y="2168"/>
                  <a:pt x="94838" y="2168"/>
                </a:cubicBezTo>
                <a:cubicBezTo>
                  <a:pt x="94838" y="1445"/>
                  <a:pt x="94516" y="1445"/>
                  <a:pt x="94516" y="1445"/>
                </a:cubicBezTo>
                <a:cubicBezTo>
                  <a:pt x="94193" y="722"/>
                  <a:pt x="93548" y="0"/>
                  <a:pt x="925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9999"/>
                  <a:pt x="0" y="119999"/>
                  <a:pt x="0" y="119999"/>
                </a:cubicBezTo>
                <a:lnTo>
                  <a:pt x="92580" y="11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Shape 8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8" name="Shape 9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1" name="Shape 11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09090" y="103235"/>
                    <a:pt x="103636" y="87352"/>
                    <a:pt x="92727" y="70588"/>
                  </a:cubicBezTo>
                  <a:cubicBezTo>
                    <a:pt x="60000" y="47647"/>
                    <a:pt x="32727" y="23823"/>
                    <a:pt x="0" y="0"/>
                  </a:cubicBezTo>
                  <a:cubicBezTo>
                    <a:pt x="0" y="30882"/>
                    <a:pt x="0" y="30882"/>
                    <a:pt x="0" y="30882"/>
                  </a:cubicBezTo>
                  <a:cubicBezTo>
                    <a:pt x="32727" y="56470"/>
                    <a:pt x="70909" y="82941"/>
                    <a:pt x="109090" y="109411"/>
                  </a:cubicBezTo>
                  <a:cubicBezTo>
                    <a:pt x="109090" y="112941"/>
                    <a:pt x="114545" y="116470"/>
                    <a:pt x="120000" y="12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714" y="83333"/>
                  </a:moveTo>
                  <a:cubicBezTo>
                    <a:pt x="88285" y="95714"/>
                    <a:pt x="102857" y="107857"/>
                    <a:pt x="119142" y="120000"/>
                  </a:cubicBezTo>
                  <a:cubicBezTo>
                    <a:pt x="119142" y="117857"/>
                    <a:pt x="119142" y="115952"/>
                    <a:pt x="120000" y="113809"/>
                  </a:cubicBezTo>
                  <a:cubicBezTo>
                    <a:pt x="106285" y="103571"/>
                    <a:pt x="93428" y="93095"/>
                    <a:pt x="81428" y="82619"/>
                  </a:cubicBezTo>
                  <a:cubicBezTo>
                    <a:pt x="49714" y="55476"/>
                    <a:pt x="23142" y="27857"/>
                    <a:pt x="0" y="0"/>
                  </a:cubicBezTo>
                  <a:cubicBezTo>
                    <a:pt x="1714" y="4761"/>
                    <a:pt x="3428" y="9761"/>
                    <a:pt x="5142" y="14523"/>
                  </a:cubicBezTo>
                  <a:cubicBezTo>
                    <a:pt x="25714" y="37619"/>
                    <a:pt x="48000" y="60714"/>
                    <a:pt x="73714" y="8333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72" y="8571"/>
                  </a:moveTo>
                  <a:cubicBezTo>
                    <a:pt x="4545" y="5844"/>
                    <a:pt x="1818" y="3116"/>
                    <a:pt x="0" y="0"/>
                  </a:cubicBezTo>
                  <a:cubicBezTo>
                    <a:pt x="0" y="3896"/>
                    <a:pt x="0" y="7402"/>
                    <a:pt x="0" y="11298"/>
                  </a:cubicBezTo>
                  <a:cubicBezTo>
                    <a:pt x="19090" y="33116"/>
                    <a:pt x="40000" y="54545"/>
                    <a:pt x="61818" y="75584"/>
                  </a:cubicBezTo>
                  <a:cubicBezTo>
                    <a:pt x="77272" y="90389"/>
                    <a:pt x="94545" y="105194"/>
                    <a:pt x="111818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02727" y="104805"/>
                    <a:pt x="85454" y="89610"/>
                    <a:pt x="70000" y="74025"/>
                  </a:cubicBezTo>
                  <a:cubicBezTo>
                    <a:pt x="47272" y="52597"/>
                    <a:pt x="26363" y="30779"/>
                    <a:pt x="7272" y="857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81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7837" y="80506"/>
                    <a:pt x="38918" y="41012"/>
                    <a:pt x="0" y="0"/>
                  </a:cubicBezTo>
                  <a:cubicBezTo>
                    <a:pt x="25945" y="41012"/>
                    <a:pt x="55135" y="80506"/>
                    <a:pt x="90810" y="12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213" y="109695"/>
                  </a:moveTo>
                  <a:cubicBezTo>
                    <a:pt x="97752" y="102714"/>
                    <a:pt x="87640" y="95734"/>
                    <a:pt x="78202" y="88753"/>
                  </a:cubicBezTo>
                  <a:cubicBezTo>
                    <a:pt x="56629" y="72631"/>
                    <a:pt x="39775" y="56011"/>
                    <a:pt x="26966" y="39224"/>
                  </a:cubicBezTo>
                  <a:cubicBezTo>
                    <a:pt x="19550" y="29085"/>
                    <a:pt x="13483" y="18781"/>
                    <a:pt x="8089" y="8476"/>
                  </a:cubicBezTo>
                  <a:cubicBezTo>
                    <a:pt x="5393" y="5650"/>
                    <a:pt x="2696" y="2825"/>
                    <a:pt x="0" y="0"/>
                  </a:cubicBezTo>
                  <a:cubicBezTo>
                    <a:pt x="5393" y="13130"/>
                    <a:pt x="12808" y="26426"/>
                    <a:pt x="22247" y="39390"/>
                  </a:cubicBezTo>
                  <a:cubicBezTo>
                    <a:pt x="34382" y="56343"/>
                    <a:pt x="51235" y="72963"/>
                    <a:pt x="72134" y="89252"/>
                  </a:cubicBezTo>
                  <a:cubicBezTo>
                    <a:pt x="82921" y="97396"/>
                    <a:pt x="95056" y="105373"/>
                    <a:pt x="107865" y="113185"/>
                  </a:cubicBezTo>
                  <a:cubicBezTo>
                    <a:pt x="111910" y="115512"/>
                    <a:pt x="115955" y="117673"/>
                    <a:pt x="120000" y="120000"/>
                  </a:cubicBezTo>
                  <a:cubicBezTo>
                    <a:pt x="118651" y="119168"/>
                    <a:pt x="117977" y="118504"/>
                    <a:pt x="117303" y="117673"/>
                  </a:cubicBezTo>
                  <a:cubicBezTo>
                    <a:pt x="113932" y="115013"/>
                    <a:pt x="111235" y="112354"/>
                    <a:pt x="109213" y="10969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7391" y="109039"/>
                  </a:moveTo>
                  <a:cubicBezTo>
                    <a:pt x="62608" y="109795"/>
                    <a:pt x="62608" y="110551"/>
                    <a:pt x="62608" y="111307"/>
                  </a:cubicBezTo>
                  <a:cubicBezTo>
                    <a:pt x="78260" y="113952"/>
                    <a:pt x="99130" y="116598"/>
                    <a:pt x="114782" y="119433"/>
                  </a:cubicBezTo>
                  <a:cubicBezTo>
                    <a:pt x="114782" y="119622"/>
                    <a:pt x="114782" y="119811"/>
                    <a:pt x="120000" y="120000"/>
                  </a:cubicBezTo>
                  <a:cubicBezTo>
                    <a:pt x="109565" y="116220"/>
                    <a:pt x="99130" y="112629"/>
                    <a:pt x="88695" y="108850"/>
                  </a:cubicBezTo>
                  <a:cubicBezTo>
                    <a:pt x="46956" y="89574"/>
                    <a:pt x="26086" y="70299"/>
                    <a:pt x="26086" y="50834"/>
                  </a:cubicBezTo>
                  <a:cubicBezTo>
                    <a:pt x="31304" y="33826"/>
                    <a:pt x="46956" y="17007"/>
                    <a:pt x="78260" y="0"/>
                  </a:cubicBezTo>
                  <a:cubicBezTo>
                    <a:pt x="62608" y="0"/>
                    <a:pt x="62608" y="0"/>
                    <a:pt x="62608" y="0"/>
                  </a:cubicBezTo>
                  <a:cubicBezTo>
                    <a:pt x="26086" y="16818"/>
                    <a:pt x="10434" y="33826"/>
                    <a:pt x="5217" y="50834"/>
                  </a:cubicBezTo>
                  <a:cubicBezTo>
                    <a:pt x="0" y="70299"/>
                    <a:pt x="15652" y="89574"/>
                    <a:pt x="57391" y="10903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4117" y="21308"/>
                    <a:pt x="21176" y="41495"/>
                    <a:pt x="35294" y="62803"/>
                  </a:cubicBezTo>
                  <a:cubicBezTo>
                    <a:pt x="63529" y="81869"/>
                    <a:pt x="91764" y="100934"/>
                    <a:pt x="120000" y="120000"/>
                  </a:cubicBezTo>
                  <a:cubicBezTo>
                    <a:pt x="105882" y="97570"/>
                    <a:pt x="91764" y="74018"/>
                    <a:pt x="77647" y="51588"/>
                  </a:cubicBezTo>
                  <a:cubicBezTo>
                    <a:pt x="70588" y="50467"/>
                    <a:pt x="70588" y="49345"/>
                    <a:pt x="70588" y="48224"/>
                  </a:cubicBezTo>
                  <a:cubicBezTo>
                    <a:pt x="49411" y="31401"/>
                    <a:pt x="21176" y="15700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6756"/>
                    <a:pt x="5853" y="33513"/>
                    <a:pt x="14634" y="50270"/>
                  </a:cubicBezTo>
                  <a:cubicBezTo>
                    <a:pt x="23414" y="63243"/>
                    <a:pt x="35121" y="76756"/>
                    <a:pt x="49756" y="89729"/>
                  </a:cubicBezTo>
                  <a:cubicBezTo>
                    <a:pt x="55609" y="92972"/>
                    <a:pt x="64390" y="96216"/>
                    <a:pt x="70243" y="99459"/>
                  </a:cubicBezTo>
                  <a:cubicBezTo>
                    <a:pt x="87804" y="106486"/>
                    <a:pt x="102439" y="112972"/>
                    <a:pt x="120000" y="120000"/>
                  </a:cubicBezTo>
                  <a:cubicBezTo>
                    <a:pt x="117073" y="118378"/>
                    <a:pt x="114146" y="116216"/>
                    <a:pt x="111219" y="114594"/>
                  </a:cubicBezTo>
                  <a:cubicBezTo>
                    <a:pt x="76097" y="92972"/>
                    <a:pt x="52682" y="71351"/>
                    <a:pt x="38048" y="49729"/>
                  </a:cubicBezTo>
                  <a:cubicBezTo>
                    <a:pt x="32195" y="36756"/>
                    <a:pt x="26341" y="24324"/>
                    <a:pt x="23414" y="11891"/>
                  </a:cubicBezTo>
                  <a:cubicBezTo>
                    <a:pt x="23414" y="11351"/>
                    <a:pt x="20487" y="10810"/>
                    <a:pt x="20487" y="9729"/>
                  </a:cubicBezTo>
                  <a:cubicBezTo>
                    <a:pt x="14634" y="6486"/>
                    <a:pt x="5853" y="3243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" y="116719"/>
                  </a:moveTo>
                  <a:cubicBezTo>
                    <a:pt x="2666" y="105512"/>
                    <a:pt x="6933" y="94441"/>
                    <a:pt x="13333" y="83781"/>
                  </a:cubicBezTo>
                  <a:cubicBezTo>
                    <a:pt x="20000" y="73120"/>
                    <a:pt x="29066" y="62870"/>
                    <a:pt x="39733" y="53029"/>
                  </a:cubicBezTo>
                  <a:cubicBezTo>
                    <a:pt x="50400" y="43189"/>
                    <a:pt x="62666" y="33895"/>
                    <a:pt x="76000" y="25011"/>
                  </a:cubicBezTo>
                  <a:cubicBezTo>
                    <a:pt x="82666" y="20637"/>
                    <a:pt x="89866" y="16264"/>
                    <a:pt x="97066" y="12164"/>
                  </a:cubicBezTo>
                  <a:cubicBezTo>
                    <a:pt x="100800" y="10113"/>
                    <a:pt x="104533" y="7927"/>
                    <a:pt x="108266" y="6013"/>
                  </a:cubicBezTo>
                  <a:cubicBezTo>
                    <a:pt x="112266" y="3963"/>
                    <a:pt x="116000" y="2050"/>
                    <a:pt x="120000" y="136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15733" y="1913"/>
                    <a:pt x="112000" y="3826"/>
                    <a:pt x="108000" y="5876"/>
                  </a:cubicBezTo>
                  <a:cubicBezTo>
                    <a:pt x="104266" y="7790"/>
                    <a:pt x="100533" y="9840"/>
                    <a:pt x="96800" y="12027"/>
                  </a:cubicBezTo>
                  <a:cubicBezTo>
                    <a:pt x="89333" y="16127"/>
                    <a:pt x="82133" y="20364"/>
                    <a:pt x="75466" y="24738"/>
                  </a:cubicBezTo>
                  <a:cubicBezTo>
                    <a:pt x="61866" y="33621"/>
                    <a:pt x="49333" y="42915"/>
                    <a:pt x="38666" y="52756"/>
                  </a:cubicBezTo>
                  <a:cubicBezTo>
                    <a:pt x="27733" y="62460"/>
                    <a:pt x="18666" y="72847"/>
                    <a:pt x="12000" y="83507"/>
                  </a:cubicBezTo>
                  <a:cubicBezTo>
                    <a:pt x="5066" y="94305"/>
                    <a:pt x="800" y="105375"/>
                    <a:pt x="0" y="116719"/>
                  </a:cubicBezTo>
                  <a:cubicBezTo>
                    <a:pt x="0" y="116993"/>
                    <a:pt x="0" y="117129"/>
                    <a:pt x="0" y="117403"/>
                  </a:cubicBezTo>
                  <a:cubicBezTo>
                    <a:pt x="533" y="118223"/>
                    <a:pt x="1066" y="119179"/>
                    <a:pt x="1866" y="120000"/>
                  </a:cubicBezTo>
                  <a:cubicBezTo>
                    <a:pt x="1866" y="118906"/>
                    <a:pt x="1866" y="117813"/>
                    <a:pt x="1866" y="11671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24000" y="39452"/>
                    <a:pt x="54857" y="80547"/>
                    <a:pt x="89142" y="119999"/>
                  </a:cubicBezTo>
                  <a:cubicBezTo>
                    <a:pt x="120000" y="119999"/>
                    <a:pt x="120000" y="119999"/>
                    <a:pt x="120000" y="119999"/>
                  </a:cubicBezTo>
                  <a:cubicBezTo>
                    <a:pt x="78857" y="80547"/>
                    <a:pt x="37714" y="39452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000" y="110000"/>
                  </a:moveTo>
                  <a:cubicBezTo>
                    <a:pt x="105000" y="115000"/>
                    <a:pt x="120000" y="117500"/>
                    <a:pt x="120000" y="120000"/>
                  </a:cubicBezTo>
                  <a:cubicBezTo>
                    <a:pt x="120000" y="95000"/>
                    <a:pt x="120000" y="72500"/>
                    <a:pt x="120000" y="47500"/>
                  </a:cubicBezTo>
                  <a:cubicBezTo>
                    <a:pt x="75000" y="32500"/>
                    <a:pt x="45000" y="15000"/>
                    <a:pt x="15000" y="0"/>
                  </a:cubicBezTo>
                  <a:cubicBezTo>
                    <a:pt x="0" y="22500"/>
                    <a:pt x="0" y="42500"/>
                    <a:pt x="0" y="65000"/>
                  </a:cubicBezTo>
                  <a:cubicBezTo>
                    <a:pt x="30000" y="80000"/>
                    <a:pt x="75000" y="95000"/>
                    <a:pt x="105000" y="11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153" y="16000"/>
                  </a:moveTo>
                  <a:cubicBezTo>
                    <a:pt x="11538" y="10666"/>
                    <a:pt x="4615" y="5333"/>
                    <a:pt x="0" y="0"/>
                  </a:cubicBezTo>
                  <a:cubicBezTo>
                    <a:pt x="6923" y="14222"/>
                    <a:pt x="16153" y="28444"/>
                    <a:pt x="27692" y="42666"/>
                  </a:cubicBezTo>
                  <a:cubicBezTo>
                    <a:pt x="30000" y="47111"/>
                    <a:pt x="32307" y="50666"/>
                    <a:pt x="36923" y="55111"/>
                  </a:cubicBezTo>
                  <a:cubicBezTo>
                    <a:pt x="62307" y="76444"/>
                    <a:pt x="90000" y="98666"/>
                    <a:pt x="117692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4615" y="96888"/>
                    <a:pt x="73846" y="73777"/>
                    <a:pt x="55384" y="49777"/>
                  </a:cubicBezTo>
                  <a:cubicBezTo>
                    <a:pt x="41538" y="38222"/>
                    <a:pt x="30000" y="27555"/>
                    <a:pt x="16153" y="16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3" name="Shape 23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4" name="Shape 24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55" y="27391"/>
                  </a:moveTo>
                  <a:cubicBezTo>
                    <a:pt x="12815" y="37565"/>
                    <a:pt x="19805" y="47869"/>
                    <a:pt x="30291" y="58043"/>
                  </a:cubicBezTo>
                  <a:cubicBezTo>
                    <a:pt x="39611" y="68217"/>
                    <a:pt x="51262" y="78391"/>
                    <a:pt x="66407" y="88565"/>
                  </a:cubicBezTo>
                  <a:cubicBezTo>
                    <a:pt x="80388" y="98739"/>
                    <a:pt x="97864" y="108782"/>
                    <a:pt x="117669" y="118826"/>
                  </a:cubicBezTo>
                  <a:cubicBezTo>
                    <a:pt x="118834" y="119217"/>
                    <a:pt x="120000" y="119608"/>
                    <a:pt x="120000" y="120000"/>
                  </a:cubicBezTo>
                  <a:cubicBezTo>
                    <a:pt x="118834" y="118043"/>
                    <a:pt x="116504" y="115956"/>
                    <a:pt x="115339" y="114000"/>
                  </a:cubicBezTo>
                  <a:cubicBezTo>
                    <a:pt x="115339" y="113608"/>
                    <a:pt x="115339" y="113217"/>
                    <a:pt x="115339" y="112956"/>
                  </a:cubicBezTo>
                  <a:cubicBezTo>
                    <a:pt x="99029" y="104739"/>
                    <a:pt x="85048" y="96652"/>
                    <a:pt x="73398" y="88434"/>
                  </a:cubicBezTo>
                  <a:cubicBezTo>
                    <a:pt x="58252" y="78260"/>
                    <a:pt x="45436" y="68217"/>
                    <a:pt x="34951" y="57913"/>
                  </a:cubicBezTo>
                  <a:cubicBezTo>
                    <a:pt x="24466" y="47739"/>
                    <a:pt x="16310" y="37565"/>
                    <a:pt x="10485" y="27260"/>
                  </a:cubicBezTo>
                  <a:cubicBezTo>
                    <a:pt x="8155" y="22173"/>
                    <a:pt x="5825" y="17086"/>
                    <a:pt x="3495" y="12000"/>
                  </a:cubicBezTo>
                  <a:cubicBezTo>
                    <a:pt x="2330" y="7956"/>
                    <a:pt x="1165" y="4043"/>
                    <a:pt x="11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43"/>
                    <a:pt x="1165" y="7956"/>
                    <a:pt x="1165" y="12000"/>
                  </a:cubicBezTo>
                  <a:cubicBezTo>
                    <a:pt x="3495" y="17086"/>
                    <a:pt x="4660" y="22173"/>
                    <a:pt x="8155" y="27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272" y="83272"/>
                  </a:moveTo>
                  <a:cubicBezTo>
                    <a:pt x="87272" y="95636"/>
                    <a:pt x="102272" y="108000"/>
                    <a:pt x="120000" y="120000"/>
                  </a:cubicBezTo>
                  <a:cubicBezTo>
                    <a:pt x="120000" y="117454"/>
                    <a:pt x="120000" y="114545"/>
                    <a:pt x="120000" y="112000"/>
                  </a:cubicBezTo>
                  <a:cubicBezTo>
                    <a:pt x="120000" y="111636"/>
                    <a:pt x="120000" y="110909"/>
                    <a:pt x="120000" y="110545"/>
                  </a:cubicBezTo>
                  <a:cubicBezTo>
                    <a:pt x="107727" y="101090"/>
                    <a:pt x="95454" y="91636"/>
                    <a:pt x="84545" y="82181"/>
                  </a:cubicBezTo>
                  <a:cubicBezTo>
                    <a:pt x="51818" y="55272"/>
                    <a:pt x="23181" y="27636"/>
                    <a:pt x="0" y="0"/>
                  </a:cubicBezTo>
                  <a:cubicBezTo>
                    <a:pt x="2727" y="7636"/>
                    <a:pt x="5454" y="15272"/>
                    <a:pt x="9545" y="22909"/>
                  </a:cubicBezTo>
                  <a:cubicBezTo>
                    <a:pt x="28636" y="43272"/>
                    <a:pt x="49090" y="63272"/>
                    <a:pt x="72272" y="83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" y="8695"/>
                  </a:moveTo>
                  <a:cubicBezTo>
                    <a:pt x="5333" y="5797"/>
                    <a:pt x="2666" y="2898"/>
                    <a:pt x="0" y="0"/>
                  </a:cubicBezTo>
                  <a:cubicBezTo>
                    <a:pt x="0" y="5217"/>
                    <a:pt x="0" y="11014"/>
                    <a:pt x="1333" y="16811"/>
                  </a:cubicBezTo>
                  <a:cubicBezTo>
                    <a:pt x="18666" y="35942"/>
                    <a:pt x="36000" y="55072"/>
                    <a:pt x="56000" y="73623"/>
                  </a:cubicBezTo>
                  <a:cubicBezTo>
                    <a:pt x="72000" y="89275"/>
                    <a:pt x="89333" y="104927"/>
                    <a:pt x="106666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01333" y="104347"/>
                    <a:pt x="84000" y="88115"/>
                    <a:pt x="66666" y="71304"/>
                  </a:cubicBezTo>
                  <a:cubicBezTo>
                    <a:pt x="45333" y="51014"/>
                    <a:pt x="26666" y="29565"/>
                    <a:pt x="8000" y="86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391" y="105096"/>
                  </a:moveTo>
                  <a:cubicBezTo>
                    <a:pt x="97043" y="99700"/>
                    <a:pt x="88695" y="94047"/>
                    <a:pt x="81391" y="88394"/>
                  </a:cubicBezTo>
                  <a:cubicBezTo>
                    <a:pt x="59478" y="72205"/>
                    <a:pt x="42782" y="55503"/>
                    <a:pt x="30260" y="38800"/>
                  </a:cubicBezTo>
                  <a:cubicBezTo>
                    <a:pt x="22956" y="30578"/>
                    <a:pt x="17739" y="22098"/>
                    <a:pt x="13565" y="13618"/>
                  </a:cubicBezTo>
                  <a:cubicBezTo>
                    <a:pt x="9391" y="8993"/>
                    <a:pt x="4173" y="4625"/>
                    <a:pt x="0" y="0"/>
                  </a:cubicBezTo>
                  <a:cubicBezTo>
                    <a:pt x="5217" y="13104"/>
                    <a:pt x="12521" y="26209"/>
                    <a:pt x="21913" y="39057"/>
                  </a:cubicBezTo>
                  <a:cubicBezTo>
                    <a:pt x="34434" y="56017"/>
                    <a:pt x="51130" y="72719"/>
                    <a:pt x="72000" y="89164"/>
                  </a:cubicBezTo>
                  <a:cubicBezTo>
                    <a:pt x="82434" y="97130"/>
                    <a:pt x="93913" y="105353"/>
                    <a:pt x="107478" y="113319"/>
                  </a:cubicBezTo>
                  <a:cubicBezTo>
                    <a:pt x="111652" y="115374"/>
                    <a:pt x="115826" y="117687"/>
                    <a:pt x="120000" y="119999"/>
                  </a:cubicBezTo>
                  <a:cubicBezTo>
                    <a:pt x="118956" y="119229"/>
                    <a:pt x="117913" y="118458"/>
                    <a:pt x="116869" y="117687"/>
                  </a:cubicBezTo>
                  <a:cubicBezTo>
                    <a:pt x="112695" y="113576"/>
                    <a:pt x="108521" y="109207"/>
                    <a:pt x="105391" y="1050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666" y="120000"/>
                  </a:moveTo>
                  <a:cubicBezTo>
                    <a:pt x="50000" y="117725"/>
                    <a:pt x="46666" y="115450"/>
                    <a:pt x="43333" y="113175"/>
                  </a:cubicBezTo>
                  <a:cubicBezTo>
                    <a:pt x="26666" y="100473"/>
                    <a:pt x="16666" y="87962"/>
                    <a:pt x="16666" y="75450"/>
                  </a:cubicBezTo>
                  <a:cubicBezTo>
                    <a:pt x="16666" y="62748"/>
                    <a:pt x="26666" y="50236"/>
                    <a:pt x="43333" y="37535"/>
                  </a:cubicBezTo>
                  <a:cubicBezTo>
                    <a:pt x="50000" y="31279"/>
                    <a:pt x="60000" y="25023"/>
                    <a:pt x="73333" y="18767"/>
                  </a:cubicBezTo>
                  <a:cubicBezTo>
                    <a:pt x="86666" y="12511"/>
                    <a:pt x="100000" y="6255"/>
                    <a:pt x="120000" y="0"/>
                  </a:cubicBezTo>
                  <a:cubicBezTo>
                    <a:pt x="116666" y="0"/>
                    <a:pt x="116666" y="0"/>
                    <a:pt x="116666" y="0"/>
                  </a:cubicBezTo>
                  <a:cubicBezTo>
                    <a:pt x="96666" y="6255"/>
                    <a:pt x="80000" y="12511"/>
                    <a:pt x="66666" y="18767"/>
                  </a:cubicBezTo>
                  <a:cubicBezTo>
                    <a:pt x="53333" y="25023"/>
                    <a:pt x="43333" y="31279"/>
                    <a:pt x="33333" y="37535"/>
                  </a:cubicBezTo>
                  <a:cubicBezTo>
                    <a:pt x="13333" y="50047"/>
                    <a:pt x="3333" y="62748"/>
                    <a:pt x="3333" y="75450"/>
                  </a:cubicBezTo>
                  <a:cubicBezTo>
                    <a:pt x="0" y="87393"/>
                    <a:pt x="6666" y="99526"/>
                    <a:pt x="23333" y="111658"/>
                  </a:cubicBezTo>
                  <a:cubicBezTo>
                    <a:pt x="33333" y="114312"/>
                    <a:pt x="43333" y="117156"/>
                    <a:pt x="53333" y="119810"/>
                  </a:cubicBezTo>
                  <a:cubicBezTo>
                    <a:pt x="53333" y="119810"/>
                    <a:pt x="56666" y="120000"/>
                    <a:pt x="56666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285" y="120000"/>
                  </a:moveTo>
                  <a:cubicBezTo>
                    <a:pt x="119999" y="120000"/>
                    <a:pt x="119999" y="120000"/>
                    <a:pt x="119999" y="120000"/>
                  </a:cubicBezTo>
                  <a:cubicBezTo>
                    <a:pt x="77142" y="81355"/>
                    <a:pt x="38571" y="40677"/>
                    <a:pt x="0" y="0"/>
                  </a:cubicBezTo>
                  <a:cubicBezTo>
                    <a:pt x="25714" y="40677"/>
                    <a:pt x="55714" y="81355"/>
                    <a:pt x="94285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235" y="60560"/>
                  </a:moveTo>
                  <a:cubicBezTo>
                    <a:pt x="56470" y="80747"/>
                    <a:pt x="91764" y="99813"/>
                    <a:pt x="120000" y="120000"/>
                  </a:cubicBezTo>
                  <a:cubicBezTo>
                    <a:pt x="98823" y="96448"/>
                    <a:pt x="84705" y="72897"/>
                    <a:pt x="70588" y="49345"/>
                  </a:cubicBezTo>
                  <a:cubicBezTo>
                    <a:pt x="70588" y="49345"/>
                    <a:pt x="63529" y="48224"/>
                    <a:pt x="63529" y="48224"/>
                  </a:cubicBezTo>
                  <a:cubicBezTo>
                    <a:pt x="42352" y="32523"/>
                    <a:pt x="21176" y="15700"/>
                    <a:pt x="0" y="0"/>
                  </a:cubicBezTo>
                  <a:cubicBezTo>
                    <a:pt x="0" y="2242"/>
                    <a:pt x="0" y="5607"/>
                    <a:pt x="0" y="8971"/>
                  </a:cubicBezTo>
                  <a:cubicBezTo>
                    <a:pt x="7058" y="25794"/>
                    <a:pt x="21176" y="43738"/>
                    <a:pt x="28235" y="605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65" y="116830"/>
                  </a:moveTo>
                  <a:cubicBezTo>
                    <a:pt x="3673" y="105845"/>
                    <a:pt x="7755" y="94647"/>
                    <a:pt x="14285" y="83873"/>
                  </a:cubicBezTo>
                  <a:cubicBezTo>
                    <a:pt x="20816" y="73309"/>
                    <a:pt x="29795" y="62957"/>
                    <a:pt x="40408" y="53239"/>
                  </a:cubicBezTo>
                  <a:cubicBezTo>
                    <a:pt x="50612" y="43309"/>
                    <a:pt x="62857" y="34014"/>
                    <a:pt x="76326" y="25140"/>
                  </a:cubicBezTo>
                  <a:cubicBezTo>
                    <a:pt x="82857" y="20704"/>
                    <a:pt x="89795" y="16267"/>
                    <a:pt x="97142" y="12253"/>
                  </a:cubicBezTo>
                  <a:cubicBezTo>
                    <a:pt x="100816" y="10140"/>
                    <a:pt x="104489" y="8028"/>
                    <a:pt x="108163" y="5915"/>
                  </a:cubicBezTo>
                  <a:cubicBezTo>
                    <a:pt x="111836" y="4014"/>
                    <a:pt x="115918" y="1901"/>
                    <a:pt x="120000" y="0"/>
                  </a:cubicBezTo>
                  <a:cubicBezTo>
                    <a:pt x="119591" y="0"/>
                    <a:pt x="119591" y="0"/>
                    <a:pt x="119591" y="0"/>
                  </a:cubicBezTo>
                  <a:cubicBezTo>
                    <a:pt x="115510" y="1901"/>
                    <a:pt x="111428" y="3802"/>
                    <a:pt x="107755" y="5704"/>
                  </a:cubicBezTo>
                  <a:cubicBezTo>
                    <a:pt x="104081" y="7816"/>
                    <a:pt x="100408" y="9929"/>
                    <a:pt x="96734" y="11830"/>
                  </a:cubicBezTo>
                  <a:cubicBezTo>
                    <a:pt x="88979" y="16056"/>
                    <a:pt x="82040" y="20281"/>
                    <a:pt x="75510" y="24718"/>
                  </a:cubicBezTo>
                  <a:cubicBezTo>
                    <a:pt x="61632" y="33591"/>
                    <a:pt x="49387" y="42887"/>
                    <a:pt x="38775" y="52605"/>
                  </a:cubicBezTo>
                  <a:cubicBezTo>
                    <a:pt x="27755" y="62535"/>
                    <a:pt x="18775" y="72887"/>
                    <a:pt x="12244" y="83661"/>
                  </a:cubicBezTo>
                  <a:cubicBezTo>
                    <a:pt x="5306" y="94014"/>
                    <a:pt x="1224" y="105000"/>
                    <a:pt x="0" y="115985"/>
                  </a:cubicBezTo>
                  <a:cubicBezTo>
                    <a:pt x="1224" y="117253"/>
                    <a:pt x="2040" y="118521"/>
                    <a:pt x="2857" y="120000"/>
                  </a:cubicBezTo>
                  <a:cubicBezTo>
                    <a:pt x="2857" y="118943"/>
                    <a:pt x="2857" y="117887"/>
                    <a:pt x="3265" y="1168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24000" y="40754"/>
                    <a:pt x="57600" y="81509"/>
                    <a:pt x="912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6800" y="81509"/>
                    <a:pt x="38400" y="4075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25531"/>
                    <a:pt x="8275" y="51063"/>
                    <a:pt x="28965" y="75744"/>
                  </a:cubicBezTo>
                  <a:cubicBezTo>
                    <a:pt x="45517" y="83404"/>
                    <a:pt x="57931" y="91914"/>
                    <a:pt x="74482" y="99574"/>
                  </a:cubicBezTo>
                  <a:cubicBezTo>
                    <a:pt x="91034" y="106382"/>
                    <a:pt x="103448" y="113191"/>
                    <a:pt x="120000" y="120000"/>
                  </a:cubicBezTo>
                  <a:cubicBezTo>
                    <a:pt x="115862" y="118297"/>
                    <a:pt x="115862" y="116595"/>
                    <a:pt x="111724" y="114893"/>
                  </a:cubicBezTo>
                  <a:cubicBezTo>
                    <a:pt x="66206" y="83404"/>
                    <a:pt x="41379" y="51063"/>
                    <a:pt x="33103" y="18723"/>
                  </a:cubicBezTo>
                  <a:cubicBezTo>
                    <a:pt x="28965" y="15319"/>
                    <a:pt x="20689" y="12765"/>
                    <a:pt x="16551" y="9361"/>
                  </a:cubicBezTo>
                  <a:cubicBezTo>
                    <a:pt x="8275" y="5957"/>
                    <a:pt x="4137" y="255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000"/>
                  </a:moveTo>
                  <a:cubicBezTo>
                    <a:pt x="15000" y="72500"/>
                    <a:pt x="30000" y="82500"/>
                    <a:pt x="60000" y="92500"/>
                  </a:cubicBezTo>
                  <a:cubicBezTo>
                    <a:pt x="75000" y="102500"/>
                    <a:pt x="105000" y="110000"/>
                    <a:pt x="120000" y="120000"/>
                  </a:cubicBezTo>
                  <a:cubicBezTo>
                    <a:pt x="105000" y="95000"/>
                    <a:pt x="105000" y="70000"/>
                    <a:pt x="105000" y="47500"/>
                  </a:cubicBezTo>
                  <a:cubicBezTo>
                    <a:pt x="75000" y="30000"/>
                    <a:pt x="45000" y="15000"/>
                    <a:pt x="0" y="0"/>
                  </a:cubicBezTo>
                  <a:cubicBezTo>
                    <a:pt x="0" y="2500"/>
                    <a:pt x="0" y="7500"/>
                    <a:pt x="0" y="10000"/>
                  </a:cubicBezTo>
                  <a:cubicBezTo>
                    <a:pt x="0" y="27500"/>
                    <a:pt x="0" y="47500"/>
                    <a:pt x="0" y="65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30270"/>
                  </a:moveTo>
                  <a:cubicBezTo>
                    <a:pt x="19090" y="20540"/>
                    <a:pt x="10909" y="9729"/>
                    <a:pt x="0" y="0"/>
                  </a:cubicBezTo>
                  <a:cubicBezTo>
                    <a:pt x="8181" y="17297"/>
                    <a:pt x="19090" y="35675"/>
                    <a:pt x="30000" y="52972"/>
                  </a:cubicBezTo>
                  <a:cubicBezTo>
                    <a:pt x="32727" y="56216"/>
                    <a:pt x="35454" y="59459"/>
                    <a:pt x="38181" y="62702"/>
                  </a:cubicBezTo>
                  <a:cubicBezTo>
                    <a:pt x="60000" y="82162"/>
                    <a:pt x="81818" y="101621"/>
                    <a:pt x="106363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5454" y="99459"/>
                    <a:pt x="76363" y="77837"/>
                    <a:pt x="60000" y="56216"/>
                  </a:cubicBezTo>
                  <a:cubicBezTo>
                    <a:pt x="49090" y="47567"/>
                    <a:pt x="40909" y="38918"/>
                    <a:pt x="30000" y="3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ru-RU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391800" y="1807023"/>
            <a:ext cx="8800200" cy="180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4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Бизнес-план </a:t>
            </a:r>
            <a:r>
              <a:rPr lang="ru-RU" sz="4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</a:t>
            </a:r>
            <a:r>
              <a:rPr lang="ru-RU" sz="4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созданию теннисного </a:t>
            </a:r>
            <a:r>
              <a:rPr lang="ru-RU" sz="4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клуба </a:t>
            </a:r>
            <a:r>
              <a:rPr lang="ru-RU" sz="4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ru-RU" sz="48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г.Тверь</a:t>
            </a:r>
            <a:endParaRPr lang="ru-RU" sz="4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334194" y="5560862"/>
            <a:ext cx="8915400" cy="93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lang="ru-RU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Подготовил: </a:t>
            </a:r>
            <a:r>
              <a:rPr lang="ru-RU" sz="18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Шамаев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В.А. 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(группа 43)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1669816" y="597985"/>
            <a:ext cx="8911687" cy="9260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Производственный план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1848983" y="2020388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4500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средства: 4 корта, выдаваемая экипировка</a:t>
            </a:r>
          </a:p>
          <a:p>
            <a:pPr marL="0" marR="0" lvl="0" indent="45000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Сметная калькуляция себестоимости услуг планируется по схеме: З/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основного персонала + З/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вспомогательного персонала + отчисления ФОТ + амортизация основных средств + расходы на рекламу</a:t>
            </a:r>
          </a:p>
          <a:p>
            <a:pPr marL="0" lvl="0" indent="450000" algn="just">
              <a:buSzPts val="2400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Целевая себестоимость одного часа игры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(плановое количество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услуг в 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месяц –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1200; сроки эксплуатации основных средств – 10 лет): 500 </a:t>
            </a: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руб</a:t>
            </a:r>
            <a:endParaRPr lang="ru-RU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ctrTitle"/>
          </p:nvPr>
        </p:nvSpPr>
        <p:spPr>
          <a:xfrm>
            <a:off x="2969621" y="179569"/>
            <a:ext cx="6618515" cy="853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308610" algn="l" rtl="0">
              <a:spcBef>
                <a:spcPts val="0"/>
              </a:spcBef>
              <a:buClr>
                <a:schemeClr val="dk1"/>
              </a:buClr>
              <a:buSzPts val="4860"/>
              <a:buFont typeface="Times New Roman"/>
              <a:buNone/>
            </a:pPr>
            <a:r>
              <a:rPr lang="ru-RU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Организационный план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subTitle" idx="1"/>
          </p:nvPr>
        </p:nvSpPr>
        <p:spPr>
          <a:xfrm>
            <a:off x="792479" y="1033009"/>
            <a:ext cx="10972801" cy="55593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4500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Приобретение земельного участка – 16,7 млн. руб.</a:t>
            </a:r>
          </a:p>
          <a:p>
            <a:pPr marL="342900" marR="0" lvl="0" indent="45000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Строительно-монтажные работы – 11 млн. руб.</a:t>
            </a:r>
          </a:p>
          <a:p>
            <a:pPr marL="342900" marR="0" lvl="0" indent="45000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Приобретение оборудования – 850 тыс. руб.</a:t>
            </a:r>
          </a:p>
          <a:p>
            <a:pPr marL="342900" marR="0" lvl="0" indent="45000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сайта – 150 тыс. руб.</a:t>
            </a:r>
          </a:p>
          <a:p>
            <a:pPr marL="342900" marR="0" lvl="0" indent="45000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Рекламная компания – 1,5 млн. руб.</a:t>
            </a:r>
          </a:p>
          <a:p>
            <a:pPr marL="342900" marR="0" lvl="0" indent="45000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Прочее – 12,263 млн. руб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indent="450000" algn="just">
              <a:buSzPts val="2400"/>
            </a:pP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Итого: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42,513 млн.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R="0" lvl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endParaRPr lang="ru-RU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687233" y="588261"/>
            <a:ext cx="8911687" cy="7344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ts val="4400"/>
              <a:buFont typeface="Times New Roman"/>
              <a:buNone/>
            </a:pPr>
            <a:r>
              <a:rPr lang="ru-RU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Организационный план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2171792" y="1921381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4500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Планируемый штат: 7 человек</a:t>
            </a:r>
          </a:p>
          <a:p>
            <a:pPr marL="342900" marR="0" lvl="0" indent="45000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</a:t>
            </a:r>
          </a:p>
          <a:p>
            <a:pPr marL="342900" marR="0" lvl="0" indent="45000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Администратор</a:t>
            </a:r>
          </a:p>
          <a:p>
            <a:pPr marL="342900" marR="0" lvl="0" indent="45000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Бухгалтер</a:t>
            </a:r>
          </a:p>
          <a:p>
            <a:pPr marL="342900" marR="0" lvl="0" indent="45000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тренера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3076" y="2370615"/>
            <a:ext cx="5800078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2065845" y="59269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Страхование рисков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2062132" y="1709164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4500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целях оценки устойчивости и эффективности проекта в условиях неопределенности и риска нами применена укрупненная оценка устойчивости.</a:t>
            </a:r>
          </a:p>
          <a:p>
            <a:pPr marL="0" marR="0" lvl="0" indent="45000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Размер поправки на риск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недополучения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предусмотренных проектом доходов принят равным 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%,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соответствует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увеличению объема продаж уже существующих услуг (указанная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величина поправки на риск введена Постановлением Правительства РФ от 22.11.97 N 1470).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2296834" y="0"/>
            <a:ext cx="8911687" cy="12366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Движение денежных потоков Эффективность бизнес-плана</a:t>
            </a:r>
          </a:p>
        </p:txBody>
      </p:sp>
      <p:graphicFrame>
        <p:nvGraphicFramePr>
          <p:cNvPr id="253" name="Shape 253"/>
          <p:cNvGraphicFramePr/>
          <p:nvPr>
            <p:extLst>
              <p:ext uri="{D42A27DB-BD31-4B8C-83A1-F6EECF244321}">
                <p14:modId xmlns:p14="http://schemas.microsoft.com/office/powerpoint/2010/main" val="2547699313"/>
              </p:ext>
            </p:extLst>
          </p:nvPr>
        </p:nvGraphicFramePr>
        <p:xfrm>
          <a:off x="174162" y="1297574"/>
          <a:ext cx="12017837" cy="5560425"/>
        </p:xfrm>
        <a:graphic>
          <a:graphicData uri="http://schemas.openxmlformats.org/drawingml/2006/table">
            <a:tbl>
              <a:tblPr>
                <a:noFill/>
                <a:tableStyleId>{07EBA5C6-1025-4F8D-9A8B-06F4B3F5185E}</a:tableStyleId>
              </a:tblPr>
              <a:tblGrid>
                <a:gridCol w="738610"/>
                <a:gridCol w="2415907"/>
                <a:gridCol w="738610"/>
                <a:gridCol w="738610"/>
                <a:gridCol w="738610"/>
                <a:gridCol w="738610"/>
                <a:gridCol w="738610"/>
                <a:gridCol w="738610"/>
                <a:gridCol w="738610"/>
                <a:gridCol w="738610"/>
                <a:gridCol w="738610"/>
                <a:gridCol w="738610"/>
                <a:gridCol w="738610"/>
                <a:gridCol w="738610"/>
              </a:tblGrid>
              <a:tr h="260518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8550" marR="8550" marT="85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8550" marR="8550" marT="8550" marB="0" anchor="ctr"/>
                </a:tc>
                <a:tc gridSpan="1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200" u="none" strike="noStrike" cap="none" dirty="0"/>
                        <a:t>Номер шага</a:t>
                      </a:r>
                    </a:p>
                  </a:txBody>
                  <a:tcPr marL="8550" marR="8550" marT="85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8550" marR="8550" marT="8550" marB="0" anchor="ctr"/>
                </a:tc>
              </a:tr>
              <a:tr h="260518">
                <a:tc gridSpan="1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Денежный поток от операционной деятельности, тыс. руб.</a:t>
                      </a:r>
                    </a:p>
                  </a:txBody>
                  <a:tcPr marL="8550" marR="8550" marT="85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7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Чистый доход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4377,857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5577,857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6837,857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8097,857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9209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11556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7445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5322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4377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</a:t>
                      </a:r>
                    </a:p>
                  </a:txBody>
                  <a:tcPr marL="8550" marR="8550" marT="8550" marB="0" anchor="ctr"/>
                </a:tc>
              </a:tr>
              <a:tr h="260518">
                <a:tc gridSpan="1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Инвестиционная деятельность, тыс. руб.</a:t>
                      </a:r>
                    </a:p>
                  </a:txBody>
                  <a:tcPr marL="8550" marR="8550" marT="85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51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Приток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</a:tr>
              <a:tr h="26051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Отток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-42513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</a:tr>
              <a:tr h="26051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Сальдо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-42513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</a:tr>
              <a:tr h="4767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Сальдо суммарного потока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-42513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4377,857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5577,857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6837,857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8097,857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9209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11556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7445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5322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4377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</a:t>
                      </a:r>
                    </a:p>
                  </a:txBody>
                  <a:tcPr marL="8550" marR="8550" marT="8550" marB="0" anchor="ctr"/>
                </a:tc>
              </a:tr>
              <a:tr h="4767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Сальдо накопленного потока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-42513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-38135,1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-32557,3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-25719,4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-17621,6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-8412,57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3143,428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10588,43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15910,43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20287,43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25787,43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31287,43</a:t>
                      </a:r>
                    </a:p>
                  </a:txBody>
                  <a:tcPr marL="8550" marR="8550" marT="8550" marB="0" anchor="ctr"/>
                </a:tc>
              </a:tr>
              <a:tr h="4767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дисконтирования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0,909091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0,826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0,751315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0,683013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0,620921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0,564474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0,513158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0,466507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0,424098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0,385543</a:t>
                      </a:r>
                    </a:p>
                  </a:txBody>
                  <a:tcPr marL="8550" marR="8550" marT="85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0,350494</a:t>
                      </a:r>
                    </a:p>
                  </a:txBody>
                  <a:tcPr marL="8550" marR="8550" marT="8550" marB="0" anchor="b"/>
                </a:tc>
              </a:tr>
              <a:tr h="65375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Дисконтированное сальдо суммарного потока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-42513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3979,87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4609,799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5137,383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5530,945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5718,064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6523,061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3820,462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2482,752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1856,275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2120,488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1927,716</a:t>
                      </a:r>
                    </a:p>
                  </a:txBody>
                  <a:tcPr marL="8550" marR="8550" marT="8550" marB="0" anchor="ctr"/>
                </a:tc>
              </a:tr>
              <a:tr h="4767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8550" marR="8550" marT="8550" marB="0" anchor="ctr"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NPV=</a:t>
                      </a:r>
                    </a:p>
                  </a:txBody>
                  <a:tcPr marL="8550" marR="8550" marT="85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1193,817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8550" marR="8550" marT="8550" marB="0" anchor="ctr"/>
                </a:tc>
              </a:tr>
              <a:tr h="4767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Дисконтированные инвестиции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-42513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550" marR="8550" marT="8550" marB="0" anchor="ctr"/>
                </a:tc>
              </a:tr>
              <a:tr h="26051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8550" marR="8550" marT="8550" marB="0" anchor="ctr"/>
                </a:tc>
                <a:tc gridSpan="1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дисконтированных инвестиций =42513 </a:t>
                      </a:r>
                      <a:r>
                        <a:rPr lang="ru-RU" sz="14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550" marR="8550" marT="85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1277931" y="531221"/>
            <a:ext cx="10635395" cy="11495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Расчет окупаемости проекта (статический метод)</a:t>
            </a:r>
          </a:p>
        </p:txBody>
      </p:sp>
      <p:graphicFrame>
        <p:nvGraphicFramePr>
          <p:cNvPr id="260" name="Shape 260"/>
          <p:cNvGraphicFramePr/>
          <p:nvPr/>
        </p:nvGraphicFramePr>
        <p:xfrm>
          <a:off x="194827" y="1262747"/>
          <a:ext cx="11997175" cy="3699650"/>
        </p:xfrm>
        <a:graphic>
          <a:graphicData uri="http://schemas.openxmlformats.org/drawingml/2006/table">
            <a:tbl>
              <a:tblPr>
                <a:noFill/>
                <a:tableStyleId>{07EBA5C6-1025-4F8D-9A8B-06F4B3F5185E}</a:tableStyleId>
              </a:tblPr>
              <a:tblGrid>
                <a:gridCol w="1831050"/>
                <a:gridCol w="2441400"/>
                <a:gridCol w="1831050"/>
                <a:gridCol w="3175725"/>
                <a:gridCol w="2717950"/>
              </a:tblGrid>
              <a:tr h="797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Сумма инвестиций, тыс.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Чистый доход, тыс.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Ряд платежей и поступлений, тыс. руб.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 же с нарастающим итогом</a:t>
                      </a:r>
                    </a:p>
                  </a:txBody>
                  <a:tcPr marL="9525" marR="9525" marT="9525" marB="0" anchor="ctr"/>
                </a:tc>
              </a:tr>
              <a:tr h="223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-42513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-42513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-42513</a:t>
                      </a:r>
                    </a:p>
                  </a:txBody>
                  <a:tcPr marL="9525" marR="9525" marT="9525" marB="0" anchor="ctr"/>
                </a:tc>
              </a:tr>
              <a:tr h="223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4377,857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4377,857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-38135,143</a:t>
                      </a:r>
                    </a:p>
                  </a:txBody>
                  <a:tcPr marL="9525" marR="9525" marT="9525" marB="0" anchor="ctr"/>
                </a:tc>
              </a:tr>
              <a:tr h="223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5577,857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5577,857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-32557,286</a:t>
                      </a:r>
                    </a:p>
                  </a:txBody>
                  <a:tcPr marL="9525" marR="9525" marT="9525" marB="0" anchor="ctr"/>
                </a:tc>
              </a:tr>
              <a:tr h="223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6837,857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6837,857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-25719,429</a:t>
                      </a:r>
                    </a:p>
                  </a:txBody>
                  <a:tcPr marL="9525" marR="9525" marT="9525" marB="0" anchor="ctr"/>
                </a:tc>
              </a:tr>
              <a:tr h="223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8097,857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8097,857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-17621,572</a:t>
                      </a:r>
                    </a:p>
                  </a:txBody>
                  <a:tcPr marL="9525" marR="9525" marT="9525" marB="0" anchor="ctr"/>
                </a:tc>
              </a:tr>
              <a:tr h="223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-8412,572</a:t>
                      </a:r>
                    </a:p>
                  </a:txBody>
                  <a:tcPr marL="9525" marR="9525" marT="9525" marB="0" anchor="ctr"/>
                </a:tc>
              </a:tr>
              <a:tr h="223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11556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11556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3143,428</a:t>
                      </a:r>
                    </a:p>
                  </a:txBody>
                  <a:tcPr marL="9525" marR="9525" marT="9525" marB="0" anchor="ctr"/>
                </a:tc>
              </a:tr>
              <a:tr h="223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10588,428</a:t>
                      </a:r>
                    </a:p>
                  </a:txBody>
                  <a:tcPr marL="9525" marR="9525" marT="9525" marB="0" anchor="ctr"/>
                </a:tc>
              </a:tr>
              <a:tr h="223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15910,428</a:t>
                      </a:r>
                    </a:p>
                  </a:txBody>
                  <a:tcPr marL="9525" marR="9525" marT="9525" marB="0" anchor="ctr"/>
                </a:tc>
              </a:tr>
              <a:tr h="223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20287,428</a:t>
                      </a:r>
                    </a:p>
                  </a:txBody>
                  <a:tcPr marL="9525" marR="9525" marT="9525" marB="0" anchor="ctr"/>
                </a:tc>
              </a:tr>
              <a:tr h="223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25787,428</a:t>
                      </a:r>
                    </a:p>
                  </a:txBody>
                  <a:tcPr marL="9525" marR="9525" marT="9525" marB="0" anchor="ctr"/>
                </a:tc>
              </a:tr>
              <a:tr h="223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31287,428</a:t>
                      </a:r>
                    </a:p>
                  </a:txBody>
                  <a:tcPr marL="9525" marR="9525" marT="9525" marB="0" anchor="ctr"/>
                </a:tc>
              </a:tr>
              <a:tr h="223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-42513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73800,43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31287,428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61" name="Shape 261"/>
          <p:cNvSpPr txBox="1"/>
          <p:nvPr/>
        </p:nvSpPr>
        <p:spPr>
          <a:xfrm>
            <a:off x="1277931" y="5104659"/>
            <a:ext cx="10914069" cy="149628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456" t="-1858" b="-4832"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1541416" y="531223"/>
            <a:ext cx="10511245" cy="670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Расчет окупаемости проекта (динамический метод)</a:t>
            </a:r>
          </a:p>
        </p:txBody>
      </p:sp>
      <p:graphicFrame>
        <p:nvGraphicFramePr>
          <p:cNvPr id="267" name="Shape 267"/>
          <p:cNvGraphicFramePr/>
          <p:nvPr>
            <p:extLst>
              <p:ext uri="{D42A27DB-BD31-4B8C-83A1-F6EECF244321}">
                <p14:modId xmlns:p14="http://schemas.microsoft.com/office/powerpoint/2010/main" val="3949514222"/>
              </p:ext>
            </p:extLst>
          </p:nvPr>
        </p:nvGraphicFramePr>
        <p:xfrm>
          <a:off x="235132" y="1261037"/>
          <a:ext cx="11956900" cy="3799630"/>
        </p:xfrm>
        <a:graphic>
          <a:graphicData uri="http://schemas.openxmlformats.org/drawingml/2006/table">
            <a:tbl>
              <a:tblPr>
                <a:noFill/>
                <a:tableStyleId>{07EBA5C6-1025-4F8D-9A8B-06F4B3F5185E}</a:tableStyleId>
              </a:tblPr>
              <a:tblGrid>
                <a:gridCol w="2169600"/>
                <a:gridCol w="2802400"/>
                <a:gridCol w="2338350"/>
                <a:gridCol w="2332325"/>
                <a:gridCol w="2314225"/>
              </a:tblGrid>
              <a:tr h="20567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Ряд платежей и поступлений, тыс. руб.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Ставка дисконта = 10%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2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Коэффициент дисконтирования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Дисконтированная сумма, тыс. руб.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Дисконтированная сумма нарастающим итогом, тыс. руб.</a:t>
                      </a:r>
                    </a:p>
                  </a:txBody>
                  <a:tcPr marL="9525" marR="9525" marT="9525" marB="0" anchor="ctr"/>
                </a:tc>
              </a:tr>
              <a:tr h="216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-42513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-42513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-42513</a:t>
                      </a:r>
                    </a:p>
                  </a:txBody>
                  <a:tcPr marL="9525" marR="9525" marT="9525" marB="0" anchor="ctr"/>
                </a:tc>
              </a:tr>
              <a:tr h="216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4377,857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0,909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3979,9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-38533,1</a:t>
                      </a:r>
                    </a:p>
                  </a:txBody>
                  <a:tcPr marL="9525" marR="9525" marT="9525" marB="0" anchor="ctr"/>
                </a:tc>
              </a:tr>
              <a:tr h="216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5577,857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0,826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4609,8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-33923,3</a:t>
                      </a:r>
                    </a:p>
                  </a:txBody>
                  <a:tcPr marL="9525" marR="9525" marT="9525" marB="0" anchor="ctr"/>
                </a:tc>
              </a:tr>
              <a:tr h="216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6837,857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0,751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5137,4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-28785,9</a:t>
                      </a:r>
                    </a:p>
                  </a:txBody>
                  <a:tcPr marL="9525" marR="9525" marT="9525" marB="0" anchor="ctr"/>
                </a:tc>
              </a:tr>
              <a:tr h="216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8097,857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0,683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5530,9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-23255,0</a:t>
                      </a:r>
                    </a:p>
                  </a:txBody>
                  <a:tcPr marL="9525" marR="9525" marT="9525" marB="0" anchor="ctr"/>
                </a:tc>
              </a:tr>
              <a:tr h="216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0,621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5718,1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-17536,9</a:t>
                      </a:r>
                    </a:p>
                  </a:txBody>
                  <a:tcPr marL="9525" marR="9525" marT="9525" marB="0" anchor="ctr"/>
                </a:tc>
              </a:tr>
              <a:tr h="216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11556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0,564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6523,1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-11013,9</a:t>
                      </a:r>
                    </a:p>
                  </a:txBody>
                  <a:tcPr marL="9525" marR="9525" marT="9525" marB="0" anchor="ctr"/>
                </a:tc>
              </a:tr>
              <a:tr h="216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0,513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3820,5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-7193,4</a:t>
                      </a:r>
                    </a:p>
                  </a:txBody>
                  <a:tcPr marL="9525" marR="9525" marT="9525" marB="0" anchor="ctr"/>
                </a:tc>
              </a:tr>
              <a:tr h="216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0,467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2482,8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-4710,7</a:t>
                      </a:r>
                    </a:p>
                  </a:txBody>
                  <a:tcPr marL="9525" marR="9525" marT="9525" marB="0" anchor="ctr"/>
                </a:tc>
              </a:tr>
              <a:tr h="216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0,424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1856,3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-2854,4</a:t>
                      </a:r>
                    </a:p>
                  </a:txBody>
                  <a:tcPr marL="9525" marR="9525" marT="9525" marB="0" anchor="ctr"/>
                </a:tc>
              </a:tr>
              <a:tr h="216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2120,5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-733,9</a:t>
                      </a:r>
                    </a:p>
                  </a:txBody>
                  <a:tcPr marL="9525" marR="9525" marT="9525" marB="0" anchor="ctr"/>
                </a:tc>
              </a:tr>
              <a:tr h="216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1927,7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1193,8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68" name="Shape 268"/>
          <p:cNvSpPr txBox="1"/>
          <p:nvPr/>
        </p:nvSpPr>
        <p:spPr>
          <a:xfrm>
            <a:off x="1541416" y="5119921"/>
            <a:ext cx="11118141" cy="17380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455" t="-1934" b="-4515"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80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2185989" y="87253"/>
            <a:ext cx="8972058" cy="1166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5740" algn="ctr" rtl="0">
              <a:spcBef>
                <a:spcPts val="0"/>
              </a:spcBef>
              <a:buClr>
                <a:schemeClr val="dk1"/>
              </a:buClr>
              <a:buSzPts val="3240"/>
              <a:buFont typeface="Times New Roman"/>
              <a:buNone/>
            </a:pPr>
            <a:r>
              <a:rPr lang="ru-RU" sz="3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Расчет чистой приведенной стоимости проекта с учетом риска</a:t>
            </a:r>
          </a:p>
        </p:txBody>
      </p:sp>
      <p:graphicFrame>
        <p:nvGraphicFramePr>
          <p:cNvPr id="274" name="Shape 274"/>
          <p:cNvGraphicFramePr/>
          <p:nvPr>
            <p:extLst>
              <p:ext uri="{D42A27DB-BD31-4B8C-83A1-F6EECF244321}">
                <p14:modId xmlns:p14="http://schemas.microsoft.com/office/powerpoint/2010/main" val="1226744194"/>
              </p:ext>
            </p:extLst>
          </p:nvPr>
        </p:nvGraphicFramePr>
        <p:xfrm>
          <a:off x="182881" y="1245325"/>
          <a:ext cx="12009125" cy="5612775"/>
        </p:xfrm>
        <a:graphic>
          <a:graphicData uri="http://schemas.openxmlformats.org/drawingml/2006/table">
            <a:tbl>
              <a:tblPr>
                <a:noFill/>
                <a:tableStyleId>{07EBA5C6-1025-4F8D-9A8B-06F4B3F5185E}</a:tableStyleId>
              </a:tblPr>
              <a:tblGrid>
                <a:gridCol w="1052850"/>
                <a:gridCol w="1952175"/>
                <a:gridCol w="2237325"/>
                <a:gridCol w="2193450"/>
                <a:gridCol w="1957650"/>
                <a:gridCol w="2615675"/>
              </a:tblGrid>
              <a:tr h="1052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Денежный поток, тыс.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дисконтирования, r1=0,10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Дисконтированный доход, тыс. руб., r1=0,10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дисконтирования при rp=0,13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Дисконтированный доход, тыс. руб.,  rp=0,13</a:t>
                      </a:r>
                    </a:p>
                  </a:txBody>
                  <a:tcPr marL="9525" marR="9525" marT="9525" marB="0" anchor="ctr"/>
                </a:tc>
              </a:tr>
              <a:tr h="350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-42513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-42513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-42513</a:t>
                      </a:r>
                    </a:p>
                  </a:txBody>
                  <a:tcPr marL="9525" marR="9525" marT="9525" marB="0" anchor="ctr"/>
                </a:tc>
              </a:tr>
              <a:tr h="350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4377,857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0,909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3979,870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0,885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3874,210</a:t>
                      </a:r>
                    </a:p>
                  </a:txBody>
                  <a:tcPr marL="9525" marR="9525" marT="9525" marB="0" anchor="b"/>
                </a:tc>
              </a:tr>
              <a:tr h="350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5577,857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0,826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4609,799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0,783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4368,280</a:t>
                      </a:r>
                    </a:p>
                  </a:txBody>
                  <a:tcPr marL="9525" marR="9525" marT="9525" marB="0" anchor="b"/>
                </a:tc>
              </a:tr>
              <a:tr h="350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6837,857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0,751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5137,383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0,693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4738,978</a:t>
                      </a:r>
                    </a:p>
                  </a:txBody>
                  <a:tcPr marL="9525" marR="9525" marT="9525" marB="0" anchor="b"/>
                </a:tc>
              </a:tr>
              <a:tr h="350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8097,857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0,683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5530,945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0,613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4966,567</a:t>
                      </a:r>
                    </a:p>
                  </a:txBody>
                  <a:tcPr marL="9525" marR="9525" marT="9525" marB="0" anchor="b"/>
                </a:tc>
              </a:tr>
              <a:tr h="350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9209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0,621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5718,064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0,543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4998,276</a:t>
                      </a:r>
                    </a:p>
                  </a:txBody>
                  <a:tcPr marL="9525" marR="9525" marT="9525" marB="0" anchor="b"/>
                </a:tc>
              </a:tr>
              <a:tr h="350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11556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0,564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6523,061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0,480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5550,561</a:t>
                      </a:r>
                    </a:p>
                  </a:txBody>
                  <a:tcPr marL="9525" marR="9525" marT="9525" marB="0" anchor="b"/>
                </a:tc>
              </a:tr>
              <a:tr h="350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7445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0,513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3820,462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0,425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3164,576</a:t>
                      </a:r>
                    </a:p>
                  </a:txBody>
                  <a:tcPr marL="9525" marR="9525" marT="9525" marB="0" anchor="b"/>
                </a:tc>
              </a:tr>
              <a:tr h="350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5322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0,467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2482,752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0,376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2001,923</a:t>
                      </a:r>
                    </a:p>
                  </a:txBody>
                  <a:tcPr marL="9525" marR="9525" marT="9525" marB="0" anchor="b"/>
                </a:tc>
              </a:tr>
              <a:tr h="350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4377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0,424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1856,275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0,333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1457,037</a:t>
                      </a:r>
                    </a:p>
                  </a:txBody>
                  <a:tcPr marL="9525" marR="9525" marT="9525" marB="0" anchor="b"/>
                </a:tc>
              </a:tr>
              <a:tr h="350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0,386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2120,488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0,295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1620,236</a:t>
                      </a:r>
                    </a:p>
                  </a:txBody>
                  <a:tcPr marL="9525" marR="9525" marT="9525" marB="0" anchor="b"/>
                </a:tc>
              </a:tr>
              <a:tr h="350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5500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0,350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1927,716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0,261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1433,837</a:t>
                      </a:r>
                    </a:p>
                  </a:txBody>
                  <a:tcPr marL="9525" marR="9525" marT="9525" marB="0" anchor="b"/>
                </a:tc>
              </a:tr>
              <a:tr h="35080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Чистый дисконтированный доход NPV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1193,817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-4338,518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1973602" y="1136646"/>
            <a:ext cx="8911687" cy="401755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rgbClr val="262626"/>
              </a:buClr>
              <a:buSzPts val="3600"/>
              <a:buFont typeface="Century Gothic"/>
              <a:buNone/>
            </a:pPr>
            <a:r>
              <a:rPr lang="ru-RU" sz="36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36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36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36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36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36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4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Спасибо за внимание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 rot="10800000" flipH="1">
            <a:off x="2589212" y="5911222"/>
            <a:ext cx="8915400" cy="271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95"/>
              <a:buFont typeface="Noto Sans Symbols"/>
              <a:buNone/>
            </a:pPr>
            <a:endParaRPr sz="1395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1513062" y="624109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Содержание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276599" y="2059055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AutoNum type="arabicPeriod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Резюме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AutoNum type="arabicPeriod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Описание проекта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AutoNum type="arabicPeriod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маркетинга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AutoNum type="arabicPeriod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Производственный план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AutoNum type="arabicPeriod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Организационный план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AutoNum type="arabicPeriod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Страхование рисков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AutoNum type="arabicPeriod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Финансовый план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601617" y="5653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Резюме проекта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1526834" y="565380"/>
            <a:ext cx="10665166" cy="573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oto Sans Symbols"/>
              <a:buNone/>
            </a:pPr>
            <a:r>
              <a:rPr lang="ru-RU" sz="4000" b="1" i="0" u="none" strike="noStrike" cap="none" dirty="0">
                <a:solidFill>
                  <a:srgbClr val="64203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4000" b="1" i="0" u="none" strike="noStrike" cap="none" dirty="0">
                <a:solidFill>
                  <a:srgbClr val="64203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4000" b="1" i="0" u="none" strike="noStrike" cap="none" dirty="0">
                <a:solidFill>
                  <a:srgbClr val="64203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4000" b="1" i="0" u="none" strike="noStrike" cap="none" dirty="0">
                <a:solidFill>
                  <a:srgbClr val="64203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Место реализации проекта</a:t>
            </a:r>
            <a:r>
              <a:rPr lang="ru-RU" sz="2400" i="0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г. Тверь, РФ.</a:t>
            </a:r>
            <a:b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Расчетный срок реализации проекта</a:t>
            </a:r>
            <a:r>
              <a:rPr lang="ru-RU" sz="24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лет.</a:t>
            </a:r>
            <a:b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Срок окупаемости проекта</a:t>
            </a:r>
            <a:r>
              <a:rPr lang="ru-RU" sz="2400" b="0" i="0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рассчитанный статическим методом –5,73 года.</a:t>
            </a:r>
            <a:b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Срок окупаемости проекта</a:t>
            </a:r>
            <a:r>
              <a:rPr lang="ru-RU" sz="24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рассчитанный динамическим методом –10,38 года. </a:t>
            </a:r>
            <a:b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проекта</a:t>
            </a:r>
            <a:r>
              <a:rPr lang="ru-RU" sz="2400" i="0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sz="2400" b="1" i="0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теннисного клуба в г. Тверь</a:t>
            </a:r>
            <a:b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Целевая аудитория</a:t>
            </a:r>
            <a:r>
              <a:rPr lang="ru-RU" sz="2400" i="0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2400" b="0" i="0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коллективы детских спортивных школ, а также любители и профессионалы разного возраста</a:t>
            </a:r>
            <a:br>
              <a:rPr lang="ru-RU" sz="2400" b="0" i="0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Стратегическая цена игры за 1 час</a:t>
            </a:r>
            <a:r>
              <a:rPr lang="ru-RU" sz="2400" i="0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1000 руб.</a:t>
            </a:r>
            <a:b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Целевая себестоимость 1 услуги</a:t>
            </a:r>
            <a:r>
              <a:rPr lang="ru-RU" sz="2400" i="0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500 руб.</a:t>
            </a:r>
            <a:b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Чистый дисконтированный доход</a:t>
            </a:r>
            <a:r>
              <a:rPr lang="ru-RU" sz="2400" i="0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1193,817 тыс. руб.</a:t>
            </a:r>
          </a:p>
          <a:p>
            <a:pPr marL="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lang="ru-RU" sz="24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Чистый дисконтированный доход с учетом поправки на риск</a:t>
            </a:r>
            <a:r>
              <a:rPr lang="ru-RU" sz="2400" i="0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3304,228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тыс. руб.</a:t>
            </a:r>
          </a:p>
          <a:p>
            <a:pPr marL="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431" y="1281300"/>
            <a:ext cx="7015558" cy="557674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2929569" y="431973"/>
            <a:ext cx="6356473" cy="8493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Описание проекта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7201989" y="1281340"/>
            <a:ext cx="4989900" cy="557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indent="304800" algn="just">
              <a:spcBef>
                <a:spcPts val="0"/>
              </a:spcBef>
              <a:buSzPts val="2400"/>
              <a:buFont typeface="Noto Sans Symbols"/>
              <a:buNone/>
            </a:pPr>
            <a:r>
              <a:rPr lang="ru-RU" sz="24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Открытие теннисного клуба: 2 крытых и 2 открытых теннисных корта с современным синтетическим, травяным, грунтовым </a:t>
            </a:r>
            <a:r>
              <a:rPr lang="ru-RU" sz="240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твердым </a:t>
            </a:r>
            <a:r>
              <a:rPr lang="ru-RU" sz="24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профессиональным покрытием, удобные раздевалки, качественный инвентарь, высококвалифицированный тренерский состав, которые позволят всем желающим приобщиться к красивейшему виду спорта, вести здоровый образ жизни и добиваться высоких спортивных результатов.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56475" y="559225"/>
            <a:ext cx="4756200" cy="106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chemeClr val="dk1"/>
              </a:buClr>
              <a:buSzPts val="3600"/>
              <a:buFont typeface="Century Gothic"/>
              <a:buNone/>
            </a:pPr>
            <a:r>
              <a:rPr lang="ru-RU" sz="36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План маркетинга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2474537" y="1621825"/>
            <a:ext cx="8920200" cy="380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lang="ru-RU" dirty="0">
                <a:solidFill>
                  <a:schemeClr val="dk1"/>
                </a:solidFill>
              </a:rPr>
              <a:t> 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В рамках раздела был рассмотрен рынок услуг теннисных 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клубов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г. Тверь, определены основные конкуренты и рассчитаны оптимальные цены. 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4413" y="2318496"/>
            <a:ext cx="8920324" cy="4539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5267252" y="572196"/>
            <a:ext cx="3566745" cy="11678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маркетинга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2592925" y="1812397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450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Согласно исследованию в г. Тверь отсутствует достаточное количество тренировочных площадок для игры в теннис. Дефицит мест в первую очередь связан с высокой ценой аренды. </a:t>
            </a:r>
          </a:p>
          <a:p>
            <a:pPr marL="0" marR="0" lvl="0" indent="4500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Данное обстоятельство предоставляет возможность стремительного захвата рынка.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2312552" y="570843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маркетинга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2308839" y="1565533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4500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ru-RU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связи с тем, что теннис популярен среди всех возрастных групп и не требует предварительной подготовки, целевой аудиторией будут </a:t>
            </a:r>
            <a:r>
              <a:rPr lang="ru-RU" sz="2400" b="0" i="0" u="sng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дети, так и взрослые, профессионалы и любители.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553" y="3152503"/>
            <a:ext cx="4946469" cy="3705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4022" y="3152502"/>
            <a:ext cx="7067978" cy="3705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904948" y="597984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маркетинга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1904948" y="1878874"/>
            <a:ext cx="8915400" cy="424797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4500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Отличительные черты данного проекта: </a:t>
            </a:r>
          </a:p>
          <a:p>
            <a:pPr marL="342900" marR="0" lvl="0" indent="45000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Более низкий относительно текущего рынка уровень цен</a:t>
            </a:r>
          </a:p>
          <a:p>
            <a:pPr marL="342900" marR="0" lvl="0" indent="45000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Более современное и комфортное оснащение и развитая инфраструктура, предназначенные для занятий коллективов спортивных школ и профессионалов, проведения соревнований, отдыха любителей и корпоративных команд</a:t>
            </a:r>
          </a:p>
          <a:p>
            <a:pPr marL="342900" marR="0" lvl="0" indent="45000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Высокое качество оказания услуг</a:t>
            </a:r>
          </a:p>
          <a:p>
            <a:pPr marL="342900" marR="0" lvl="0" indent="45000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Гибкость выбора кортов и экипировки под себя</a:t>
            </a:r>
          </a:p>
          <a:p>
            <a:pPr marL="342900" marR="0" lvl="0" indent="45000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Возможность занятия с тренерами по разным уровням подготовки</a:t>
            </a:r>
          </a:p>
          <a:p>
            <a:pPr lvl="0" indent="450000" algn="just">
              <a:buSzPts val="2000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Стратегическая 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цена</a:t>
            </a:r>
            <a:r>
              <a:rPr lang="ru-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1000 </a:t>
            </a:r>
            <a:r>
              <a:rPr lang="ru-RU" sz="20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руб</a:t>
            </a:r>
            <a:endParaRPr lang="ru-RU"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201040" y="496388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маркетинга – стратегическая канва</a:t>
            </a:r>
          </a:p>
        </p:txBody>
      </p:sp>
      <p:pic>
        <p:nvPicPr>
          <p:cNvPr id="221" name="Shape 2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0297" y="1280890"/>
            <a:ext cx="11982169" cy="5577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980</Words>
  <Application>Microsoft Office PowerPoint</Application>
  <PresentationFormat>Широкоэкранный</PresentationFormat>
  <Paragraphs>423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Times New Roman</vt:lpstr>
      <vt:lpstr>Noto Sans Symbols</vt:lpstr>
      <vt:lpstr>Arial</vt:lpstr>
      <vt:lpstr>Century Gothic</vt:lpstr>
      <vt:lpstr>Calibri</vt:lpstr>
      <vt:lpstr>Легкий дым</vt:lpstr>
      <vt:lpstr>Бизнес-план по созданию теннисного клуба в г.Тверь</vt:lpstr>
      <vt:lpstr>Содержание</vt:lpstr>
      <vt:lpstr>Резюме проекта</vt:lpstr>
      <vt:lpstr>Описание проекта</vt:lpstr>
      <vt:lpstr>План маркетинга</vt:lpstr>
      <vt:lpstr>План маркетинга</vt:lpstr>
      <vt:lpstr>План маркетинга</vt:lpstr>
      <vt:lpstr>План маркетинга</vt:lpstr>
      <vt:lpstr>План маркетинга – стратегическая канва</vt:lpstr>
      <vt:lpstr>Производственный план</vt:lpstr>
      <vt:lpstr>Организационный план</vt:lpstr>
      <vt:lpstr>Организационный план</vt:lpstr>
      <vt:lpstr>Страхование рисков</vt:lpstr>
      <vt:lpstr>Движение денежных потоков Эффективность бизнес-плана</vt:lpstr>
      <vt:lpstr>Расчет окупаемости проекта (статический метод)</vt:lpstr>
      <vt:lpstr>Расчет окупаемости проекта (динамический метод)</vt:lpstr>
      <vt:lpstr>Расчет чистой приведенной стоимости проекта с учетом риска</vt:lpstr>
      <vt:lpstr>   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Бизнес-план по созданию теннисного клуба в г.Тверь</dc:title>
  <cp:lastModifiedBy>Shamaev Vladislav</cp:lastModifiedBy>
  <cp:revision>6</cp:revision>
  <dcterms:modified xsi:type="dcterms:W3CDTF">2018-05-30T08:00:20Z</dcterms:modified>
</cp:coreProperties>
</file>