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14" autoAdjust="0"/>
    <p:restoredTop sz="94660"/>
  </p:normalViewPr>
  <p:slideViewPr>
    <p:cSldViewPr>
      <p:cViewPr varScale="1">
        <p:scale>
          <a:sx n="68" d="100"/>
          <a:sy n="68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1495598-66EE-44EA-AE69-4CE285A94B2A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B18E17F-E554-48E5-A4B2-A5D836606B0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204864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 Особо охраняемые природные территории в Тверской области: проблемы законодательного и правоприменительного характера»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4365104"/>
            <a:ext cx="4953000" cy="1752600"/>
          </a:xfrm>
        </p:spPr>
        <p:txBody>
          <a:bodyPr/>
          <a:lstStyle/>
          <a:p>
            <a:r>
              <a:rPr lang="ru-RU" dirty="0" smtClean="0"/>
              <a:t>Выполнили: студенты 32 группы юридического факультета Королёв А.В.,                         Шмелёва А.В. </a:t>
            </a:r>
            <a:endParaRPr lang="ru-RU" dirty="0"/>
          </a:p>
        </p:txBody>
      </p:sp>
      <p:pic>
        <p:nvPicPr>
          <p:cNvPr id="5" name="Рисунок 4" descr="im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005064"/>
            <a:ext cx="3425957" cy="25694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836712"/>
            <a:ext cx="6131024" cy="1066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ООПТ Тверской области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1840" y="2348880"/>
            <a:ext cx="3034680" cy="81953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/>
              <a:t>регионального значения (992)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516216" y="2348880"/>
            <a:ext cx="244827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м</a:t>
            </a:r>
            <a:r>
              <a:rPr lang="ru-RU" sz="2400" dirty="0" smtClean="0"/>
              <a:t>естного значения (3)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763688" y="3573016"/>
            <a:ext cx="2592288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г</a:t>
            </a:r>
            <a:r>
              <a:rPr lang="ru-RU" dirty="0" smtClean="0"/>
              <a:t>осударственные природные заповедники (574)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91880" y="4941168"/>
            <a:ext cx="244827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амятники природы (417)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76056" y="3717032"/>
            <a:ext cx="243528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отанический сад (1)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2348880"/>
            <a:ext cx="269979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ф</a:t>
            </a:r>
            <a:r>
              <a:rPr lang="ru-RU" sz="2400" dirty="0" smtClean="0"/>
              <a:t>едерального значения (2)</a:t>
            </a:r>
            <a:endParaRPr lang="ru-RU" sz="2400" dirty="0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4393201" y="1914922"/>
            <a:ext cx="487007" cy="490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2245458">
            <a:off x="1873949" y="1924752"/>
            <a:ext cx="432048" cy="4989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9901306">
            <a:off x="7020272" y="1916832"/>
            <a:ext cx="43204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635896" y="3212976"/>
            <a:ext cx="57606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6" idx="0"/>
          </p:cNvCxnSpPr>
          <p:nvPr/>
        </p:nvCxnSpPr>
        <p:spPr>
          <a:xfrm flipH="1">
            <a:off x="4716016" y="3212976"/>
            <a:ext cx="72008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580112" y="3212976"/>
            <a:ext cx="43204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3645024"/>
            <a:ext cx="7931224" cy="29797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   ООПТ - </a:t>
            </a:r>
            <a:r>
              <a:rPr lang="ru-RU" dirty="0" smtClean="0"/>
              <a:t>наиболее </a:t>
            </a:r>
            <a:r>
              <a:rPr lang="ru-RU" dirty="0" smtClean="0"/>
              <a:t>эффективный способ </a:t>
            </a:r>
            <a:r>
              <a:rPr lang="ru-RU" dirty="0" smtClean="0"/>
              <a:t>охраны природы и формирования экологического каркаса территории области, который призван сохранить экологическое равновесие и обеспечить устойчивое развитие природных </a:t>
            </a:r>
            <a:r>
              <a:rPr lang="ru-RU" dirty="0" smtClean="0"/>
              <a:t>экосистем.</a:t>
            </a:r>
            <a:endParaRPr lang="ru-RU" dirty="0"/>
          </a:p>
        </p:txBody>
      </p:sp>
      <p:pic>
        <p:nvPicPr>
          <p:cNvPr id="4" name="Рисунок 3" descr="38cbaf36ff50b76931f1936ecdb5de0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764704"/>
            <a:ext cx="4608512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80920" cy="324036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/>
              <a:t>В</a:t>
            </a:r>
            <a:r>
              <a:rPr lang="ru-RU" dirty="0" smtClean="0"/>
              <a:t> </a:t>
            </a:r>
            <a:r>
              <a:rPr lang="ru-RU" dirty="0" smtClean="0"/>
              <a:t>результате строительства без экологической экспертизы туристического комплекса в Старицком районе на берегу Волги в окрестностях дер. Сельцо на территории государственного памятника природы «Лес </a:t>
            </a:r>
            <a:r>
              <a:rPr lang="ru-RU" dirty="0" err="1" smtClean="0"/>
              <a:t>Сельцовские</a:t>
            </a:r>
            <a:r>
              <a:rPr lang="ru-RU" dirty="0" smtClean="0"/>
              <a:t> </a:t>
            </a:r>
            <a:r>
              <a:rPr lang="ru-RU" dirty="0" err="1" smtClean="0"/>
              <a:t>заломки</a:t>
            </a:r>
            <a:r>
              <a:rPr lang="ru-RU" dirty="0" smtClean="0"/>
              <a:t>» в 2004-2005 гг. был уничтожен растительный и почвенный покров на площади около 1 га. Причинен ущерб популяциям редких видов растений, занесенных в Красную книгу Тверской области (2002 г.) – 19 видов, в том числе вида, занесенного в Красную книгу РСФСР (1988 г.) – ятрышника </a:t>
            </a:r>
            <a:r>
              <a:rPr lang="ru-RU" dirty="0" err="1" smtClean="0"/>
              <a:t>шлемоносного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Рисунок 3" descr="44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4221088"/>
            <a:ext cx="4968552" cy="2208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686800" cy="23042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На </a:t>
            </a:r>
            <a:r>
              <a:rPr lang="ru-RU" sz="2800" dirty="0" smtClean="0"/>
              <a:t>территории заказника «Чистый лес», где в 2005 г. произведена вырубка </a:t>
            </a:r>
            <a:r>
              <a:rPr lang="ru-RU" sz="2800" dirty="0" err="1" smtClean="0"/>
              <a:t>старовозрастного</a:t>
            </a:r>
            <a:r>
              <a:rPr lang="ru-RU" sz="2800" dirty="0" smtClean="0"/>
              <a:t> леса, что противоречит целям создания заказника и ставит под угрозу уникальные научные исследования. </a:t>
            </a:r>
            <a:endParaRPr lang="ru-RU" sz="2800" dirty="0"/>
          </a:p>
        </p:txBody>
      </p:sp>
      <p:pic>
        <p:nvPicPr>
          <p:cNvPr id="4" name="Содержимое 3" descr="i08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3356992"/>
            <a:ext cx="4251052" cy="3188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66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Правовая бесхозность ООПТ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В соответствии </a:t>
            </a:r>
            <a:r>
              <a:rPr lang="ru-RU" dirty="0" smtClean="0"/>
              <a:t>со </a:t>
            </a:r>
            <a:r>
              <a:rPr lang="ru-RU" dirty="0" smtClean="0"/>
              <a:t>ст. </a:t>
            </a:r>
            <a:r>
              <a:rPr lang="ru-RU" dirty="0" smtClean="0"/>
              <a:t>4 </a:t>
            </a:r>
            <a:r>
              <a:rPr lang="ru-RU" dirty="0" smtClean="0"/>
              <a:t>закона </a:t>
            </a:r>
            <a:r>
              <a:rPr lang="ru-RU" dirty="0" smtClean="0"/>
              <a:t>«Об ООПТ в Тверской области», осуществление государственного управления в области организации и функционирования особо охраняемых природных территорий регионального значения относится к полномочиям органов исполнительной власти Тверской области. Однако в нашем регионе такие функции напрямую ни на кого не возложены, поэтому многие ООПТ города Твери находятся в запущенном состоянии.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4032448" cy="568863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Решение </a:t>
            </a:r>
            <a:r>
              <a:rPr lang="ru-RU" dirty="0" smtClean="0"/>
              <a:t>проблем </a:t>
            </a:r>
            <a:r>
              <a:rPr lang="ru-RU" dirty="0" smtClean="0"/>
              <a:t>особо </a:t>
            </a:r>
            <a:r>
              <a:rPr lang="ru-RU" dirty="0" smtClean="0"/>
              <a:t>охраняемых природных территорий </a:t>
            </a:r>
            <a:r>
              <a:rPr lang="ru-RU" dirty="0" smtClean="0"/>
              <a:t>Тверской области возможно </a:t>
            </a:r>
            <a:r>
              <a:rPr lang="ru-RU" dirty="0" smtClean="0"/>
              <a:t>только лишь при активном участии жителей </a:t>
            </a:r>
            <a:r>
              <a:rPr lang="ru-RU" dirty="0" smtClean="0"/>
              <a:t>области </a:t>
            </a:r>
            <a:r>
              <a:rPr lang="ru-RU" dirty="0" smtClean="0"/>
              <a:t>и при изменении политической линии, проводимой органами государственной власти Тверской области.</a:t>
            </a:r>
          </a:p>
          <a:p>
            <a:endParaRPr lang="ru-RU" dirty="0"/>
          </a:p>
        </p:txBody>
      </p:sp>
      <p:pic>
        <p:nvPicPr>
          <p:cNvPr id="4" name="Рисунок 3" descr="protect-450596_960_720-380x2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764704"/>
            <a:ext cx="3619500" cy="2381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O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3861048"/>
            <a:ext cx="3672408" cy="2451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koala-gif-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2852936"/>
            <a:ext cx="5669022" cy="293696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52</TotalTime>
  <Words>300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Городская</vt:lpstr>
      <vt:lpstr>« Особо охраняемые природные территории в Тверской области: проблемы законодательного и правоприменительного характера»</vt:lpstr>
      <vt:lpstr>ООПТ Тверской области</vt:lpstr>
      <vt:lpstr>Слайд 3</vt:lpstr>
      <vt:lpstr>Слайд 4</vt:lpstr>
      <vt:lpstr>На территории заказника «Чистый лес», где в 2005 г. произведена вырубка старовозрастного леса, что противоречит целям создания заказника и ставит под угрозу уникальные научные исследования. </vt:lpstr>
      <vt:lpstr>Правовая бесхозность ООПТ</vt:lpstr>
      <vt:lpstr>Слайд 7</vt:lpstr>
      <vt:lpstr>СПАСИБО ЗА ВНИМАНИЕ!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Особо охраняемые природные территории в Тверской области: проблемы законодательного и правоприменительного характера»</dc:title>
  <dc:creator>Вячеслав</dc:creator>
  <cp:lastModifiedBy>Вячеслав</cp:lastModifiedBy>
  <cp:revision>6</cp:revision>
  <dcterms:created xsi:type="dcterms:W3CDTF">2018-05-14T10:05:46Z</dcterms:created>
  <dcterms:modified xsi:type="dcterms:W3CDTF">2018-05-14T10:57:56Z</dcterms:modified>
</cp:coreProperties>
</file>