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57" r:id="rId3"/>
    <p:sldId id="258" r:id="rId4"/>
    <p:sldId id="279" r:id="rId5"/>
    <p:sldId id="291" r:id="rId6"/>
    <p:sldId id="259" r:id="rId7"/>
    <p:sldId id="260" r:id="rId8"/>
    <p:sldId id="261" r:id="rId9"/>
    <p:sldId id="262" r:id="rId10"/>
    <p:sldId id="263" r:id="rId11"/>
    <p:sldId id="264" r:id="rId12"/>
    <p:sldId id="280" r:id="rId13"/>
    <p:sldId id="281" r:id="rId14"/>
    <p:sldId id="283" r:id="rId15"/>
    <p:sldId id="269" r:id="rId16"/>
    <p:sldId id="282" r:id="rId17"/>
    <p:sldId id="284" r:id="rId18"/>
    <p:sldId id="285" r:id="rId19"/>
    <p:sldId id="286" r:id="rId20"/>
    <p:sldId id="270" r:id="rId21"/>
    <p:sldId id="271" r:id="rId22"/>
    <p:sldId id="272" r:id="rId23"/>
    <p:sldId id="273" r:id="rId24"/>
    <p:sldId id="274" r:id="rId25"/>
    <p:sldId id="277" r:id="rId26"/>
    <p:sldId id="289" r:id="rId27"/>
    <p:sldId id="288" r:id="rId28"/>
    <p:sldId id="290" r:id="rId29"/>
    <p:sldId id="278" r:id="rId30"/>
    <p:sldId id="292" r:id="rId31"/>
    <p:sldId id="275" r:id="rId32"/>
    <p:sldId id="27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85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34" y="744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B01D-1B58-442F-8056-E01FD3E8306B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2261-0025-4DC0-BA4C-E93A2B0E2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B01D-1B58-442F-8056-E01FD3E8306B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2261-0025-4DC0-BA4C-E93A2B0E2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B01D-1B58-442F-8056-E01FD3E8306B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2261-0025-4DC0-BA4C-E93A2B0E2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B01D-1B58-442F-8056-E01FD3E8306B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2261-0025-4DC0-BA4C-E93A2B0E2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B01D-1B58-442F-8056-E01FD3E8306B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2261-0025-4DC0-BA4C-E93A2B0E2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B01D-1B58-442F-8056-E01FD3E8306B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2261-0025-4DC0-BA4C-E93A2B0E2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B01D-1B58-442F-8056-E01FD3E8306B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2261-0025-4DC0-BA4C-E93A2B0E2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B01D-1B58-442F-8056-E01FD3E8306B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2261-0025-4DC0-BA4C-E93A2B0E2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B01D-1B58-442F-8056-E01FD3E8306B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2261-0025-4DC0-BA4C-E93A2B0E2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B01D-1B58-442F-8056-E01FD3E8306B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2261-0025-4DC0-BA4C-E93A2B0E2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B01D-1B58-442F-8056-E01FD3E8306B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02261-0025-4DC0-BA4C-E93A2B0E22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7C9B01D-1B58-442F-8056-E01FD3E8306B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02261-0025-4DC0-BA4C-E93A2B0E227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&#1091;&#1088;&#1086;&#1082;\&#1060;&#1080;&#1082;&#1089;&#1080;&#1082;&#1080;%20-%20&#1060;&#1080;&#1082;&#1089;&#1080;-&#1089;&#1086;&#1074;&#1077;&#1090;&#1099;%20-%20&#1063;&#1077;&#1084;&#1091;%20&#1091;&#1095;&#1080;&#1090;%20&#1101;&#1082;&#1086;&#1083;&#1086;&#1075;&#1080;&#1103;.mp4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&#1091;&#1088;&#1086;&#1082;\&#1060;&#1080;&#1082;&#1089;&#1080;%20-%20&#1089;&#1086;&#1074;&#1077;&#1090;&#1099;%20-%20&#1041;&#1077;&#1088;&#1077;&#1075;&#1080;&#1090;&#1077;%20&#1087;&#1088;&#1080;&#1088;&#1086;&#1076;&#1091;!.mp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Урок по экологическому праву</a:t>
            </a:r>
            <a:endParaRPr lang="ru-RU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3645024"/>
            <a:ext cx="7854696" cy="17526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Подготовили:</a:t>
            </a:r>
          </a:p>
          <a:p>
            <a:r>
              <a:rPr lang="ru-RU" sz="2400" dirty="0" smtClean="0"/>
              <a:t>Королёв А.В.</a:t>
            </a:r>
          </a:p>
          <a:p>
            <a:r>
              <a:rPr lang="ru-RU" sz="2400" dirty="0" smtClean="0"/>
              <a:t>Малкова А.А.</a:t>
            </a:r>
          </a:p>
          <a:p>
            <a:r>
              <a:rPr lang="ru-RU" sz="2400" dirty="0" err="1" smtClean="0"/>
              <a:t>Наврузов</a:t>
            </a:r>
            <a:r>
              <a:rPr lang="ru-RU" sz="2400" dirty="0" smtClean="0"/>
              <a:t> М.Э.</a:t>
            </a:r>
          </a:p>
          <a:p>
            <a:r>
              <a:rPr lang="ru-RU" sz="2400" dirty="0" smtClean="0"/>
              <a:t>Никитин Д.В.</a:t>
            </a:r>
          </a:p>
          <a:p>
            <a:r>
              <a:rPr lang="ru-RU" sz="2400" dirty="0" smtClean="0"/>
              <a:t>Шмелёва А.А.</a:t>
            </a:r>
            <a:endParaRPr lang="ru-RU" sz="2400" dirty="0"/>
          </a:p>
        </p:txBody>
      </p:sp>
      <p:pic>
        <p:nvPicPr>
          <p:cNvPr id="4" name="Рисунок 3" descr="0_107ad2_e9470127_X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25144"/>
            <a:ext cx="2016224" cy="1680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6288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4400" i="1" dirty="0" smtClean="0"/>
              <a:t>Тает снег. Течет ручей.</a:t>
            </a:r>
          </a:p>
          <a:p>
            <a:pPr algn="ctr">
              <a:buNone/>
            </a:pPr>
            <a:r>
              <a:rPr lang="ru-RU" sz="4400" i="1" dirty="0" smtClean="0"/>
              <a:t>На ветвях полно врачей</a:t>
            </a:r>
            <a:endParaRPr lang="ru-RU" sz="4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5157192"/>
            <a:ext cx="7776864" cy="1446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i="1" dirty="0"/>
              <a:t>Тает снег. Течет ручей.</a:t>
            </a:r>
          </a:p>
          <a:p>
            <a:pPr algn="ctr"/>
            <a:r>
              <a:rPr lang="ru-RU" sz="4400" i="1" dirty="0"/>
              <a:t>На ветвях полно </a:t>
            </a:r>
            <a:r>
              <a:rPr lang="ru-RU" sz="4400" i="1" dirty="0" smtClean="0"/>
              <a:t>грачей</a:t>
            </a:r>
            <a:r>
              <a:rPr lang="ru-RU" dirty="0"/>
              <a:t> </a:t>
            </a:r>
          </a:p>
        </p:txBody>
      </p:sp>
      <p:pic>
        <p:nvPicPr>
          <p:cNvPr id="5" name="Рисунок 4" descr="1507648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7" y="2060848"/>
            <a:ext cx="2900935" cy="2833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2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" presetClass="emph" presetSubtype="2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Компоненты природы</a:t>
            </a: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150567-TakaTo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1916832"/>
            <a:ext cx="3312368" cy="2214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doska_dubovaa_suhaa00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6832"/>
            <a:ext cx="3312368" cy="2158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Zhuk-navozni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4365104"/>
            <a:ext cx="3168352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Rook_-_Corvus_frugilegus_(476445950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437112"/>
            <a:ext cx="3299611" cy="220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Содержимое 3" descr="484429689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2843808" y="3212976"/>
            <a:ext cx="3371536" cy="208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789040"/>
            <a:ext cx="9144000" cy="306896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/>
              <a:t>О</a:t>
            </a:r>
            <a:r>
              <a:rPr lang="ru-RU" dirty="0" smtClean="0"/>
              <a:t>тветственность </a:t>
            </a:r>
            <a:r>
              <a:rPr lang="ru-RU" dirty="0"/>
              <a:t>за </a:t>
            </a:r>
            <a:r>
              <a:rPr lang="ru-RU" dirty="0" smtClean="0"/>
              <a:t>нарушение законодательства в области охраны окружающей среды(статья 75 Федерального закона "</a:t>
            </a:r>
            <a:r>
              <a:rPr lang="ru-RU" dirty="0"/>
              <a:t>Об охране окружающей среды"):</a:t>
            </a:r>
            <a:endParaRPr lang="ru-RU" dirty="0" smtClean="0"/>
          </a:p>
          <a:p>
            <a:pPr algn="ctr"/>
            <a:r>
              <a:rPr lang="ru-RU" dirty="0" smtClean="0"/>
              <a:t>имущественная,</a:t>
            </a:r>
          </a:p>
          <a:p>
            <a:pPr algn="ctr"/>
            <a:r>
              <a:rPr lang="ru-RU" dirty="0"/>
              <a:t>д</a:t>
            </a:r>
            <a:r>
              <a:rPr lang="ru-RU" dirty="0" smtClean="0"/>
              <a:t>исциплинарная</a:t>
            </a:r>
          </a:p>
          <a:p>
            <a:pPr algn="ctr"/>
            <a:r>
              <a:rPr lang="ru-RU" dirty="0"/>
              <a:t>а</a:t>
            </a:r>
            <a:r>
              <a:rPr lang="ru-RU" dirty="0" smtClean="0"/>
              <a:t>дминистративная </a:t>
            </a:r>
          </a:p>
          <a:p>
            <a:pPr algn="ctr"/>
            <a:r>
              <a:rPr lang="ru-RU" dirty="0" smtClean="0"/>
              <a:t>уголовная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692696"/>
            <a:ext cx="383404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06"/>
          <a:stretch>
            <a:fillRect/>
          </a:stretch>
        </p:blipFill>
        <p:spPr>
          <a:xfrm>
            <a:off x="-180528" y="-243408"/>
            <a:ext cx="3744416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9590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924" t="29531" r="26393" b="14361"/>
          <a:stretch>
            <a:fillRect/>
          </a:stretch>
        </p:blipFill>
        <p:spPr bwMode="auto">
          <a:xfrm>
            <a:off x="539552" y="1700808"/>
            <a:ext cx="8064896" cy="473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76470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Статья 8.6 Кодекса об административных правонарушениях РФ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Порча земель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5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0196" t="15375" r="26674" b="12766"/>
          <a:stretch>
            <a:fillRect/>
          </a:stretch>
        </p:blipFill>
        <p:spPr bwMode="auto">
          <a:xfrm>
            <a:off x="827584" y="1268760"/>
            <a:ext cx="7560839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47667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Статья 254 Уголовного кодекса РФ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Порча земли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810557_foto-vesna-oduvanchik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3168352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4221088"/>
            <a:ext cx="3168352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a1ff9ad149759d724924b762312686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149080"/>
            <a:ext cx="2930857" cy="24208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nettle_01-1024x6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1052736"/>
            <a:ext cx="3240360" cy="21518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Zverobo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2780928"/>
            <a:ext cx="2924944" cy="21937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Лекарственные травы</a:t>
            </a:r>
            <a:endParaRPr lang="ru-RU" sz="4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124744"/>
            <a:ext cx="4056816" cy="3717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9512" y="908720"/>
            <a:ext cx="48965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Красная книга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список редких и находящихся под угрозой исчезновения животных, растений и грибов </a:t>
            </a:r>
          </a:p>
        </p:txBody>
      </p:sp>
      <p:pic>
        <p:nvPicPr>
          <p:cNvPr id="15362" name="Picture 2" descr="http://900igr.net/up/datai/256139/0007-001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068960"/>
            <a:ext cx="2808312" cy="3541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8693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tdata.ru/u2/photo91EA/20366041442-0/hu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63888" cy="2524928"/>
          </a:xfrm>
          <a:prstGeom prst="rect">
            <a:avLst/>
          </a:prstGeom>
          <a:noFill/>
        </p:spPr>
      </p:pic>
      <p:pic>
        <p:nvPicPr>
          <p:cNvPr id="5124" name="Picture 4" descr="http://karaul.ru/uploads/posts/2013-02/1361429413_polet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9133" y="0"/>
            <a:ext cx="3514867" cy="2564903"/>
          </a:xfrm>
          <a:prstGeom prst="rect">
            <a:avLst/>
          </a:prstGeom>
          <a:noFill/>
        </p:spPr>
      </p:pic>
      <p:sp>
        <p:nvSpPr>
          <p:cNvPr id="5126" name="AutoShape 6" descr="https://static.inaturalist.org/photos/2040588/original.jpg?14444516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https://static.inaturalist.org/photos/2040588/original.jpg?14444516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https://static.inaturalist.org/photos/2040588/original.jpg?14444516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https://static.inaturalist.org/photos/2040588/original.jpg?14444516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4" name="AutoShape 14" descr="https://ribalych.ru/wp-content/uploads/2014/12/407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6" name="AutoShape 16" descr="https://ribalych.ru/wp-content/uploads/2014/12/407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8" name="AutoShape 18" descr="https://pp.userapi.com/c847122/v847122009/4a54b/5Y_h82h3n4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0" name="AutoShape 2" descr="https://pp.userapi.com/c847122/v847122009/4a54b/5Y_h82h3n4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2" name="AutoShape 4" descr="https://ribalych.ru/wp-content/uploads/2014/12/407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4" name="AutoShape 6" descr="https://ribalych.ru/wp-content/uploads/2014/12/407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 descr="40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77680"/>
            <a:ext cx="3563888" cy="2880320"/>
          </a:xfrm>
          <a:prstGeom prst="rect">
            <a:avLst/>
          </a:prstGeom>
        </p:spPr>
      </p:pic>
      <p:pic>
        <p:nvPicPr>
          <p:cNvPr id="12296" name="Picture 8" descr="http://cdn-nus-1.pinme.ru/tumb/600/photo/ba/c7/bac7b718943107ac2d4ae1f1486d0f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5149" y="4151361"/>
            <a:ext cx="3608851" cy="2706639"/>
          </a:xfrm>
          <a:prstGeom prst="rect">
            <a:avLst/>
          </a:prstGeom>
          <a:noFill/>
        </p:spPr>
      </p:pic>
      <p:pic>
        <p:nvPicPr>
          <p:cNvPr id="12298" name="Picture 10" descr="http://www.1000listnik.ru/wp-content/uploads/2016/03/56e127cfbde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2060848"/>
            <a:ext cx="3528392" cy="2646294"/>
          </a:xfrm>
          <a:prstGeom prst="rect">
            <a:avLst/>
          </a:prstGeom>
          <a:noFill/>
        </p:spPr>
      </p:pic>
      <p:pic>
        <p:nvPicPr>
          <p:cNvPr id="12300" name="Picture 12" descr="http://wikigrib.ru/img-gribs/zvezdovik-baxromchatyj/Geastrum-fimbriatum-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2060848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ribalych.ru/wp-content/uploads/2014/12/407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6" name="AutoShape 2" descr="https://ribalych.ru/wp-content/uploads/2014/12/407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2204864"/>
            <a:ext cx="5256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Нельзя срывать и убивать растения, животных, грибы, занесенные в Красную книгу. За это предусмотрена административная и уголовная ответственность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196752"/>
            <a:ext cx="648072" cy="4135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https://ribalych.ru/wp-content/uploads/2014/12/407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 l="19643" t="19313" r="26674" b="16704"/>
          <a:stretch>
            <a:fillRect/>
          </a:stretch>
        </p:blipFill>
        <p:spPr bwMode="auto">
          <a:xfrm>
            <a:off x="971600" y="1844824"/>
            <a:ext cx="7200800" cy="482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20688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Статья 8.35 Кодекса об административных правонарушениях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Уничтожение редких и находящихся под угрозой исчезновения видов животных или растений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14096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РОПРИАД - АШН МОД</a:t>
            </a:r>
            <a:endParaRPr lang="ru-RU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Содержимое 9" descr="24145307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96136" y="764704"/>
            <a:ext cx="3347864" cy="952049"/>
          </a:xfrm>
        </p:spPr>
      </p:pic>
      <p:pic>
        <p:nvPicPr>
          <p:cNvPr id="11" name="Рисунок 10" descr="j028367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861048"/>
            <a:ext cx="2219739" cy="2265040"/>
          </a:xfrm>
          <a:prstGeom prst="rect">
            <a:avLst/>
          </a:prstGeom>
        </p:spPr>
      </p:pic>
      <p:pic>
        <p:nvPicPr>
          <p:cNvPr id="12" name="Рисунок 11" descr="alfa (56)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3501008"/>
            <a:ext cx="794569" cy="84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0728"/>
            <a:ext cx="9144000" cy="128701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Физкультминутка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Содержимое 3" descr="ребенок Gif (87)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51920" y="3140968"/>
            <a:ext cx="1584176" cy="213335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440529487444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56592" y="0"/>
            <a:ext cx="10627772" cy="6904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uhomor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3756951" cy="2817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Russula-009-800x6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60648"/>
            <a:ext cx="39540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blednaya-poganka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501008"/>
            <a:ext cx="251774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cleroderma-citrinum-005-800x7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3717032"/>
            <a:ext cx="3209933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antharellus-cibarius-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2420888"/>
            <a:ext cx="316835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2659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3990470" cy="3183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506-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620688"/>
            <a:ext cx="388843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leurotus-ostreatus-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969060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Agaricus-campestris_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969060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720"/>
            <a:ext cx="8964488" cy="5949280"/>
          </a:xfrm>
        </p:spPr>
        <p:txBody>
          <a:bodyPr>
            <a:normAutofit/>
          </a:bodyPr>
          <a:lstStyle/>
          <a:p>
            <a:pPr lvl="0" algn="just"/>
            <a:r>
              <a:rPr lang="ru-RU" i="1" dirty="0" smtClean="0"/>
              <a:t>В </a:t>
            </a:r>
            <a:r>
              <a:rPr lang="ru-RU" i="1" dirty="0"/>
              <a:t>лес можно ходить только со </a:t>
            </a:r>
            <a:r>
              <a:rPr lang="ru-RU" i="1" dirty="0" smtClean="0"/>
              <a:t>взрослыми</a:t>
            </a:r>
          </a:p>
          <a:p>
            <a:pPr lvl="0" algn="just"/>
            <a:endParaRPr lang="ru-RU" i="1" dirty="0"/>
          </a:p>
          <a:p>
            <a:pPr lvl="0" algn="just"/>
            <a:endParaRPr lang="ru-RU" i="1" dirty="0" smtClean="0"/>
          </a:p>
          <a:p>
            <a:pPr lvl="0" algn="just"/>
            <a:r>
              <a:rPr lang="ru-RU" i="1" dirty="0" smtClean="0"/>
              <a:t>В лесу можно поиграть: листьями </a:t>
            </a:r>
            <a:r>
              <a:rPr lang="ru-RU" i="1" dirty="0" err="1" smtClean="0"/>
              <a:t>побросаться</a:t>
            </a:r>
            <a:r>
              <a:rPr lang="ru-RU" i="1" dirty="0" smtClean="0"/>
              <a:t>, венки плести, букеты нарвать. Подумаешь, зелени много – еще вырастет</a:t>
            </a:r>
          </a:p>
          <a:p>
            <a:pPr lvl="0" algn="just">
              <a:buNone/>
            </a:pPr>
            <a:endParaRPr lang="ru-RU" i="1" dirty="0" smtClean="0"/>
          </a:p>
          <a:p>
            <a:pPr lvl="0" algn="just">
              <a:buNone/>
            </a:pPr>
            <a:endParaRPr lang="ru-RU" i="1" dirty="0" smtClean="0"/>
          </a:p>
          <a:p>
            <a:pPr lvl="0" algn="just"/>
            <a:r>
              <a:rPr lang="ru-RU" i="1" dirty="0" smtClean="0"/>
              <a:t>Наконец-то в лесу можно пошуметь, покричать, </a:t>
            </a:r>
            <a:r>
              <a:rPr lang="ru-RU" i="1" dirty="0" err="1" smtClean="0"/>
              <a:t>поаукать</a:t>
            </a:r>
            <a:r>
              <a:rPr lang="ru-RU" i="1" dirty="0" smtClean="0"/>
              <a:t> и, главное, никому не помешаешь. Ведь людей нет</a:t>
            </a:r>
          </a:p>
          <a:p>
            <a:pPr lvl="0">
              <a:buNone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1368152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i="1" dirty="0" smtClean="0"/>
              <a:t>Нельзя </a:t>
            </a:r>
            <a:r>
              <a:rPr lang="ru-RU" i="1" dirty="0"/>
              <a:t>рубить деревья в </a:t>
            </a:r>
            <a:r>
              <a:rPr lang="ru-RU" i="1" dirty="0" smtClean="0"/>
              <a:t>лесу       </a:t>
            </a:r>
          </a:p>
          <a:p>
            <a:pPr marL="0" lvl="0" indent="0" algn="ctr">
              <a:buNone/>
            </a:pPr>
            <a:r>
              <a:rPr lang="ru-RU" i="1" dirty="0"/>
              <a:t> </a:t>
            </a:r>
            <a:r>
              <a:rPr lang="ru-RU" i="1" dirty="0" smtClean="0"/>
              <a:t>      административная </a:t>
            </a:r>
            <a:r>
              <a:rPr lang="ru-RU" i="1" dirty="0"/>
              <a:t>и уголовная ответственность </a:t>
            </a:r>
            <a:r>
              <a:rPr lang="ru-RU" i="1" dirty="0" smtClean="0"/>
              <a:t>    (</a:t>
            </a:r>
            <a:r>
              <a:rPr lang="ru-RU" i="1" dirty="0"/>
              <a:t>ст. 8.28 КоАП РФ, ст. 260 УК РФ)</a:t>
            </a:r>
            <a:endParaRPr lang="ru-RU" i="1" dirty="0" smtClean="0"/>
          </a:p>
          <a:p>
            <a:pPr lvl="0" algn="ctr">
              <a:buNone/>
            </a:pPr>
            <a:endParaRPr lang="ru-RU" i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052736"/>
            <a:ext cx="206581" cy="547897"/>
          </a:xfrm>
          <a:prstGeom prst="rect">
            <a:avLst/>
          </a:prstGeom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 l="20196" t="23251" r="26121" b="57062"/>
          <a:stretch>
            <a:fillRect/>
          </a:stretch>
        </p:blipFill>
        <p:spPr bwMode="auto">
          <a:xfrm>
            <a:off x="0" y="1988840"/>
            <a:ext cx="91440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20115" t="42154" r="26756" b="15258"/>
          <a:stretch>
            <a:fillRect/>
          </a:stretch>
        </p:blipFill>
        <p:spPr bwMode="auto">
          <a:xfrm>
            <a:off x="0" y="3789040"/>
            <a:ext cx="914400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1440160"/>
          </a:xfrm>
        </p:spPr>
        <p:txBody>
          <a:bodyPr>
            <a:normAutofit fontScale="77500" lnSpcReduction="20000"/>
          </a:bodyPr>
          <a:lstStyle/>
          <a:p>
            <a:pPr lvl="0" algn="just">
              <a:buNone/>
            </a:pPr>
            <a:endParaRPr lang="ru-RU" dirty="0" smtClean="0"/>
          </a:p>
          <a:p>
            <a:pPr lvl="0" algn="ctr">
              <a:buNone/>
            </a:pPr>
            <a:r>
              <a:rPr lang="ru-RU" dirty="0" smtClean="0"/>
              <a:t>	</a:t>
            </a:r>
            <a:r>
              <a:rPr lang="ru-RU" sz="3300" i="1" dirty="0" smtClean="0"/>
              <a:t>Пучеглазую лягушку, ползучего ужа, неповоротливую жабу, противных гусениц можно прогнать, а лучше бы их совсем не было</a:t>
            </a:r>
            <a:endParaRPr lang="ru-RU" sz="3100" i="1" dirty="0" smtClean="0"/>
          </a:p>
          <a:p>
            <a:pPr lvl="0" algn="just"/>
            <a:endParaRPr lang="ru-RU" dirty="0" smtClean="0"/>
          </a:p>
          <a:p>
            <a:pPr lvl="0" algn="just"/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420888"/>
            <a:ext cx="197468" cy="622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2348880"/>
            <a:ext cx="874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Статья 8.29 Кодекса об административных правонарушениях РФ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Уничтожение мест обитания животных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l="19924" t="58077" r="28054" b="24204"/>
          <a:stretch>
            <a:fillRect/>
          </a:stretch>
        </p:blipFill>
        <p:spPr bwMode="auto">
          <a:xfrm>
            <a:off x="0" y="3717032"/>
            <a:ext cx="93245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1656184"/>
          </a:xfrm>
        </p:spPr>
        <p:txBody>
          <a:bodyPr>
            <a:normAutofit/>
          </a:bodyPr>
          <a:lstStyle/>
          <a:p>
            <a:pPr lvl="0" algn="just"/>
            <a:endParaRPr lang="ru-RU" i="1" dirty="0" smtClean="0"/>
          </a:p>
          <a:p>
            <a:pPr algn="just"/>
            <a:r>
              <a:rPr lang="ru-RU" i="1" dirty="0" smtClean="0"/>
              <a:t>Звери всякие нужны – звери всякие </a:t>
            </a:r>
            <a:r>
              <a:rPr lang="ru-RU" i="1" dirty="0"/>
              <a:t>важны. Каждый из них в природе делает свое дело. Не пугайте </a:t>
            </a:r>
            <a:r>
              <a:rPr lang="ru-RU" i="1" dirty="0" smtClean="0"/>
              <a:t>животных</a:t>
            </a:r>
          </a:p>
          <a:p>
            <a:pPr lvl="0" algn="just"/>
            <a:endParaRPr lang="ru-RU" i="1" dirty="0" smtClean="0"/>
          </a:p>
        </p:txBody>
      </p:sp>
      <p:sp>
        <p:nvSpPr>
          <p:cNvPr id="41986" name="AutoShape 2" descr="https://ds04.infourok.ru/uploads/ex/04b8/00029cc7-f38503bd/img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88" name="AutoShape 4" descr="https://ds04.infourok.ru/uploads/ex/04b8/00029cc7-f38503bd/img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im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844824"/>
            <a:ext cx="6684235" cy="5013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936104"/>
          </a:xfrm>
        </p:spPr>
        <p:txBody>
          <a:bodyPr>
            <a:normAutofit fontScale="40000" lnSpcReduction="20000"/>
          </a:bodyPr>
          <a:lstStyle/>
          <a:p>
            <a:pPr lvl="0" algn="ctr"/>
            <a:r>
              <a:rPr lang="ru-RU" sz="9000" i="1" dirty="0" smtClean="0"/>
              <a:t>Пришел </a:t>
            </a:r>
            <a:r>
              <a:rPr lang="ru-RU" sz="9000" i="1" dirty="0"/>
              <a:t>в лес - разведи </a:t>
            </a:r>
            <a:r>
              <a:rPr lang="ru-RU" sz="9000" i="1" dirty="0" smtClean="0"/>
              <a:t>костер</a:t>
            </a:r>
          </a:p>
          <a:p>
            <a:pPr marL="0" lvl="0" indent="0">
              <a:buNone/>
            </a:pPr>
            <a:r>
              <a:rPr lang="ru-RU" i="1" dirty="0" smtClean="0"/>
              <a:t>   </a:t>
            </a:r>
          </a:p>
          <a:p>
            <a:pPr marL="0" lvl="0" indent="0">
              <a:buNone/>
            </a:pPr>
            <a:r>
              <a:rPr lang="ru-RU" i="1" dirty="0" smtClean="0"/>
              <a:t>     </a:t>
            </a:r>
            <a:endParaRPr lang="ru-RU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700808"/>
            <a:ext cx="288032" cy="6221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1772816"/>
            <a:ext cx="874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Статья 8.32 Кодекса об административных правонарушениях РФ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Нарушение правил пожарной безопасности в лесах 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 l="20196" t="33094" r="26674" b="15719"/>
          <a:stretch>
            <a:fillRect/>
          </a:stretch>
        </p:blipFill>
        <p:spPr bwMode="auto">
          <a:xfrm>
            <a:off x="971600" y="2852936"/>
            <a:ext cx="727280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1224136"/>
          </a:xfrm>
        </p:spPr>
        <p:txBody>
          <a:bodyPr>
            <a:normAutofit/>
          </a:bodyPr>
          <a:lstStyle/>
          <a:p>
            <a:pPr lvl="0" algn="ctr"/>
            <a:endParaRPr lang="ru-RU" i="1" dirty="0"/>
          </a:p>
          <a:p>
            <a:pPr lvl="0" algn="ctr"/>
            <a:r>
              <a:rPr lang="ru-RU" i="1" dirty="0" smtClean="0"/>
              <a:t>Не ловите бабочек, они так нужны цветам</a:t>
            </a:r>
            <a:endParaRPr lang="ru-RU" i="1" dirty="0"/>
          </a:p>
        </p:txBody>
      </p:sp>
      <p:pic>
        <p:nvPicPr>
          <p:cNvPr id="3074" name="Picture 2" descr="http://www.fullhdoboi.ru/_ph/3/314909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060848"/>
            <a:ext cx="7488832" cy="4212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792088" cy="969496"/>
          </a:xfr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</a:t>
            </a:r>
            <a:endParaRPr lang="ru-RU" sz="6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Содержимое 3" descr="O7GZ4V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700808"/>
            <a:ext cx="6516216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83568" y="764704"/>
            <a:ext cx="72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р</a:t>
            </a:r>
            <a:endParaRPr lang="ru-RU" sz="6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692696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688" y="764704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р</a:t>
            </a:r>
            <a:endParaRPr lang="ru-RU" sz="6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620688"/>
            <a:ext cx="576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15816" y="692696"/>
            <a:ext cx="576064" cy="969496"/>
          </a:xfrm>
          <a:prstGeom prst="rect">
            <a:avLst/>
          </a:prstGeom>
          <a:noFill/>
        </p:spPr>
        <p:txBody>
          <a:bodyPr vert="horz" wrap="square" lIns="0" rIns="0" bIns="0" rtlCol="0" anchor="b">
            <a:spAutoFit/>
          </a:bodyPr>
          <a:lstStyle/>
          <a:p>
            <a:pPr>
              <a:spcBef>
                <a:spcPct val="0"/>
              </a:spcBef>
            </a:pPr>
            <a:r>
              <a:rPr lang="ru-RU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д</a:t>
            </a:r>
            <a:endParaRPr lang="ru-RU" sz="6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620688"/>
            <a:ext cx="288032" cy="969496"/>
          </a:xfrm>
          <a:prstGeom prst="rect">
            <a:avLst/>
          </a:prstGeom>
          <a:noFill/>
        </p:spPr>
        <p:txBody>
          <a:bodyPr vert="horz" wrap="square" lIns="0" rIns="0" bIns="0" rtlCol="0" anchor="b">
            <a:spAutoFit/>
          </a:bodyPr>
          <a:lstStyle/>
          <a:p>
            <a:pPr>
              <a:spcBef>
                <a:spcPct val="0"/>
              </a:spcBef>
            </a:pP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764704"/>
            <a:ext cx="216024" cy="969496"/>
          </a:xfrm>
          <a:prstGeom prst="rect">
            <a:avLst/>
          </a:prstGeom>
          <a:noFill/>
        </p:spPr>
        <p:txBody>
          <a:bodyPr vert="horz" wrap="square" lIns="0" rIns="0" bIns="0" rtlCol="0" anchor="b">
            <a:spAutoFit/>
          </a:bodyPr>
          <a:lstStyle/>
          <a:p>
            <a:pPr>
              <a:spcBef>
                <a:spcPct val="0"/>
              </a:spcBef>
            </a:pPr>
            <a:r>
              <a:rPr lang="ru-RU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н</a:t>
            </a:r>
            <a:endParaRPr lang="ru-RU" sz="6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6056" y="692696"/>
            <a:ext cx="288032" cy="969496"/>
          </a:xfrm>
          <a:prstGeom prst="rect">
            <a:avLst/>
          </a:prstGeom>
          <a:noFill/>
        </p:spPr>
        <p:txBody>
          <a:bodyPr vert="horz" wrap="square" lIns="0" rIns="0" bIns="0" rtlCol="0" anchor="b">
            <a:spAutoFit/>
          </a:bodyPr>
          <a:lstStyle/>
          <a:p>
            <a:pPr>
              <a:spcBef>
                <a:spcPct val="0"/>
              </a:spcBef>
            </a:pP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80112" y="764704"/>
            <a:ext cx="432048" cy="969496"/>
          </a:xfrm>
          <a:prstGeom prst="rect">
            <a:avLst/>
          </a:prstGeom>
          <a:noFill/>
        </p:spPr>
        <p:txBody>
          <a:bodyPr vert="horz" wrap="square" lIns="0" rIns="0" bIns="0" rtlCol="0" anchor="b">
            <a:spAutoFit/>
          </a:bodyPr>
          <a:lstStyle/>
          <a:p>
            <a:pPr>
              <a:spcBef>
                <a:spcPct val="0"/>
              </a:spcBef>
            </a:pPr>
            <a:r>
              <a:rPr lang="ru-RU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ш</a:t>
            </a:r>
            <a:endParaRPr lang="ru-RU" sz="6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6216" y="692696"/>
            <a:ext cx="576064" cy="969496"/>
          </a:xfrm>
          <a:prstGeom prst="rect">
            <a:avLst/>
          </a:prstGeom>
          <a:noFill/>
        </p:spPr>
        <p:txBody>
          <a:bodyPr vert="horz" wrap="square" lIns="0" rIns="0" bIns="0" rtlCol="0" anchor="b">
            <a:spAutoFit/>
          </a:bodyPr>
          <a:lstStyle/>
          <a:p>
            <a:pPr>
              <a:spcBef>
                <a:spcPct val="0"/>
              </a:spcBef>
            </a:pPr>
            <a:r>
              <a:rPr lang="ru-RU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д</a:t>
            </a:r>
            <a:endParaRPr lang="ru-RU" sz="6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0272" y="836712"/>
            <a:ext cx="432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96336" y="764704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67944" y="620688"/>
            <a:ext cx="288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-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60432" y="692696"/>
            <a:ext cx="936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ксики - Фикси-советы - Чему учит экология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7088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БЕРЕГИТЕ ПРИРОДУ!</a:t>
            </a:r>
            <a:endParaRPr lang="ru-RU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image_8612071508583689360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2842" y="1935163"/>
            <a:ext cx="6598315" cy="43894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143000"/>
          </a:xfrm>
          <a:effectLst>
            <a:innerShdw blurRad="114300">
              <a:prstClr val="black"/>
            </a:innerShdw>
          </a:effectLst>
        </p:spPr>
        <p:txBody>
          <a:bodyPr>
            <a:noAutofit/>
          </a:bodyPr>
          <a:lstStyle/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Содержимое 3" descr="koala-gif-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3284984"/>
            <a:ext cx="5281703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Улыбающееся лицо 4"/>
          <p:cNvSpPr/>
          <p:nvPr/>
        </p:nvSpPr>
        <p:spPr>
          <a:xfrm>
            <a:off x="4139952" y="1916832"/>
            <a:ext cx="792088" cy="792088"/>
          </a:xfrm>
          <a:prstGeom prst="smileyFac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98072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каждый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имеет право на благоприятную окружающую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среду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2750888"/>
            <a:ext cx="489654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algn="ctr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Статья 42 Конституции Российской Федерации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46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кси - советы - Берегите природу!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08912" cy="2088232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поляне весной</a:t>
            </a:r>
            <a:br>
              <a:rPr lang="ru-RU" sz="53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Вырос дуб молодой</a:t>
            </a:r>
            <a: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98884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buNone/>
            </a:pPr>
            <a:r>
              <a:rPr lang="ru-R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поляне весной</a:t>
            </a:r>
          </a:p>
          <a:p>
            <a:pPr algn="ctr">
              <a:buNone/>
            </a:pPr>
            <a:r>
              <a:rPr lang="ru-R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Вырос зуб молодой</a:t>
            </a:r>
          </a:p>
          <a:p>
            <a:endParaRPr lang="ru-RU" dirty="0"/>
          </a:p>
        </p:txBody>
      </p:sp>
      <p:pic>
        <p:nvPicPr>
          <p:cNvPr id="6" name="Рисунок 5" descr="48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753036"/>
            <a:ext cx="3909814" cy="2932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2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" presetClass="emph" presetSubtype="2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4" uiExpand="1" build="p"/>
      <p:bldP spid="3" grpId="5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2088232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пожелтевшую траву</a:t>
            </a:r>
            <a:b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Роняет лес свою листву</a:t>
            </a:r>
            <a:b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781552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пожелтевшую траву</a:t>
            </a:r>
          </a:p>
          <a:p>
            <a:pPr algn="ctr">
              <a:buNone/>
            </a:pPr>
            <a:r>
              <a:rPr lang="ru-R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Роняет лев свою листву</a:t>
            </a:r>
            <a:endParaRPr lang="ru-RU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0_77ad7_4178d39f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4005064"/>
            <a:ext cx="532859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2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" presetClass="emph" presetSubtype="2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animBg="1"/>
      <p:bldP spid="3" grpId="0" uiExpand="1" build="p" animBg="1"/>
      <p:bldP spid="3" grpI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64704"/>
            <a:ext cx="5256584" cy="252028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Куклу, выронив из рук</a:t>
            </a:r>
          </a:p>
          <a:p>
            <a:pPr algn="ctr">
              <a:buNone/>
            </a:pP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Маша мчится к маме:</a:t>
            </a:r>
          </a:p>
          <a:p>
            <a:pPr algn="ctr">
              <a:buNone/>
            </a:pP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Там ползет зеленый лук</a:t>
            </a:r>
          </a:p>
          <a:p>
            <a:pPr algn="ctr">
              <a:buNone/>
            </a:pP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длинными усами </a:t>
            </a: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27376" y="4077072"/>
            <a:ext cx="5365104" cy="230832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Куклу, выронив из рук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Маша мчится к маме: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 ползет зеленый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лук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длинными усами 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922_2924_4054_8727_6460_31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196752"/>
            <a:ext cx="3035069" cy="2275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444729365_mayskiy-zhuk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05064"/>
            <a:ext cx="2720099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2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" presetClass="emph" presetSubtype="2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mph" presetSubtype="2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mph" presetSubtype="2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 animBg="1"/>
      <p:bldP spid="20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85356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Закричал охотник: «Ой!</a:t>
            </a:r>
          </a:p>
          <a:p>
            <a:pPr algn="ctr">
              <a:buNone/>
            </a:pPr>
            <a:r>
              <a:rPr lang="ru-RU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Двери гонятся за мной» </a:t>
            </a:r>
            <a:endParaRPr lang="ru-RU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611560" y="5229200"/>
            <a:ext cx="8280920" cy="14465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Закричал охотник: «Ой!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вери гонятся за мной» 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6" name="Рисунок 5" descr="med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2060848"/>
            <a:ext cx="4488621" cy="3029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2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" presetClass="emph" presetSubtype="2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 animBg="1"/>
      <p:bldP spid="1945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401</TotalTime>
  <Words>354</Words>
  <Application>Microsoft Office PowerPoint</Application>
  <PresentationFormat>Экран (4:3)</PresentationFormat>
  <Paragraphs>87</Paragraphs>
  <Slides>32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Урок по экологическому праву</vt:lpstr>
      <vt:lpstr>РОПРИАД - АШН МОД</vt:lpstr>
      <vt:lpstr>п</vt:lpstr>
      <vt:lpstr>Слайд 4</vt:lpstr>
      <vt:lpstr>Слайд 5</vt:lpstr>
      <vt:lpstr>        На поляне весной Вырос дуб молодой </vt:lpstr>
      <vt:lpstr>На пожелтевшую траву Роняет лес свою листву </vt:lpstr>
      <vt:lpstr>Слайд 8</vt:lpstr>
      <vt:lpstr>Слайд 9</vt:lpstr>
      <vt:lpstr>Слайд 10</vt:lpstr>
      <vt:lpstr>Компоненты природы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Физкультминутка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БЕРЕГИТЕ ПРИРОДУ!</vt:lpstr>
      <vt:lpstr>СПАСИБО ЗА ВНИМАНИЕ!</vt:lpstr>
    </vt:vector>
  </TitlesOfParts>
  <Company>office 2007 rus ent: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Вячеслав</dc:creator>
  <cp:lastModifiedBy>User</cp:lastModifiedBy>
  <cp:revision>45</cp:revision>
  <dcterms:created xsi:type="dcterms:W3CDTF">2018-05-05T05:29:12Z</dcterms:created>
  <dcterms:modified xsi:type="dcterms:W3CDTF">2018-05-11T17:04:02Z</dcterms:modified>
</cp:coreProperties>
</file>