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9" r:id="rId3"/>
    <p:sldId id="270" r:id="rId4"/>
    <p:sldId id="268" r:id="rId5"/>
    <p:sldId id="257" r:id="rId6"/>
    <p:sldId id="258" r:id="rId7"/>
    <p:sldId id="271" r:id="rId8"/>
    <p:sldId id="260" r:id="rId9"/>
    <p:sldId id="261" r:id="rId10"/>
    <p:sldId id="263" r:id="rId11"/>
    <p:sldId id="266" r:id="rId12"/>
    <p:sldId id="272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B8025-D23B-4A3A-8CC0-3EE5C01566A0}" v="398" dt="2020-02-20T21:43:40.305"/>
    <p1510:client id="{1BD67BB9-5976-4362-B06E-71A46686ED9D}" v="221" dt="2020-02-21T21:33:21.219"/>
    <p1510:client id="{5C4BF4EF-4F15-4DBF-AE95-F327C043E98D}" v="1189" dt="2020-02-22T09:20:46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2/22/2020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692199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9129270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853873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4064560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0831963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05244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531882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6440337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645730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0519951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45819283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41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transition spd="slow">
    <p:fade thruBlk="1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6F40FBDA-CEB1-40F0-9AB9-BD9C402D7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старый, сидит, здание, ды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4E2FD75-4536-4CBF-906E-DD96D121E0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344D4FE-ABEF-4230-9E4E-AD5782FC7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079" y="2148772"/>
            <a:ext cx="9587466" cy="246150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5400" b="1">
                <a:latin typeface="Times New Roman"/>
                <a:ea typeface="+mj-lt"/>
                <a:cs typeface="+mj-lt"/>
              </a:rPr>
              <a:t>ВОЕННО-ПАТРИОТИЧЕСКИЙ МАРШРУТ</a:t>
            </a:r>
            <a:br>
              <a:rPr lang="ru-RU" sz="5400" b="1">
                <a:latin typeface="Times New Roman"/>
                <a:ea typeface="+mj-lt"/>
                <a:cs typeface="+mj-lt"/>
              </a:rPr>
            </a:br>
            <a:r>
              <a:rPr lang="ru-RU" sz="5400" b="1">
                <a:latin typeface="Times New Roman"/>
                <a:ea typeface="+mj-lt"/>
                <a:cs typeface="+mj-lt"/>
              </a:rPr>
              <a:t> «ЗЕМЛЯ АДМИРАЛОВ»</a:t>
            </a:r>
            <a:endParaRPr lang="ru-RU" sz="5400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325F979-D3F9-4926-81B7-7ACCB31A5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xmlns="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ода, внешний, серфинг, лет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F2C2EFC-A9FD-4E0E-874B-FB8B3E53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DCE613-F826-42C7-B296-B6A6036F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68393"/>
          </a:xfrm>
        </p:spPr>
        <p:txBody>
          <a:bodyPr>
            <a:normAutofit/>
          </a:bodyPr>
          <a:lstStyle/>
          <a:p>
            <a:pPr algn="ctr"/>
            <a:r>
              <a:rPr lang="ru-RU"/>
              <a:t>Второй день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9828FF67-2EA0-4B2E-B9A8-A402E6EF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28668"/>
            <a:ext cx="10058400" cy="462599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09:00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Завтрак</a:t>
            </a:r>
            <a:r>
              <a:rPr lang="en-US" dirty="0">
                <a:ea typeface="+mn-lt"/>
                <a:cs typeface="+mn-lt"/>
              </a:rPr>
              <a:t> в </a:t>
            </a:r>
            <a:r>
              <a:rPr lang="en-US" dirty="0" err="1">
                <a:ea typeface="+mn-lt"/>
                <a:cs typeface="+mn-lt"/>
              </a:rPr>
              <a:t>кафе</a:t>
            </a:r>
            <a:r>
              <a:rPr lang="en-US" dirty="0">
                <a:ea typeface="+mn-lt"/>
                <a:cs typeface="+mn-lt"/>
              </a:rPr>
              <a:t> «</a:t>
            </a:r>
            <a:r>
              <a:rPr lang="en-US" dirty="0" err="1">
                <a:ea typeface="+mn-lt"/>
                <a:cs typeface="+mn-lt"/>
              </a:rPr>
              <a:t>Юна</a:t>
            </a:r>
            <a:r>
              <a:rPr lang="en-US" dirty="0">
                <a:ea typeface="+mn-lt"/>
                <a:cs typeface="+mn-lt"/>
              </a:rPr>
              <a:t>».   </a:t>
            </a:r>
            <a:endParaRPr lang="ru-RU"/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10:20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Выезд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из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гостиницы</a:t>
            </a:r>
            <a:r>
              <a:rPr lang="en-US" dirty="0">
                <a:ea typeface="+mn-lt"/>
                <a:cs typeface="+mn-lt"/>
              </a:rPr>
              <a:t> «</a:t>
            </a:r>
            <a:r>
              <a:rPr lang="en-US" dirty="0" err="1">
                <a:ea typeface="+mn-lt"/>
                <a:cs typeface="+mn-lt"/>
              </a:rPr>
              <a:t>Торопа</a:t>
            </a:r>
            <a:r>
              <a:rPr lang="en-US" dirty="0">
                <a:ea typeface="+mn-lt"/>
                <a:cs typeface="+mn-lt"/>
              </a:rPr>
              <a:t>».    </a:t>
            </a:r>
            <a:endParaRPr lang="en-US"/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10:30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Обзорная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экскурсия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городу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Рассказ</a:t>
            </a:r>
            <a:r>
              <a:rPr lang="en-US" dirty="0">
                <a:ea typeface="+mn-lt"/>
                <a:cs typeface="+mn-lt"/>
              </a:rPr>
              <a:t> о </a:t>
            </a:r>
            <a:r>
              <a:rPr lang="en-US" dirty="0" err="1">
                <a:ea typeface="+mn-lt"/>
                <a:cs typeface="+mn-lt"/>
              </a:rPr>
              <a:t>главных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достопримечательностях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dirty="0" err="1">
                <a:ea typeface="+mn-lt"/>
                <a:cs typeface="+mn-lt"/>
              </a:rPr>
              <a:t>исторических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событиях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которые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происходили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территории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Торопецкого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уезда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 dirty="0"/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11:30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Прибытие</a:t>
            </a:r>
            <a:r>
              <a:rPr lang="en-US" dirty="0">
                <a:ea typeface="+mn-lt"/>
                <a:cs typeface="+mn-lt"/>
              </a:rPr>
              <a:t> к </a:t>
            </a:r>
            <a:r>
              <a:rPr lang="en-US" u="sng" dirty="0" err="1">
                <a:ea typeface="+mn-lt"/>
                <a:cs typeface="+mn-lt"/>
              </a:rPr>
              <a:t>памятнику</a:t>
            </a:r>
            <a:r>
              <a:rPr lang="en-US" u="sng" dirty="0">
                <a:ea typeface="+mn-lt"/>
                <a:cs typeface="+mn-lt"/>
              </a:rPr>
              <a:t> </a:t>
            </a:r>
            <a:r>
              <a:rPr lang="en-US" u="sng" dirty="0" err="1">
                <a:ea typeface="+mn-lt"/>
                <a:cs typeface="+mn-lt"/>
              </a:rPr>
              <a:t>адмиралу</a:t>
            </a:r>
            <a:r>
              <a:rPr lang="en-US" u="sng" dirty="0">
                <a:ea typeface="+mn-lt"/>
                <a:cs typeface="+mn-lt"/>
              </a:rPr>
              <a:t> </a:t>
            </a:r>
            <a:r>
              <a:rPr lang="en-US" u="sng" dirty="0" err="1">
                <a:ea typeface="+mn-lt"/>
                <a:cs typeface="+mn-lt"/>
              </a:rPr>
              <a:t>Рикорду</a:t>
            </a:r>
            <a:r>
              <a:rPr lang="en-US" dirty="0">
                <a:ea typeface="+mn-lt"/>
                <a:cs typeface="+mn-lt"/>
              </a:rPr>
              <a:t>.. </a:t>
            </a:r>
            <a:endParaRPr lang="en-US"/>
          </a:p>
          <a:p>
            <a:pPr>
              <a:buNone/>
            </a:pPr>
            <a:r>
              <a:rPr lang="en-US" i="1" dirty="0">
                <a:ea typeface="+mn-lt"/>
                <a:cs typeface="+mn-lt"/>
              </a:rPr>
              <a:t>11:50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Посещение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u="sng" dirty="0" err="1">
                <a:ea typeface="+mn-lt"/>
                <a:cs typeface="+mn-lt"/>
              </a:rPr>
              <a:t>Дома</a:t>
            </a:r>
            <a:r>
              <a:rPr lang="en-US" u="sng" dirty="0">
                <a:ea typeface="+mn-lt"/>
                <a:cs typeface="+mn-lt"/>
              </a:rPr>
              <a:t> </a:t>
            </a:r>
            <a:r>
              <a:rPr lang="en-US" u="sng" dirty="0" err="1">
                <a:ea typeface="+mn-lt"/>
                <a:cs typeface="+mn-lt"/>
              </a:rPr>
              <a:t>детского</a:t>
            </a:r>
            <a:r>
              <a:rPr lang="en-US" u="sng" dirty="0">
                <a:ea typeface="+mn-lt"/>
                <a:cs typeface="+mn-lt"/>
              </a:rPr>
              <a:t> </a:t>
            </a:r>
            <a:r>
              <a:rPr lang="en-US" u="sng" dirty="0" err="1">
                <a:ea typeface="+mn-lt"/>
                <a:cs typeface="+mn-lt"/>
              </a:rPr>
              <a:t>творчества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знакомство</a:t>
            </a:r>
            <a:r>
              <a:rPr lang="en-US" dirty="0">
                <a:ea typeface="+mn-lt"/>
                <a:cs typeface="+mn-lt"/>
              </a:rPr>
              <a:t> с </a:t>
            </a:r>
            <a:r>
              <a:rPr lang="en-US" dirty="0" err="1">
                <a:ea typeface="+mn-lt"/>
                <a:cs typeface="+mn-lt"/>
              </a:rPr>
              <a:t>молодёжным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видеолекторием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dirty="0" err="1">
                <a:ea typeface="+mn-lt"/>
                <a:cs typeface="+mn-lt"/>
              </a:rPr>
              <a:t>просмотр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короткометражных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фильмов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адмиралов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уроженцев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Торопецкой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земли</a:t>
            </a:r>
            <a:r>
              <a:rPr lang="en-US" dirty="0">
                <a:ea typeface="+mn-lt"/>
                <a:cs typeface="+mn-lt"/>
              </a:rPr>
              <a:t> (П.И. </a:t>
            </a:r>
            <a:r>
              <a:rPr lang="en-US" dirty="0" err="1">
                <a:ea typeface="+mn-lt"/>
                <a:cs typeface="+mn-lt"/>
              </a:rPr>
              <a:t>Рикорда</a:t>
            </a:r>
            <a:r>
              <a:rPr lang="en-US" dirty="0">
                <a:ea typeface="+mn-lt"/>
                <a:cs typeface="+mn-lt"/>
              </a:rPr>
              <a:t>, М.И. </a:t>
            </a:r>
            <a:r>
              <a:rPr lang="en-US" dirty="0" err="1">
                <a:ea typeface="+mn-lt"/>
                <a:cs typeface="+mn-lt"/>
              </a:rPr>
              <a:t>Ратманова</a:t>
            </a:r>
            <a:r>
              <a:rPr lang="en-US" dirty="0">
                <a:ea typeface="+mn-lt"/>
                <a:cs typeface="+mn-lt"/>
              </a:rPr>
              <a:t>, А.И. </a:t>
            </a:r>
            <a:r>
              <a:rPr lang="en-US" dirty="0" err="1">
                <a:ea typeface="+mn-lt"/>
                <a:cs typeface="+mn-lt"/>
              </a:rPr>
              <a:t>Чирикова</a:t>
            </a:r>
            <a:r>
              <a:rPr lang="en-US" dirty="0">
                <a:ea typeface="+mn-lt"/>
                <a:cs typeface="+mn-lt"/>
              </a:rPr>
              <a:t>, И.Л. </a:t>
            </a:r>
            <a:r>
              <a:rPr lang="en-US" dirty="0" err="1">
                <a:ea typeface="+mn-lt"/>
                <a:cs typeface="+mn-lt"/>
              </a:rPr>
              <a:t>Голенищева-Кутузова</a:t>
            </a:r>
            <a:r>
              <a:rPr lang="en-US" dirty="0">
                <a:ea typeface="+mn-lt"/>
                <a:cs typeface="+mn-lt"/>
              </a:rPr>
              <a:t>).  </a:t>
            </a:r>
            <a:endParaRPr lang="en-US"/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  </a:t>
            </a:r>
            <a:r>
              <a:rPr lang="en-US" i="1" dirty="0">
                <a:ea typeface="+mn-lt"/>
                <a:cs typeface="+mn-lt"/>
              </a:rPr>
              <a:t>13:40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Обед</a:t>
            </a:r>
            <a:r>
              <a:rPr lang="en-US" dirty="0">
                <a:ea typeface="+mn-lt"/>
                <a:cs typeface="+mn-lt"/>
              </a:rPr>
              <a:t> в </a:t>
            </a:r>
            <a:r>
              <a:rPr lang="en-US" dirty="0" err="1">
                <a:ea typeface="+mn-lt"/>
                <a:cs typeface="+mn-lt"/>
              </a:rPr>
              <a:t>кафе</a:t>
            </a:r>
            <a:r>
              <a:rPr lang="en-US" dirty="0">
                <a:ea typeface="+mn-lt"/>
                <a:cs typeface="+mn-lt"/>
              </a:rPr>
              <a:t> «</a:t>
            </a:r>
            <a:r>
              <a:rPr lang="en-US" dirty="0" err="1">
                <a:ea typeface="+mn-lt"/>
                <a:cs typeface="+mn-lt"/>
              </a:rPr>
              <a:t>Лето</a:t>
            </a:r>
            <a:r>
              <a:rPr lang="en-US" dirty="0">
                <a:ea typeface="+mn-lt"/>
                <a:cs typeface="+mn-lt"/>
              </a:rPr>
              <a:t>», г. </a:t>
            </a:r>
            <a:r>
              <a:rPr lang="en-US" dirty="0" err="1">
                <a:ea typeface="+mn-lt"/>
                <a:cs typeface="+mn-lt"/>
              </a:rPr>
              <a:t>Торопец</a:t>
            </a:r>
            <a:r>
              <a:rPr lang="en-US" dirty="0">
                <a:ea typeface="+mn-lt"/>
                <a:cs typeface="+mn-lt"/>
              </a:rPr>
              <a:t>.  </a:t>
            </a:r>
            <a:endParaRPr lang="en-US"/>
          </a:p>
          <a:p>
            <a:pPr marL="0" indent="0">
              <a:buNone/>
            </a:pPr>
            <a:r>
              <a:rPr lang="en-US" i="1" dirty="0">
                <a:ea typeface="+mn-lt"/>
                <a:cs typeface="+mn-lt"/>
              </a:rPr>
              <a:t>14:20 – </a:t>
            </a:r>
            <a:r>
              <a:rPr lang="en-US" dirty="0" err="1">
                <a:ea typeface="+mn-lt"/>
                <a:cs typeface="+mn-lt"/>
              </a:rPr>
              <a:t>Выезд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из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Торопца</a:t>
            </a:r>
            <a:r>
              <a:rPr lang="en-US" dirty="0">
                <a:ea typeface="+mn-lt"/>
                <a:cs typeface="+mn-lt"/>
              </a:rPr>
              <a:t> в </a:t>
            </a:r>
            <a:r>
              <a:rPr lang="en-US" dirty="0" err="1">
                <a:ea typeface="+mn-lt"/>
                <a:cs typeface="+mn-lt"/>
              </a:rPr>
              <a:t>Тверь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Проведение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конкуса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i="1" dirty="0">
                <a:ea typeface="+mn-lt"/>
                <a:cs typeface="+mn-lt"/>
              </a:rPr>
              <a:t>«</a:t>
            </a:r>
            <a:r>
              <a:rPr lang="en-US" i="1" dirty="0" err="1">
                <a:ea typeface="+mn-lt"/>
                <a:cs typeface="+mn-lt"/>
              </a:rPr>
              <a:t>Своя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игра</a:t>
            </a:r>
            <a:r>
              <a:rPr lang="en-US" i="1" dirty="0">
                <a:ea typeface="+mn-lt"/>
                <a:cs typeface="+mn-lt"/>
              </a:rPr>
              <a:t>».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Подведение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итогов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квеста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маршрута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Вручение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призов</a:t>
            </a:r>
            <a:r>
              <a:rPr lang="en-US" dirty="0">
                <a:ea typeface="+mn-lt"/>
                <a:cs typeface="+mn-lt"/>
              </a:rPr>
              <a:t> — </a:t>
            </a:r>
            <a:r>
              <a:rPr lang="en-US" dirty="0" err="1">
                <a:ea typeface="+mn-lt"/>
                <a:cs typeface="+mn-lt"/>
              </a:rPr>
              <a:t>запечатанных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сургучом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капсул</a:t>
            </a:r>
            <a:r>
              <a:rPr lang="en-US" dirty="0">
                <a:ea typeface="+mn-lt"/>
                <a:cs typeface="+mn-lt"/>
              </a:rPr>
              <a:t> с </a:t>
            </a:r>
            <a:r>
              <a:rPr lang="en-US" dirty="0" err="1">
                <a:ea typeface="+mn-lt"/>
                <a:cs typeface="+mn-lt"/>
              </a:rPr>
              <a:t>водой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истока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Воглги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 err="1">
                <a:ea typeface="+mn-lt"/>
                <a:cs typeface="+mn-lt"/>
              </a:rPr>
              <a:t>Финальный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интерактив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i="1" dirty="0">
                <a:ea typeface="+mn-lt"/>
                <a:cs typeface="+mn-lt"/>
              </a:rPr>
              <a:t>«</a:t>
            </a:r>
            <a:r>
              <a:rPr lang="en-US" i="1" dirty="0" err="1">
                <a:ea typeface="+mn-lt"/>
                <a:cs typeface="+mn-lt"/>
              </a:rPr>
              <a:t>Послание</a:t>
            </a:r>
            <a:r>
              <a:rPr lang="en-US" i="1" dirty="0">
                <a:ea typeface="+mn-lt"/>
                <a:cs typeface="+mn-lt"/>
              </a:rPr>
              <a:t> в </a:t>
            </a:r>
            <a:r>
              <a:rPr lang="en-US" i="1" dirty="0" err="1">
                <a:ea typeface="+mn-lt"/>
                <a:cs typeface="+mn-lt"/>
              </a:rPr>
              <a:t>бутылке</a:t>
            </a:r>
            <a:r>
              <a:rPr lang="en-US" i="1" dirty="0">
                <a:ea typeface="+mn-lt"/>
                <a:cs typeface="+mn-lt"/>
              </a:rPr>
              <a:t>».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Мнения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об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экскурсии</a:t>
            </a:r>
            <a:r>
              <a:rPr lang="en-US" dirty="0">
                <a:ea typeface="+mn-lt"/>
                <a:cs typeface="+mn-lt"/>
              </a:rPr>
              <a:t> и/</a:t>
            </a:r>
            <a:r>
              <a:rPr lang="en-US" dirty="0" err="1">
                <a:ea typeface="+mn-lt"/>
                <a:cs typeface="+mn-lt"/>
              </a:rPr>
              <a:t>или</a:t>
            </a:r>
            <a:r>
              <a:rPr lang="en-US" dirty="0">
                <a:ea typeface="+mn-lt"/>
                <a:cs typeface="+mn-lt"/>
              </a:rPr>
              <a:t>  </a:t>
            </a:r>
            <a:r>
              <a:rPr lang="en-US" dirty="0" err="1">
                <a:ea typeface="+mn-lt"/>
                <a:cs typeface="+mn-lt"/>
              </a:rPr>
              <a:t>пожелания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участников,оформленные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бумаге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передаются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экскурсоводу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морской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традиции</a:t>
            </a:r>
            <a:r>
              <a:rPr lang="en-US" dirty="0">
                <a:ea typeface="+mn-lt"/>
                <a:cs typeface="+mn-lt"/>
              </a:rPr>
              <a:t> в </a:t>
            </a:r>
            <a:r>
              <a:rPr lang="en-US" dirty="0" err="1">
                <a:ea typeface="+mn-lt"/>
                <a:cs typeface="+mn-lt"/>
              </a:rPr>
              <a:t>запечатанной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бутылке</a:t>
            </a:r>
            <a:r>
              <a:rPr lang="en-US" dirty="0">
                <a:ea typeface="+mn-lt"/>
                <a:cs typeface="+mn-lt"/>
              </a:rPr>
              <a:t>. В </a:t>
            </a:r>
            <a:r>
              <a:rPr lang="en-US" dirty="0" err="1">
                <a:ea typeface="+mn-lt"/>
                <a:cs typeface="+mn-lt"/>
              </a:rPr>
              <a:t>дальнейшем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эти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отклики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войдут</a:t>
            </a:r>
            <a:r>
              <a:rPr lang="en-US" dirty="0">
                <a:ea typeface="+mn-lt"/>
                <a:cs typeface="+mn-lt"/>
              </a:rPr>
              <a:t> в </a:t>
            </a:r>
            <a:r>
              <a:rPr lang="en-US" i="1" dirty="0">
                <a:ea typeface="+mn-lt"/>
                <a:cs typeface="+mn-lt"/>
              </a:rPr>
              <a:t>«</a:t>
            </a:r>
            <a:r>
              <a:rPr lang="en-US" i="1" dirty="0" err="1">
                <a:ea typeface="+mn-lt"/>
                <a:cs typeface="+mn-lt"/>
              </a:rPr>
              <a:t>Книгу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путешественников</a:t>
            </a:r>
            <a:r>
              <a:rPr lang="en-US" i="1" dirty="0">
                <a:ea typeface="+mn-lt"/>
                <a:cs typeface="+mn-lt"/>
              </a:rPr>
              <a:t>»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ea typeface="+mn-lt"/>
              <a:cs typeface="+mn-lt"/>
            </a:endParaRP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  </a:t>
            </a:r>
            <a:r>
              <a:rPr lang="en-US" i="1" dirty="0">
                <a:ea typeface="+mn-lt"/>
                <a:cs typeface="+mn-lt"/>
              </a:rPr>
              <a:t>18:30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Прибытие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железнодорожный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вокзал</a:t>
            </a:r>
            <a:r>
              <a:rPr lang="en-US" dirty="0">
                <a:ea typeface="+mn-lt"/>
                <a:cs typeface="+mn-lt"/>
              </a:rPr>
              <a:t> в </a:t>
            </a:r>
            <a:r>
              <a:rPr lang="en-US" dirty="0" err="1">
                <a:ea typeface="+mn-lt"/>
                <a:cs typeface="+mn-lt"/>
              </a:rPr>
              <a:t>Тверь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xmlns="" val="826602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8632963-757B-40C2-BB84-FC6107A54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9" descr="Изображение выглядит как вода, внешний, океан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CC3B7A9-2A60-450A-8354-E74612E35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091" t="3136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853AE55-7E35-44B0-89F1-3F52B262A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DBC4BE4D-4B50-4F51-9F85-4B5D60B02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734E6-8B29-40C7-BB22-8A39E267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endParaRPr lang="ru-RU" sz="4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B8FC18D-1337-4820-B581-64EA1CC03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778" y="1374354"/>
            <a:ext cx="4602152" cy="34800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ea typeface="+mn-lt"/>
                <a:cs typeface="+mn-lt"/>
              </a:rPr>
              <a:t>СТОИМОСТЬ ТУРА:</a:t>
            </a:r>
            <a:r>
              <a:rPr lang="en-US" dirty="0">
                <a:ea typeface="+mn-lt"/>
                <a:cs typeface="+mn-lt"/>
              </a:rPr>
              <a:t> 3700 </a:t>
            </a:r>
            <a:r>
              <a:rPr lang="en-US" dirty="0" err="1">
                <a:ea typeface="+mn-lt"/>
                <a:cs typeface="+mn-lt"/>
              </a:rPr>
              <a:t>рублей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ea typeface="+mn-lt"/>
                <a:cs typeface="+mn-lt"/>
              </a:rPr>
              <a:t>ПЕРЕЧЕНЬ УСЛУГ, ВХОДЯЩИХ В СТОИМОСТЬ ТУРА: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транспортное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обслуживание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программе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автобус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туристического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класса</a:t>
            </a:r>
            <a:r>
              <a:rPr lang="en-US" dirty="0">
                <a:ea typeface="+mn-lt"/>
                <a:cs typeface="+mn-lt"/>
              </a:rPr>
              <a:t>); </a:t>
            </a:r>
            <a:r>
              <a:rPr lang="en-US" dirty="0" err="1">
                <a:ea typeface="+mn-lt"/>
                <a:cs typeface="+mn-lt"/>
              </a:rPr>
              <a:t>экскурсионная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программа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включая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билеты</a:t>
            </a:r>
            <a:r>
              <a:rPr lang="en-US" dirty="0">
                <a:ea typeface="+mn-lt"/>
                <a:cs typeface="+mn-lt"/>
              </a:rPr>
              <a:t>); </a:t>
            </a:r>
            <a:r>
              <a:rPr lang="en-US" dirty="0" err="1">
                <a:ea typeface="+mn-lt"/>
                <a:cs typeface="+mn-lt"/>
              </a:rPr>
              <a:t>проживание</a:t>
            </a:r>
            <a:r>
              <a:rPr lang="en-US" dirty="0">
                <a:ea typeface="+mn-lt"/>
                <a:cs typeface="+mn-lt"/>
              </a:rPr>
              <a:t> в </a:t>
            </a:r>
            <a:r>
              <a:rPr lang="en-US" dirty="0" err="1">
                <a:ea typeface="+mn-lt"/>
                <a:cs typeface="+mn-lt"/>
              </a:rPr>
              <a:t>гостинице</a:t>
            </a:r>
            <a:r>
              <a:rPr lang="en-US" dirty="0">
                <a:ea typeface="+mn-lt"/>
                <a:cs typeface="+mn-lt"/>
              </a:rPr>
              <a:t> «</a:t>
            </a:r>
            <a:r>
              <a:rPr lang="en-US" dirty="0" err="1">
                <a:ea typeface="+mn-lt"/>
                <a:cs typeface="+mn-lt"/>
              </a:rPr>
              <a:t>Торопа</a:t>
            </a:r>
            <a:r>
              <a:rPr lang="en-US" dirty="0">
                <a:ea typeface="+mn-lt"/>
                <a:cs typeface="+mn-lt"/>
              </a:rPr>
              <a:t>» (1 </a:t>
            </a:r>
            <a:r>
              <a:rPr lang="en-US" dirty="0" err="1">
                <a:ea typeface="+mn-lt"/>
                <a:cs typeface="+mn-lt"/>
              </a:rPr>
              <a:t>ночь</a:t>
            </a:r>
            <a:r>
              <a:rPr lang="en-US" dirty="0">
                <a:ea typeface="+mn-lt"/>
                <a:cs typeface="+mn-lt"/>
              </a:rPr>
              <a:t>); </a:t>
            </a:r>
            <a:r>
              <a:rPr lang="en-US" dirty="0" err="1">
                <a:ea typeface="+mn-lt"/>
                <a:cs typeface="+mn-lt"/>
              </a:rPr>
              <a:t>питание</a:t>
            </a:r>
            <a:r>
              <a:rPr lang="en-US" dirty="0">
                <a:ea typeface="+mn-lt"/>
                <a:cs typeface="+mn-lt"/>
              </a:rPr>
              <a:t> (2 </a:t>
            </a:r>
            <a:r>
              <a:rPr lang="en-US" dirty="0" err="1">
                <a:ea typeface="+mn-lt"/>
                <a:cs typeface="+mn-lt"/>
              </a:rPr>
              <a:t>обеда</a:t>
            </a:r>
            <a:r>
              <a:rPr lang="en-US" dirty="0">
                <a:ea typeface="+mn-lt"/>
                <a:cs typeface="+mn-lt"/>
              </a:rPr>
              <a:t>, 1 </a:t>
            </a:r>
            <a:r>
              <a:rPr lang="en-US" dirty="0" err="1">
                <a:ea typeface="+mn-lt"/>
                <a:cs typeface="+mn-lt"/>
              </a:rPr>
              <a:t>ужин</a:t>
            </a:r>
            <a:r>
              <a:rPr lang="en-US" dirty="0">
                <a:ea typeface="+mn-lt"/>
                <a:cs typeface="+mn-lt"/>
              </a:rPr>
              <a:t>, 1 </a:t>
            </a:r>
            <a:r>
              <a:rPr lang="en-US" dirty="0" err="1">
                <a:ea typeface="+mn-lt"/>
                <a:cs typeface="+mn-lt"/>
              </a:rPr>
              <a:t>завтрак</a:t>
            </a:r>
            <a:r>
              <a:rPr lang="en-US" dirty="0">
                <a:ea typeface="+mn-lt"/>
                <a:cs typeface="+mn-lt"/>
              </a:rPr>
              <a:t>); </a:t>
            </a:r>
            <a:r>
              <a:rPr lang="en-US" dirty="0" err="1">
                <a:ea typeface="+mn-lt"/>
                <a:cs typeface="+mn-lt"/>
              </a:rPr>
              <a:t>работа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сопровождающего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dirty="0" err="1">
                <a:ea typeface="+mn-lt"/>
                <a:cs typeface="+mn-lt"/>
              </a:rPr>
              <a:t>гидов</a:t>
            </a:r>
            <a:r>
              <a:rPr lang="en-US" dirty="0">
                <a:ea typeface="+mn-lt"/>
                <a:cs typeface="+mn-lt"/>
              </a:rPr>
              <a:t>. 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ea typeface="+mn-lt"/>
                <a:cs typeface="+mn-lt"/>
              </a:rPr>
              <a:t>ПЕРЕЧЕНЬ УСЛУГ, НЕ ВХОДЯЩИХ  В СТОИМОСТЬ ТУРА: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проезд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Москвы</a:t>
            </a:r>
            <a:r>
              <a:rPr lang="en-US" dirty="0">
                <a:ea typeface="+mn-lt"/>
                <a:cs typeface="+mn-lt"/>
              </a:rPr>
              <a:t>\</a:t>
            </a:r>
            <a:r>
              <a:rPr lang="en-US" dirty="0" err="1">
                <a:ea typeface="+mn-lt"/>
                <a:cs typeface="+mn-lt"/>
              </a:rPr>
              <a:t>Ярославля</a:t>
            </a:r>
            <a:r>
              <a:rPr lang="en-US" dirty="0">
                <a:ea typeface="+mn-lt"/>
                <a:cs typeface="+mn-lt"/>
              </a:rPr>
              <a:t>\</a:t>
            </a:r>
            <a:r>
              <a:rPr lang="en-US" dirty="0" err="1">
                <a:ea typeface="+mn-lt"/>
                <a:cs typeface="+mn-lt"/>
              </a:rPr>
              <a:t>Смоленска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Твери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dirty="0" err="1">
                <a:ea typeface="+mn-lt"/>
                <a:cs typeface="+mn-lt"/>
              </a:rPr>
              <a:t>обратно</a:t>
            </a:r>
            <a:r>
              <a:rPr lang="en-US" dirty="0">
                <a:ea typeface="+mn-lt"/>
                <a:cs typeface="+mn-lt"/>
              </a:rPr>
              <a:t>; </a:t>
            </a:r>
            <a:r>
              <a:rPr lang="en-US" dirty="0" err="1">
                <a:ea typeface="+mn-lt"/>
                <a:cs typeface="+mn-lt"/>
              </a:rPr>
              <a:t>расходы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личного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характера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иные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гостиничные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счета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покупка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сувениров</a:t>
            </a:r>
            <a:r>
              <a:rPr lang="en-US" dirty="0">
                <a:ea typeface="+mn-lt"/>
                <a:cs typeface="+mn-lt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35494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вода, лодка, больш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BE2C0A96-90FE-435E-8B61-1221EBE6A3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85A6CC-99D8-4F9E-B032-E80A5A1E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915"/>
            <a:ext cx="10058400" cy="1141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100" dirty="0">
                <a:ea typeface="+mj-lt"/>
                <a:cs typeface="+mj-lt"/>
              </a:rPr>
              <a:t>Исследование заинтересованности целевой аудитории маршрутом «Земля адмиралов»</a:t>
            </a:r>
            <a:endParaRPr lang="ru-RU" sz="4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90E67A-6A77-43E0-828A-707FA6713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88" y="1441762"/>
            <a:ext cx="11496134" cy="45109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/>
              <a:t>При создании тура </a:t>
            </a:r>
            <a:r>
              <a:rPr lang="ru-RU" dirty="0">
                <a:ea typeface="+mn-lt"/>
                <a:cs typeface="+mn-lt"/>
              </a:rPr>
              <a:t>был проведен социологический опрос, в котором приняли участие 277 человек. 39% из них составили школьники в возрасте от 15 до 17 лет, 56% - студенты, 5% - респонденты в возрасте старше 25 лет.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График 1.                                                    График 2.                                                       График 3. </a:t>
            </a:r>
          </a:p>
          <a:p>
            <a:pPr marL="0" indent="0" algn="ctr">
              <a:buNone/>
            </a:pPr>
            <a:r>
              <a:rPr lang="ru-RU" dirty="0"/>
              <a:t>Частота путешествий по Тверской обл.        Желание расширить знания в                      Заинтересованность тематикой </a:t>
            </a:r>
          </a:p>
          <a:p>
            <a:pPr marL="0" indent="0" algn="ctr">
              <a:buNone/>
            </a:pPr>
            <a:r>
              <a:rPr lang="ru-RU" dirty="0"/>
              <a:t>                                              Отечественной истории                                           маршрута</a:t>
            </a:r>
          </a:p>
          <a:p>
            <a:pPr marL="0" indent="0" algn="ctr">
              <a:buNone/>
            </a:pPr>
            <a:r>
              <a:rPr lang="ru-RU" dirty="0"/>
              <a:t>          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6D10F074-B9FF-406B-8F31-FB06352A2E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6211" y="3693143"/>
            <a:ext cx="3950897" cy="2203412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DA3456EF-BC1F-493E-9E5D-5E0BD15459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3425" y="3692107"/>
            <a:ext cx="3663350" cy="2205485"/>
          </a:xfrm>
          <a:prstGeom prst="rect">
            <a:avLst/>
          </a:prstGeom>
        </p:spPr>
      </p:pic>
      <p:pic>
        <p:nvPicPr>
          <p:cNvPr id="14" name="Рисунок 14" descr="Изображение выглядит как снимок экрана, припаркован, компьюте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E84AB44-8A88-4C67-81A0-24D8022397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570" y="3692645"/>
            <a:ext cx="3922143" cy="22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957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">
            <a:extLst>
              <a:ext uri="{FF2B5EF4-FFF2-40B4-BE49-F238E27FC236}">
                <a16:creationId xmlns:a16="http://schemas.microsoft.com/office/drawing/2014/main" xmlns="" id="{47421797-7B77-498E-A01C-0A1194615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внешний, вода, едет, поезд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0AB3E66C-6EC6-42B2-8EE5-8ABDE0F1B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1287" b="1145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xmlns="" id="{926D38EC-CD1B-456B-A813-64F8D8E71D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alpha val="9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DC18E46-CA2E-43A8-A2EC-61D30FAC36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1275B5-CE13-4A64-89EB-9A78D7A84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619116" cy="306812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ea typeface="+mj-lt"/>
                <a:cs typeface="+mj-lt"/>
              </a:rPr>
              <a:t>Приглашаем к участию в маршруте «Земля адмиралов» на Тверской земле!</a:t>
            </a:r>
            <a:endParaRPr lang="ru-RU" sz="4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5D8962-8BA1-4F14-B41B-D8C401A79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4446629"/>
            <a:ext cx="5788325" cy="15061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Команда проекта:</a:t>
            </a:r>
          </a:p>
          <a:p>
            <a:pPr marL="0" indent="0">
              <a:buNone/>
            </a:pPr>
            <a:r>
              <a:rPr lang="ru-RU" dirty="0" smtClean="0"/>
              <a:t>Студенты </a:t>
            </a:r>
            <a:r>
              <a:rPr lang="ru-RU" dirty="0" smtClean="0"/>
              <a:t>факультета географии и геоэкологии Тверского государственного </a:t>
            </a:r>
            <a:r>
              <a:rPr lang="ru-RU" dirty="0" smtClean="0"/>
              <a:t>университета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Калинина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Полина, Николаева Виктория, Климчук Лия, Евграфова Татьяна, Гусарова Анна, Романова Елена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A0211D-88C1-4F76-A523-1A9A3A802EA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4307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xmlns="" id="{78632963-757B-40C2-BB84-FC6107A54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внешний, вода, люди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32F4FB8-03D9-4FC0-A95F-4401849204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091" t="2562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853AE55-7E35-44B0-89F1-3F52B262A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BC4BE4D-4B50-4F51-9F85-4B5D60B02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BD7E5-2A5B-4D82-86F8-2D5C4D2C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 Цель проекта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152FA9-0F96-4EF0-B63D-1A2D54722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/>
          </a:p>
          <a:p>
            <a:pPr marL="0" indent="0" algn="ctr">
              <a:buNone/>
            </a:pPr>
            <a:r>
              <a:rPr lang="ru-RU" sz="2000" dirty="0">
                <a:ea typeface="+mn-lt"/>
                <a:cs typeface="+mn-lt"/>
              </a:rPr>
              <a:t>Изучение истории Великой Северной экспедиции В. Беринга, более 280 лет назад сформированной в Твери, и знакомство с биографиями, службой и подвигами адмиралов, родившихся на Тверской земле.</a:t>
            </a:r>
            <a:r>
              <a:rPr lang="ru-RU" dirty="0">
                <a:ea typeface="+mn-lt"/>
                <a:cs typeface="+mn-lt"/>
              </a:rPr>
              <a:t> </a:t>
            </a:r>
            <a:endParaRPr lang="ru-RU" dirty="0"/>
          </a:p>
          <a:p>
            <a:pPr marL="0" indent="0">
              <a:buNone/>
            </a:pPr>
            <a:endParaRPr lang="ru-RU" b="1"/>
          </a:p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12428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6">
            <a:extLst>
              <a:ext uri="{FF2B5EF4-FFF2-40B4-BE49-F238E27FC236}">
                <a16:creationId xmlns:a16="http://schemas.microsoft.com/office/drawing/2014/main" xmlns="" id="{78632963-757B-40C2-BB84-FC6107A54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ода, внешний, лодка, больш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A553DFB-479B-48BF-8E7B-4FE4091CF3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7853" r="9091"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8" name="Rectangle 28">
            <a:extLst>
              <a:ext uri="{FF2B5EF4-FFF2-40B4-BE49-F238E27FC236}">
                <a16:creationId xmlns:a16="http://schemas.microsoft.com/office/drawing/2014/main" xmlns="" id="{2853AE55-7E35-44B0-89F1-3F52B262A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xmlns="" id="{DBC4BE4D-4B50-4F51-9F85-4B5D60B02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67D9EC-A085-4CFA-AA6C-34A5CFC7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301282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Задачи проекта</a:t>
            </a:r>
            <a:endParaRPr lang="ru-RU" sz="44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91B189-26CF-4CD4-A973-A4925610F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208241"/>
            <a:ext cx="4602152" cy="381074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dirty="0">
                <a:ea typeface="+mn-lt"/>
                <a:cs typeface="+mn-lt"/>
              </a:rPr>
              <a:t>1. Подготовить материально-техническую и информационную базу для организации маршрута. </a:t>
            </a:r>
            <a:endParaRPr lang="ru-RU" dirty="0"/>
          </a:p>
          <a:p>
            <a:pPr marL="0" indent="0">
              <a:lnSpc>
                <a:spcPct val="90000"/>
              </a:lnSpc>
              <a:buNone/>
            </a:pPr>
            <a:r>
              <a:rPr lang="ru-RU" dirty="0">
                <a:ea typeface="+mn-lt"/>
                <a:cs typeface="+mn-lt"/>
              </a:rPr>
              <a:t>2. Провести активную рекламную кампанию проекта в социальных сетях, предложить участие в туристском маршруте школьникам, студентам колледжей и вузов. </a:t>
            </a:r>
            <a:endParaRPr lang="ru-RU" dirty="0"/>
          </a:p>
          <a:p>
            <a:pPr marL="0" indent="0">
              <a:lnSpc>
                <a:spcPct val="90000"/>
              </a:lnSpc>
              <a:buNone/>
            </a:pPr>
            <a:r>
              <a:rPr lang="ru-RU" dirty="0">
                <a:ea typeface="+mn-lt"/>
                <a:cs typeface="+mn-lt"/>
              </a:rPr>
              <a:t>3. Выйти с инициативой развития данного направления познавательного туризма в административные структуры и профессиональные сообщества с целью возможного привлечения средств на разработку уникальных туристских маршрутов в малые города и исторические места Тверской области.</a:t>
            </a:r>
            <a:r>
              <a:rPr lang="ru-RU" sz="1500" dirty="0">
                <a:ea typeface="+mn-lt"/>
                <a:cs typeface="+mn-lt"/>
              </a:rPr>
              <a:t> 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xmlns="" val="40499626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xmlns="" id="{78632963-757B-40C2-BB84-FC6107A54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вода, лодка, плавсредство, транспор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987E771-06BA-4D52-8B51-D12B4AC495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091" r="22425" b="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8" name="Rectangle 21">
            <a:extLst>
              <a:ext uri="{FF2B5EF4-FFF2-40B4-BE49-F238E27FC236}">
                <a16:creationId xmlns:a16="http://schemas.microsoft.com/office/drawing/2014/main" xmlns="" id="{2853AE55-7E35-44B0-89F1-3F52B262A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BC4BE4D-4B50-4F51-9F85-4B5D60B02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691386-1AD6-4F88-84AF-351E2E03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1575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/>
              <a:t>Актуальность проекта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25D7EC95-692E-4919-93F8-4783DDA6B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70" y="2136355"/>
            <a:ext cx="4975962" cy="38826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buAutoNum type="arabicPeriod"/>
            </a:pPr>
            <a:r>
              <a:rPr lang="ru-RU" sz="1600" dirty="0">
                <a:ea typeface="+mn-lt"/>
                <a:cs typeface="+mn-lt"/>
              </a:rPr>
              <a:t>Современное стратегическое направление на развитие внутреннего и въездного туризма («Стратегия развития туризма в Российской Федерации на период до 2035 года» от 20 сентября 2019 года). Именно туризм может и должен стать одним из источников экономического развития регионов с одновременным созданием новых рабочих мест и совершенствованием инфраструктуры. </a:t>
            </a:r>
            <a:endParaRPr lang="ru-RU" sz="1600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ru-RU" sz="1600" dirty="0">
                <a:ea typeface="+mn-lt"/>
                <a:cs typeface="+mn-lt"/>
              </a:rPr>
              <a:t>Подъем патриотического воспитания школьников и студентов, связанный с подготовкой к 75-летию Великой Победы.</a:t>
            </a:r>
            <a:endParaRPr lang="ru-RU" sz="1600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ru-RU" sz="1600" dirty="0">
                <a:ea typeface="+mn-lt"/>
                <a:cs typeface="+mn-lt"/>
              </a:rPr>
              <a:t>Формирование идентичности подрастающего поколения на основе знаний истории своего края, достижений и подвигов своих земляков. Предлагаемый проект позволяет связать воедино многие этапы истории Тверской земли на примере героических судеб ее уроженцев.</a:t>
            </a:r>
            <a:endParaRPr lang="ru-RU" sz="1600" dirty="0"/>
          </a:p>
          <a:p>
            <a:pPr>
              <a:lnSpc>
                <a:spcPct val="90000"/>
              </a:lnSpc>
            </a:pPr>
            <a:endParaRPr lang="ru-RU" sz="1300"/>
          </a:p>
        </p:txBody>
      </p:sp>
    </p:spTree>
    <p:extLst>
      <p:ext uri="{BB962C8B-B14F-4D97-AF65-F5344CB8AC3E}">
        <p14:creationId xmlns:p14="http://schemas.microsoft.com/office/powerpoint/2010/main" xmlns="" val="16508652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8632963-757B-40C2-BB84-FC6107A54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9" descr="Изображение выглядит как внешний, вода, большой, океан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B3F2947-E01B-47AA-8793-D8B2F532D2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091" t="3066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853AE55-7E35-44B0-89F1-3F52B262A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BC4BE4D-4B50-4F51-9F85-4B5D60B02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C50B0B-6B85-4BB5-92E0-C7699711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endParaRPr lang="ru-RU" sz="4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BE0D9D15-84DE-41D3-A9AC-BD482DC15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1345599"/>
            <a:ext cx="4602152" cy="4673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err="1">
                <a:latin typeface="Garamond"/>
                <a:ea typeface="+mn-lt"/>
                <a:cs typeface="+mn-lt"/>
              </a:rPr>
              <a:t>Миссия</a:t>
            </a:r>
            <a:r>
              <a:rPr lang="en-US" b="1" dirty="0">
                <a:latin typeface="Garamond"/>
                <a:ea typeface="+mn-lt"/>
                <a:cs typeface="+mn-lt"/>
              </a:rPr>
              <a:t> </a:t>
            </a:r>
            <a:r>
              <a:rPr lang="en-US" b="1" dirty="0" err="1">
                <a:latin typeface="Garamond"/>
                <a:ea typeface="+mn-lt"/>
                <a:cs typeface="+mn-lt"/>
              </a:rPr>
              <a:t>маршрута</a:t>
            </a:r>
            <a:r>
              <a:rPr lang="en-US" b="1" dirty="0">
                <a:latin typeface="Garamond"/>
                <a:ea typeface="+mn-lt"/>
                <a:cs typeface="+mn-lt"/>
              </a:rPr>
              <a:t>: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патриотическое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воспитание</a:t>
            </a:r>
            <a:r>
              <a:rPr lang="en-US" dirty="0">
                <a:latin typeface="Garamond"/>
                <a:ea typeface="+mn-lt"/>
                <a:cs typeface="+mn-lt"/>
              </a:rPr>
              <a:t> и </a:t>
            </a:r>
            <a:r>
              <a:rPr lang="en-US" dirty="0" err="1">
                <a:latin typeface="Garamond"/>
                <a:ea typeface="+mn-lt"/>
                <a:cs typeface="+mn-lt"/>
              </a:rPr>
              <a:t>мотивация</a:t>
            </a:r>
            <a:r>
              <a:rPr lang="en-US" dirty="0">
                <a:latin typeface="Garamond"/>
                <a:ea typeface="+mn-lt"/>
                <a:cs typeface="+mn-lt"/>
              </a:rPr>
              <a:t> к </a:t>
            </a:r>
            <a:r>
              <a:rPr lang="en-US" dirty="0" err="1">
                <a:latin typeface="Garamond"/>
                <a:ea typeface="+mn-lt"/>
                <a:cs typeface="+mn-lt"/>
              </a:rPr>
              <a:t>познавательной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деятельности</a:t>
            </a:r>
            <a:r>
              <a:rPr lang="en-US" dirty="0">
                <a:latin typeface="Garamond"/>
                <a:ea typeface="+mn-lt"/>
                <a:cs typeface="+mn-lt"/>
              </a:rPr>
              <a:t>, </a:t>
            </a:r>
            <a:r>
              <a:rPr lang="en-US" dirty="0" err="1">
                <a:latin typeface="Garamond"/>
                <a:ea typeface="+mn-lt"/>
                <a:cs typeface="+mn-lt"/>
              </a:rPr>
              <a:t>изучению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трудов</a:t>
            </a:r>
            <a:r>
              <a:rPr lang="en-US" dirty="0">
                <a:latin typeface="Garamond"/>
                <a:ea typeface="+mn-lt"/>
                <a:cs typeface="+mn-lt"/>
              </a:rPr>
              <a:t> и </a:t>
            </a:r>
            <a:r>
              <a:rPr lang="en-US" dirty="0" err="1">
                <a:latin typeface="Garamond"/>
                <a:ea typeface="+mn-lt"/>
                <a:cs typeface="+mn-lt"/>
              </a:rPr>
              <a:t>подвигов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земляков</a:t>
            </a:r>
            <a:r>
              <a:rPr lang="en-US" dirty="0">
                <a:latin typeface="Garamond"/>
                <a:ea typeface="+mn-lt"/>
                <a:cs typeface="+mn-lt"/>
              </a:rPr>
              <a:t>, </a:t>
            </a:r>
            <a:r>
              <a:rPr lang="en-US" dirty="0" err="1">
                <a:latin typeface="Garamond"/>
                <a:ea typeface="+mn-lt"/>
                <a:cs typeface="+mn-lt"/>
              </a:rPr>
              <a:t>уроженцев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тверской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земли</a:t>
            </a:r>
            <a:r>
              <a:rPr lang="en-US" dirty="0">
                <a:latin typeface="Garamond"/>
                <a:ea typeface="+mn-lt"/>
                <a:cs typeface="+mn-lt"/>
              </a:rPr>
              <a:t>.</a:t>
            </a:r>
            <a:endParaRPr lang="ru-RU">
              <a:latin typeface="Garamond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err="1">
                <a:latin typeface="Garamond"/>
                <a:ea typeface="+mn-lt"/>
                <a:cs typeface="+mn-lt"/>
              </a:rPr>
              <a:t>Предполагаемая</a:t>
            </a:r>
            <a:r>
              <a:rPr lang="en-US" b="1" dirty="0">
                <a:latin typeface="Garamond"/>
                <a:ea typeface="+mn-lt"/>
                <a:cs typeface="+mn-lt"/>
              </a:rPr>
              <a:t> </a:t>
            </a:r>
            <a:r>
              <a:rPr lang="en-US" b="1" dirty="0" err="1">
                <a:latin typeface="Garamond"/>
                <a:ea typeface="+mn-lt"/>
                <a:cs typeface="+mn-lt"/>
              </a:rPr>
              <a:t>целевая</a:t>
            </a:r>
            <a:r>
              <a:rPr lang="en-US" b="1" dirty="0">
                <a:latin typeface="Garamond"/>
                <a:ea typeface="+mn-lt"/>
                <a:cs typeface="+mn-lt"/>
              </a:rPr>
              <a:t> </a:t>
            </a:r>
            <a:r>
              <a:rPr lang="en-US" b="1" dirty="0" err="1">
                <a:latin typeface="Garamond"/>
                <a:ea typeface="+mn-lt"/>
                <a:cs typeface="+mn-lt"/>
              </a:rPr>
              <a:t>аудитория</a:t>
            </a:r>
            <a:r>
              <a:rPr lang="en-US" b="1" dirty="0">
                <a:latin typeface="Garamond"/>
                <a:ea typeface="+mn-lt"/>
                <a:cs typeface="+mn-lt"/>
              </a:rPr>
              <a:t>: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школьники</a:t>
            </a:r>
            <a:r>
              <a:rPr lang="en-US" dirty="0">
                <a:latin typeface="Garamond"/>
                <a:ea typeface="+mn-lt"/>
                <a:cs typeface="+mn-lt"/>
              </a:rPr>
              <a:t> и </a:t>
            </a:r>
            <a:r>
              <a:rPr lang="en-US" dirty="0" err="1">
                <a:latin typeface="Garamond"/>
                <a:ea typeface="+mn-lt"/>
                <a:cs typeface="+mn-lt"/>
              </a:rPr>
              <a:t>молодежь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из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Твери</a:t>
            </a:r>
            <a:r>
              <a:rPr lang="en-US" dirty="0">
                <a:latin typeface="Garamond"/>
                <a:ea typeface="+mn-lt"/>
                <a:cs typeface="+mn-lt"/>
              </a:rPr>
              <a:t>, </a:t>
            </a:r>
            <a:r>
              <a:rPr lang="en-US" dirty="0" err="1">
                <a:latin typeface="Garamond"/>
                <a:ea typeface="+mn-lt"/>
                <a:cs typeface="+mn-lt"/>
              </a:rPr>
              <a:t>Москвы</a:t>
            </a:r>
            <a:r>
              <a:rPr lang="en-US" dirty="0">
                <a:latin typeface="Garamond"/>
                <a:ea typeface="+mn-lt"/>
                <a:cs typeface="+mn-lt"/>
              </a:rPr>
              <a:t>, </a:t>
            </a:r>
            <a:r>
              <a:rPr lang="en-US" dirty="0" err="1">
                <a:latin typeface="Garamond"/>
                <a:ea typeface="+mn-lt"/>
                <a:cs typeface="+mn-lt"/>
              </a:rPr>
              <a:t>Ярославля</a:t>
            </a:r>
            <a:r>
              <a:rPr lang="en-US" dirty="0">
                <a:latin typeface="Garamond"/>
                <a:ea typeface="+mn-lt"/>
                <a:cs typeface="+mn-lt"/>
              </a:rPr>
              <a:t>, </a:t>
            </a:r>
            <a:r>
              <a:rPr lang="en-US" dirty="0" err="1">
                <a:latin typeface="Garamond"/>
                <a:ea typeface="+mn-lt"/>
                <a:cs typeface="+mn-lt"/>
              </a:rPr>
              <a:t>Смоленска</a:t>
            </a:r>
            <a:r>
              <a:rPr lang="en-US" dirty="0">
                <a:latin typeface="Garamond"/>
                <a:ea typeface="+mn-lt"/>
                <a:cs typeface="+mn-lt"/>
              </a:rPr>
              <a:t>, а </a:t>
            </a:r>
            <a:r>
              <a:rPr lang="en-US" dirty="0" err="1">
                <a:latin typeface="Garamond"/>
                <a:ea typeface="+mn-lt"/>
                <a:cs typeface="+mn-lt"/>
              </a:rPr>
              <a:t>также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все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туристы</a:t>
            </a:r>
            <a:r>
              <a:rPr lang="en-US" dirty="0">
                <a:latin typeface="Garamond"/>
                <a:ea typeface="+mn-lt"/>
                <a:cs typeface="+mn-lt"/>
              </a:rPr>
              <a:t>, </a:t>
            </a:r>
            <a:r>
              <a:rPr lang="en-US" dirty="0" err="1">
                <a:latin typeface="Garamond"/>
                <a:ea typeface="+mn-lt"/>
                <a:cs typeface="+mn-lt"/>
              </a:rPr>
              <a:t>интересующиеся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краеведением</a:t>
            </a:r>
            <a:r>
              <a:rPr lang="en-US" dirty="0">
                <a:latin typeface="Garamond"/>
                <a:ea typeface="+mn-lt"/>
                <a:cs typeface="+mn-lt"/>
              </a:rPr>
              <a:t> и </a:t>
            </a:r>
            <a:r>
              <a:rPr lang="en-US" dirty="0" err="1">
                <a:latin typeface="Garamond"/>
                <a:ea typeface="+mn-lt"/>
                <a:cs typeface="+mn-lt"/>
              </a:rPr>
              <a:t>историей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Тверского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края</a:t>
            </a:r>
            <a:r>
              <a:rPr lang="en-US" dirty="0">
                <a:latin typeface="Garamond"/>
                <a:ea typeface="+mn-lt"/>
                <a:cs typeface="+mn-lt"/>
              </a:rPr>
              <a:t>. </a:t>
            </a:r>
            <a:endParaRPr lang="en-US" b="1">
              <a:latin typeface="Garamond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err="1">
                <a:latin typeface="Garamond"/>
                <a:ea typeface="+mn-lt"/>
                <a:cs typeface="+mn-lt"/>
              </a:rPr>
              <a:t>Сезон</a:t>
            </a:r>
            <a:r>
              <a:rPr lang="en-US" b="1" dirty="0">
                <a:latin typeface="Garamond"/>
                <a:ea typeface="+mn-lt"/>
                <a:cs typeface="+mn-lt"/>
              </a:rPr>
              <a:t>:</a:t>
            </a:r>
            <a:r>
              <a:rPr lang="en-US" dirty="0">
                <a:latin typeface="Garamond"/>
                <a:ea typeface="+mn-lt"/>
                <a:cs typeface="+mn-lt"/>
              </a:rPr>
              <a:t> </a:t>
            </a:r>
            <a:r>
              <a:rPr lang="en-US" dirty="0" err="1">
                <a:latin typeface="Garamond"/>
                <a:ea typeface="+mn-lt"/>
                <a:cs typeface="+mn-lt"/>
              </a:rPr>
              <a:t>круглый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год</a:t>
            </a:r>
            <a:r>
              <a:rPr lang="en-US" dirty="0">
                <a:latin typeface="Garamond"/>
                <a:ea typeface="+mn-lt"/>
                <a:cs typeface="+mn-lt"/>
              </a:rPr>
              <a:t>.</a:t>
            </a:r>
            <a:br>
              <a:rPr lang="en-US" dirty="0">
                <a:latin typeface="Garamond"/>
                <a:ea typeface="+mn-lt"/>
                <a:cs typeface="+mn-lt"/>
              </a:rPr>
            </a:b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Маршрут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станет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доступен</a:t>
            </a:r>
            <a:r>
              <a:rPr lang="en-US" dirty="0">
                <a:latin typeface="Garamond"/>
                <a:ea typeface="+mn-lt"/>
                <a:cs typeface="+mn-lt"/>
              </a:rPr>
              <a:t> в </a:t>
            </a:r>
            <a:r>
              <a:rPr lang="en-US" dirty="0" err="1">
                <a:latin typeface="Garamond"/>
                <a:ea typeface="+mn-lt"/>
                <a:cs typeface="+mn-lt"/>
              </a:rPr>
              <a:t>полной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мере</a:t>
            </a:r>
            <a:r>
              <a:rPr lang="en-US" dirty="0">
                <a:latin typeface="Garamond"/>
                <a:ea typeface="+mn-lt"/>
                <a:cs typeface="+mn-lt"/>
              </a:rPr>
              <a:t> в </a:t>
            </a:r>
            <a:r>
              <a:rPr lang="en-US" dirty="0" err="1">
                <a:latin typeface="Garamond"/>
                <a:ea typeface="+mn-lt"/>
                <a:cs typeface="+mn-lt"/>
              </a:rPr>
              <a:t>мае</a:t>
            </a:r>
            <a:r>
              <a:rPr lang="en-US" dirty="0">
                <a:latin typeface="Garamond"/>
                <a:ea typeface="+mn-lt"/>
                <a:cs typeface="+mn-lt"/>
              </a:rPr>
              <a:t> 2020 </a:t>
            </a:r>
            <a:r>
              <a:rPr lang="en-US" dirty="0" err="1">
                <a:latin typeface="Garamond"/>
                <a:ea typeface="+mn-lt"/>
                <a:cs typeface="+mn-lt"/>
              </a:rPr>
              <a:t>года</a:t>
            </a:r>
            <a:r>
              <a:rPr lang="en-US" dirty="0">
                <a:latin typeface="Garamond"/>
                <a:ea typeface="+mn-lt"/>
                <a:cs typeface="+mn-lt"/>
              </a:rPr>
              <a:t> (</a:t>
            </a:r>
            <a:r>
              <a:rPr lang="en-US" dirty="0" err="1">
                <a:latin typeface="Garamond"/>
                <a:ea typeface="+mn-lt"/>
                <a:cs typeface="+mn-lt"/>
              </a:rPr>
              <a:t>после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открытия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Ржевского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мемориального</a:t>
            </a:r>
            <a:r>
              <a:rPr lang="en-US" dirty="0">
                <a:latin typeface="Garamond"/>
                <a:ea typeface="+mn-lt"/>
                <a:cs typeface="+mn-lt"/>
              </a:rPr>
              <a:t> </a:t>
            </a:r>
            <a:r>
              <a:rPr lang="en-US" dirty="0" err="1">
                <a:latin typeface="Garamond"/>
                <a:ea typeface="+mn-lt"/>
                <a:cs typeface="+mn-lt"/>
              </a:rPr>
              <a:t>комплекса</a:t>
            </a:r>
            <a:r>
              <a:rPr lang="en-US" dirty="0">
                <a:latin typeface="Garamond"/>
                <a:ea typeface="+mn-lt"/>
                <a:cs typeface="+mn-lt"/>
              </a:rPr>
              <a:t>). </a:t>
            </a:r>
            <a:endParaRPr lang="en-US">
              <a:latin typeface="Garamond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err="1">
                <a:latin typeface="Garamond"/>
                <a:ea typeface="+mn-lt"/>
                <a:cs typeface="+mn-lt"/>
              </a:rPr>
              <a:t>Продолжительность</a:t>
            </a:r>
            <a:r>
              <a:rPr lang="en-US" b="1" dirty="0">
                <a:latin typeface="Garamond"/>
                <a:ea typeface="+mn-lt"/>
                <a:cs typeface="+mn-lt"/>
              </a:rPr>
              <a:t>:</a:t>
            </a:r>
            <a:r>
              <a:rPr lang="en-US" dirty="0">
                <a:latin typeface="Garamond"/>
                <a:ea typeface="+mn-lt"/>
                <a:cs typeface="+mn-lt"/>
              </a:rPr>
              <a:t> 2 </a:t>
            </a:r>
            <a:r>
              <a:rPr lang="en-US" dirty="0" err="1">
                <a:latin typeface="Garamond"/>
                <a:ea typeface="+mn-lt"/>
                <a:cs typeface="+mn-lt"/>
              </a:rPr>
              <a:t>дня</a:t>
            </a:r>
            <a:r>
              <a:rPr lang="en-US" dirty="0">
                <a:latin typeface="Garamond"/>
                <a:ea typeface="+mn-lt"/>
                <a:cs typeface="+mn-lt"/>
              </a:rPr>
              <a:t>/1 </a:t>
            </a:r>
            <a:r>
              <a:rPr lang="en-US" dirty="0" err="1">
                <a:latin typeface="Garamond"/>
                <a:ea typeface="+mn-lt"/>
                <a:cs typeface="+mn-lt"/>
              </a:rPr>
              <a:t>ночь</a:t>
            </a:r>
            <a:r>
              <a:rPr lang="en-US" dirty="0">
                <a:latin typeface="Garamond"/>
                <a:ea typeface="+mn-lt"/>
                <a:cs typeface="+mn-lt"/>
              </a:rPr>
              <a:t>.</a:t>
            </a:r>
            <a:endParaRPr lang="en-US" dirty="0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8792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8632963-757B-40C2-BB84-FC6107A54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ода, желтый, серфинг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4622A1B-88E1-4EC8-85FB-1285161A3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0719" r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853AE55-7E35-44B0-89F1-3F52B262A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BC4BE4D-4B50-4F51-9F85-4B5D60B02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8D105B-6D53-4D78-AD7C-13DBE66E42CE}"/>
              </a:ext>
            </a:extLst>
          </p:cNvPr>
          <p:cNvSpPr txBox="1"/>
          <p:nvPr/>
        </p:nvSpPr>
        <p:spPr>
          <a:xfrm>
            <a:off x="774043" y="1259336"/>
            <a:ext cx="4602152" cy="42995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b="1" dirty="0"/>
              <a:t>НАСЕЛЕННЫЕ ПУНКТЫ, ЧЕРЕЗ КОТОРЫЕ ПРОХОДИТ МАРШРУТ:</a:t>
            </a:r>
            <a:endParaRPr lang="en-US" sz="2000" dirty="0"/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err="1"/>
              <a:t>Тверь</a:t>
            </a:r>
            <a:r>
              <a:rPr lang="en-US" sz="2000" dirty="0"/>
              <a:t> – </a:t>
            </a:r>
            <a:r>
              <a:rPr lang="en-US" sz="2000" dirty="0" err="1"/>
              <a:t>Старица</a:t>
            </a:r>
            <a:r>
              <a:rPr lang="en-US" sz="2000" dirty="0"/>
              <a:t>, </a:t>
            </a:r>
            <a:r>
              <a:rPr lang="en-US" sz="2000" dirty="0" err="1"/>
              <a:t>село</a:t>
            </a:r>
            <a:r>
              <a:rPr lang="en-US" sz="2000" dirty="0"/>
              <a:t> </a:t>
            </a:r>
            <a:r>
              <a:rPr lang="en-US" sz="2000" dirty="0" err="1"/>
              <a:t>Рясня</a:t>
            </a:r>
            <a:r>
              <a:rPr lang="en-US" sz="2000" dirty="0"/>
              <a:t> – д. </a:t>
            </a:r>
            <a:r>
              <a:rPr lang="en-US" sz="2000" dirty="0" err="1"/>
              <a:t>Хорошево</a:t>
            </a:r>
            <a:r>
              <a:rPr lang="en-US" sz="2000" dirty="0"/>
              <a:t> </a:t>
            </a:r>
            <a:r>
              <a:rPr lang="en-US" sz="2000" dirty="0" err="1"/>
              <a:t>Ржевского</a:t>
            </a:r>
            <a:r>
              <a:rPr lang="en-US" sz="2000" dirty="0"/>
              <a:t> </a:t>
            </a:r>
            <a:r>
              <a:rPr lang="en-US" sz="2000" dirty="0" err="1"/>
              <a:t>района</a:t>
            </a:r>
            <a:r>
              <a:rPr lang="en-US" sz="2000" dirty="0"/>
              <a:t> – </a:t>
            </a:r>
            <a:r>
              <a:rPr lang="en-US" sz="2000" dirty="0" err="1"/>
              <a:t>Торопец</a:t>
            </a:r>
            <a:r>
              <a:rPr lang="en-US" sz="2000" dirty="0"/>
              <a:t> – </a:t>
            </a:r>
            <a:r>
              <a:rPr lang="en-US" sz="2000" dirty="0" err="1"/>
              <a:t>Тверь</a:t>
            </a:r>
            <a:r>
              <a:rPr lang="en-US" sz="2000" dirty="0"/>
              <a:t> 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b="1" dirty="0"/>
              <a:t>КАРТА МАРШРУТА: 1 </a:t>
            </a:r>
            <a:r>
              <a:rPr lang="en-US" sz="2000" b="1" dirty="0" err="1"/>
              <a:t>день</a:t>
            </a:r>
            <a:r>
              <a:rPr lang="en-US" sz="2000" b="1" dirty="0"/>
              <a:t>. </a:t>
            </a:r>
            <a:r>
              <a:rPr lang="en-US" sz="2000" dirty="0" err="1"/>
              <a:t>Тверь</a:t>
            </a:r>
            <a:r>
              <a:rPr lang="en-US" sz="2000" dirty="0"/>
              <a:t> – </a:t>
            </a:r>
            <a:r>
              <a:rPr lang="en-US" sz="2000" dirty="0" err="1"/>
              <a:t>Старица</a:t>
            </a:r>
            <a:r>
              <a:rPr lang="en-US" sz="2000" dirty="0"/>
              <a:t>, </a:t>
            </a:r>
            <a:r>
              <a:rPr lang="en-US" sz="2000" dirty="0" err="1"/>
              <a:t>село</a:t>
            </a:r>
            <a:r>
              <a:rPr lang="en-US" sz="2000" dirty="0"/>
              <a:t> </a:t>
            </a:r>
            <a:r>
              <a:rPr lang="en-US" sz="2000" dirty="0" err="1"/>
              <a:t>Рясня</a:t>
            </a:r>
            <a:r>
              <a:rPr lang="en-US" sz="2000" dirty="0"/>
              <a:t> – д. </a:t>
            </a:r>
            <a:r>
              <a:rPr lang="en-US" sz="2000" dirty="0" err="1"/>
              <a:t>Хорошево</a:t>
            </a:r>
            <a:r>
              <a:rPr lang="en-US" sz="2000" dirty="0"/>
              <a:t> </a:t>
            </a:r>
            <a:r>
              <a:rPr lang="en-US" sz="2000" dirty="0" err="1"/>
              <a:t>Ржевского</a:t>
            </a:r>
            <a:r>
              <a:rPr lang="en-US" sz="2000" dirty="0"/>
              <a:t> </a:t>
            </a:r>
            <a:r>
              <a:rPr lang="en-US" sz="2000" dirty="0" err="1"/>
              <a:t>района</a:t>
            </a:r>
            <a:r>
              <a:rPr lang="en-US" sz="2000" dirty="0"/>
              <a:t> – </a:t>
            </a:r>
            <a:r>
              <a:rPr lang="en-US" sz="2000" dirty="0" err="1"/>
              <a:t>Торопец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b="1" dirty="0"/>
              <a:t>2 </a:t>
            </a:r>
            <a:r>
              <a:rPr lang="en-US" sz="2000" b="1" dirty="0" err="1"/>
              <a:t>день</a:t>
            </a:r>
            <a:r>
              <a:rPr lang="en-US" sz="2000" b="1" dirty="0"/>
              <a:t>. </a:t>
            </a:r>
            <a:r>
              <a:rPr lang="en-US" sz="2000" dirty="0" err="1"/>
              <a:t>Торопец</a:t>
            </a:r>
            <a:r>
              <a:rPr lang="en-US" sz="2000" dirty="0"/>
              <a:t> – </a:t>
            </a:r>
            <a:r>
              <a:rPr lang="en-US" sz="2000" dirty="0" err="1"/>
              <a:t>Тверь</a:t>
            </a:r>
            <a:r>
              <a:rPr lang="en-US" sz="2000" dirty="0"/>
              <a:t> 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/>
              <a:t>(</a:t>
            </a:r>
            <a:r>
              <a:rPr lang="en-US" sz="2000" dirty="0" err="1"/>
              <a:t>карта</a:t>
            </a:r>
            <a:r>
              <a:rPr lang="en-US" sz="2000" dirty="0"/>
              <a:t> </a:t>
            </a:r>
            <a:r>
              <a:rPr lang="en-US" sz="2000" dirty="0" err="1"/>
              <a:t>маршрута</a:t>
            </a:r>
            <a:r>
              <a:rPr lang="en-US" sz="2000" dirty="0"/>
              <a:t> </a:t>
            </a:r>
            <a:r>
              <a:rPr lang="en-US" sz="2000" dirty="0" err="1"/>
              <a:t>представлена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следующем</a:t>
            </a:r>
            <a:r>
              <a:rPr lang="en-US" sz="2000" dirty="0"/>
              <a:t> </a:t>
            </a:r>
            <a:r>
              <a:rPr lang="en-US" sz="2000" dirty="0" err="1"/>
              <a:t>слайде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3212059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вода, лодка, больш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F0EEA6B-7A10-4883-97F9-C35968D702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11644" b="88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9F9D26-903B-412D-9900-BB5525695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11915"/>
            <a:ext cx="10058400" cy="969035"/>
          </a:xfrm>
        </p:spPr>
        <p:txBody>
          <a:bodyPr>
            <a:normAutofit/>
          </a:bodyPr>
          <a:lstStyle/>
          <a:p>
            <a:pPr algn="ctr"/>
            <a:r>
              <a:rPr lang="ru-RU"/>
              <a:t>Карта маршрута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834381D-87A0-4B44-812F-0106F98F0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6" name="Рисунок 7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045D9E07-570F-4A6B-A1F0-5EB91EB93A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8797" y="1456140"/>
            <a:ext cx="8847576" cy="499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737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ода, внешний, серфинг, лет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9B7A0DC-1539-47C0-B36D-775C425A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3E587E-8DCD-4589-A71E-9EFBC35F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b="1"/>
              <a:t>Программа маршрута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66F4FAD-00DE-4203-BDD9-A58574FDF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i="1" dirty="0" err="1">
                <a:ea typeface="+mn-lt"/>
                <a:cs typeface="+mn-lt"/>
              </a:rPr>
              <a:t>Рекомендуемый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проезд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из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Москвы</a:t>
            </a:r>
            <a:r>
              <a:rPr lang="en-US" sz="2000" i="1" dirty="0">
                <a:ea typeface="+mn-lt"/>
                <a:cs typeface="+mn-lt"/>
              </a:rPr>
              <a:t>: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скоростной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поезд</a:t>
            </a:r>
            <a:r>
              <a:rPr lang="en-US" sz="2000" dirty="0">
                <a:ea typeface="+mn-lt"/>
                <a:cs typeface="+mn-lt"/>
              </a:rPr>
              <a:t> «</a:t>
            </a:r>
            <a:r>
              <a:rPr lang="en-US" sz="2000" dirty="0" err="1">
                <a:ea typeface="+mn-lt"/>
                <a:cs typeface="+mn-lt"/>
              </a:rPr>
              <a:t>Ласточка</a:t>
            </a:r>
            <a:r>
              <a:rPr lang="en-US" sz="2000" dirty="0">
                <a:ea typeface="+mn-lt"/>
                <a:cs typeface="+mn-lt"/>
              </a:rPr>
              <a:t>» с </a:t>
            </a:r>
            <a:r>
              <a:rPr lang="en-US" sz="2000" dirty="0" err="1">
                <a:ea typeface="+mn-lt"/>
                <a:cs typeface="+mn-lt"/>
              </a:rPr>
              <a:t>сообщением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Москва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 dirty="0" err="1">
                <a:ea typeface="+mn-lt"/>
                <a:cs typeface="+mn-lt"/>
              </a:rPr>
              <a:t>Тверь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Отправление</a:t>
            </a:r>
            <a:r>
              <a:rPr lang="en-US" sz="2000" dirty="0">
                <a:ea typeface="+mn-lt"/>
                <a:cs typeface="+mn-lt"/>
              </a:rPr>
              <a:t> в 06:58 с </a:t>
            </a:r>
            <a:r>
              <a:rPr lang="en-US" sz="2000" dirty="0" err="1">
                <a:ea typeface="+mn-lt"/>
                <a:cs typeface="+mn-lt"/>
              </a:rPr>
              <a:t>Ленинградского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вокзала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Прибытие</a:t>
            </a:r>
            <a:r>
              <a:rPr lang="en-US" sz="2000" dirty="0">
                <a:ea typeface="+mn-lt"/>
                <a:cs typeface="+mn-lt"/>
              </a:rPr>
              <a:t> в </a:t>
            </a:r>
            <a:r>
              <a:rPr lang="en-US" sz="2000" dirty="0" err="1">
                <a:ea typeface="+mn-lt"/>
                <a:cs typeface="+mn-lt"/>
              </a:rPr>
              <a:t>Тверь</a:t>
            </a:r>
            <a:r>
              <a:rPr lang="en-US" sz="2000" dirty="0">
                <a:ea typeface="+mn-lt"/>
                <a:cs typeface="+mn-lt"/>
              </a:rPr>
              <a:t> в 8:42. </a:t>
            </a:r>
            <a:r>
              <a:rPr lang="en-US" sz="2000" dirty="0" err="1">
                <a:ea typeface="+mn-lt"/>
                <a:cs typeface="+mn-lt"/>
              </a:rPr>
              <a:t>Билеты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поезд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покупаются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туристами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самостоятельно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Время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отправления</a:t>
            </a:r>
            <a:r>
              <a:rPr lang="en-US" sz="2000" dirty="0">
                <a:ea typeface="+mn-lt"/>
                <a:cs typeface="+mn-lt"/>
              </a:rPr>
              <a:t> и </a:t>
            </a:r>
            <a:r>
              <a:rPr lang="en-US" sz="2000" dirty="0" err="1">
                <a:ea typeface="+mn-lt"/>
                <a:cs typeface="+mn-lt"/>
              </a:rPr>
              <a:t>прибытия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поезда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уточняется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сайте</a:t>
            </a:r>
            <a:r>
              <a:rPr lang="en-US" sz="2000" dirty="0">
                <a:ea typeface="+mn-lt"/>
                <a:cs typeface="+mn-lt"/>
              </a:rPr>
              <a:t> РЖД </a:t>
            </a:r>
            <a:r>
              <a:rPr lang="en-US" sz="2000" dirty="0" err="1">
                <a:ea typeface="+mn-lt"/>
                <a:cs typeface="+mn-lt"/>
              </a:rPr>
              <a:t>или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купленным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билетам</a:t>
            </a:r>
            <a:r>
              <a:rPr lang="en-US" sz="2000" dirty="0">
                <a:ea typeface="+mn-lt"/>
                <a:cs typeface="+mn-lt"/>
              </a:rPr>
              <a:t>. </a:t>
            </a:r>
            <a:endParaRPr lang="en-US" sz="2000"/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  </a:t>
            </a:r>
            <a:endParaRPr lang="en-US" sz="2000"/>
          </a:p>
          <a:p>
            <a:pPr marL="0" indent="0">
              <a:buNone/>
            </a:pPr>
            <a:r>
              <a:rPr lang="en-US" sz="2000" dirty="0" err="1">
                <a:ea typeface="+mn-lt"/>
                <a:cs typeface="+mn-lt"/>
              </a:rPr>
              <a:t>Встреча</a:t>
            </a:r>
            <a:r>
              <a:rPr lang="en-US" sz="2000" dirty="0">
                <a:ea typeface="+mn-lt"/>
                <a:cs typeface="+mn-lt"/>
              </a:rPr>
              <a:t> с </a:t>
            </a:r>
            <a:r>
              <a:rPr lang="en-US" sz="2000" dirty="0" err="1">
                <a:ea typeface="+mn-lt"/>
                <a:cs typeface="+mn-lt"/>
              </a:rPr>
              <a:t>гидом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назначена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на</a:t>
            </a:r>
            <a:r>
              <a:rPr lang="en-US" sz="2000" i="1" dirty="0">
                <a:ea typeface="+mn-lt"/>
                <a:cs typeface="+mn-lt"/>
              </a:rPr>
              <a:t> 8:50 </a:t>
            </a:r>
            <a:r>
              <a:rPr lang="en-US" sz="2000" i="1" dirty="0" err="1">
                <a:ea typeface="+mn-lt"/>
                <a:cs typeface="+mn-lt"/>
              </a:rPr>
              <a:t>на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привокзальной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площади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возле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автобуса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xmlns="" val="1696463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ода, внешний, серфинг, лет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230F697-23B6-48A2-96F3-01956F7557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D0A55A-E638-4D86-93EB-3CD1269D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536" y="182519"/>
            <a:ext cx="10058400" cy="1127185"/>
          </a:xfrm>
        </p:spPr>
        <p:txBody>
          <a:bodyPr>
            <a:normAutofit/>
          </a:bodyPr>
          <a:lstStyle/>
          <a:p>
            <a:pPr algn="ctr"/>
            <a:r>
              <a:rPr lang="ru-RU"/>
              <a:t>Первый день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2044F252-602A-47AC-AEA3-C0BBDF890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38" y="1125461"/>
            <a:ext cx="11424248" cy="54742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1600" i="1" dirty="0">
                <a:ea typeface="+mn-lt"/>
                <a:cs typeface="+mn-lt"/>
              </a:rPr>
              <a:t>09:00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Начало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поездки</a:t>
            </a:r>
            <a:r>
              <a:rPr lang="en-US" sz="1600" dirty="0">
                <a:ea typeface="+mn-lt"/>
                <a:cs typeface="+mn-lt"/>
              </a:rPr>
              <a:t>: </a:t>
            </a:r>
            <a:r>
              <a:rPr lang="en-US" sz="1600" dirty="0" err="1">
                <a:ea typeface="+mn-lt"/>
                <a:cs typeface="+mn-lt"/>
              </a:rPr>
              <a:t>сбор</a:t>
            </a:r>
            <a:r>
              <a:rPr lang="en-US" sz="1600" dirty="0">
                <a:ea typeface="+mn-lt"/>
                <a:cs typeface="+mn-lt"/>
              </a:rPr>
              <a:t> в </a:t>
            </a:r>
            <a:r>
              <a:rPr lang="en-US" sz="1600" dirty="0" err="1">
                <a:ea typeface="+mn-lt"/>
                <a:cs typeface="+mn-lt"/>
              </a:rPr>
              <a:t>салоне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автобуса</a:t>
            </a:r>
            <a:r>
              <a:rPr lang="en-US" sz="1600" dirty="0">
                <a:ea typeface="+mn-lt"/>
                <a:cs typeface="+mn-lt"/>
              </a:rPr>
              <a:t> и </a:t>
            </a:r>
            <a:r>
              <a:rPr lang="en-US" sz="1600" dirty="0" err="1">
                <a:ea typeface="+mn-lt"/>
                <a:cs typeface="+mn-lt"/>
              </a:rPr>
              <a:t>отъезд</a:t>
            </a:r>
            <a:r>
              <a:rPr lang="en-US" sz="1600" dirty="0">
                <a:ea typeface="+mn-lt"/>
                <a:cs typeface="+mn-lt"/>
              </a:rPr>
              <a:t>. </a:t>
            </a:r>
            <a:endParaRPr lang="ru-RU" sz="1600" dirty="0"/>
          </a:p>
          <a:p>
            <a:pPr>
              <a:buNone/>
            </a:pPr>
            <a:r>
              <a:rPr lang="en-US" sz="1600" dirty="0">
                <a:ea typeface="+mn-lt"/>
                <a:cs typeface="+mn-lt"/>
              </a:rPr>
              <a:t>  </a:t>
            </a:r>
            <a:r>
              <a:rPr lang="en-US" sz="1600" i="1" dirty="0">
                <a:ea typeface="+mn-lt"/>
                <a:cs typeface="+mn-lt"/>
              </a:rPr>
              <a:t>09:15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Посещение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тверского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музея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фотографии</a:t>
            </a:r>
            <a:r>
              <a:rPr lang="en-US" sz="1600" u="sng" dirty="0">
                <a:ea typeface="+mn-lt"/>
                <a:cs typeface="+mn-lt"/>
              </a:rPr>
              <a:t> «</a:t>
            </a:r>
            <a:r>
              <a:rPr lang="en-US" sz="1600" u="sng" dirty="0" err="1">
                <a:ea typeface="+mn-lt"/>
                <a:cs typeface="+mn-lt"/>
              </a:rPr>
              <a:t>Искра</a:t>
            </a:r>
            <a:r>
              <a:rPr lang="en-US" sz="1600" u="sng" dirty="0">
                <a:ea typeface="+mn-lt"/>
                <a:cs typeface="+mn-lt"/>
              </a:rPr>
              <a:t>»</a:t>
            </a:r>
            <a:r>
              <a:rPr lang="en-US" sz="1600" dirty="0">
                <a:ea typeface="+mn-lt"/>
                <a:cs typeface="+mn-lt"/>
              </a:rPr>
              <a:t>: </a:t>
            </a:r>
            <a:r>
              <a:rPr lang="en-US" sz="1600" dirty="0" err="1">
                <a:ea typeface="+mn-lt"/>
                <a:cs typeface="+mn-lt"/>
              </a:rPr>
              <a:t>проведение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презентации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Северной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экспедиции</a:t>
            </a:r>
            <a:r>
              <a:rPr lang="en-US" sz="1600" dirty="0">
                <a:ea typeface="+mn-lt"/>
                <a:cs typeface="+mn-lt"/>
              </a:rPr>
              <a:t> с </a:t>
            </a:r>
            <a:r>
              <a:rPr lang="en-US" sz="1600" dirty="0" err="1">
                <a:ea typeface="+mn-lt"/>
                <a:cs typeface="+mn-lt"/>
              </a:rPr>
              <a:t>помощью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современной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техники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музея</a:t>
            </a:r>
            <a:r>
              <a:rPr lang="en-US" sz="1600" dirty="0">
                <a:ea typeface="+mn-lt"/>
                <a:cs typeface="+mn-lt"/>
              </a:rPr>
              <a:t>. </a:t>
            </a:r>
            <a:r>
              <a:rPr lang="en-US" sz="1600" dirty="0" err="1">
                <a:ea typeface="+mn-lt"/>
                <a:cs typeface="+mn-lt"/>
              </a:rPr>
              <a:t>Старт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квеста</a:t>
            </a:r>
            <a:r>
              <a:rPr lang="en-US" sz="1600" dirty="0">
                <a:ea typeface="+mn-lt"/>
                <a:cs typeface="+mn-lt"/>
              </a:rPr>
              <a:t>.</a:t>
            </a:r>
          </a:p>
          <a:p>
            <a:pPr>
              <a:buNone/>
            </a:pPr>
            <a:r>
              <a:rPr lang="en-US" sz="1600" i="1" dirty="0">
                <a:ea typeface="+mn-lt"/>
                <a:cs typeface="+mn-lt"/>
              </a:rPr>
              <a:t>10:20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Посещение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памятников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Нахимову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dirty="0">
                <a:ea typeface="+mn-lt"/>
                <a:cs typeface="+mn-lt"/>
              </a:rPr>
              <a:t>(</a:t>
            </a:r>
            <a:r>
              <a:rPr lang="en-US" sz="1600" dirty="0" err="1">
                <a:ea typeface="+mn-lt"/>
                <a:cs typeface="+mn-lt"/>
              </a:rPr>
              <a:t>расположен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во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дворе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школы</a:t>
            </a:r>
            <a:r>
              <a:rPr lang="en-US" sz="1600" dirty="0">
                <a:ea typeface="+mn-lt"/>
                <a:cs typeface="+mn-lt"/>
              </a:rPr>
              <a:t> №4) </a:t>
            </a:r>
            <a:r>
              <a:rPr lang="en-US" sz="1600" u="sng" dirty="0">
                <a:ea typeface="+mn-lt"/>
                <a:cs typeface="+mn-lt"/>
              </a:rPr>
              <a:t>и </a:t>
            </a:r>
            <a:r>
              <a:rPr lang="en-US" sz="1600" u="sng" dirty="0" err="1">
                <a:ea typeface="+mn-lt"/>
                <a:cs typeface="+mn-lt"/>
              </a:rPr>
              <a:t>морякам</a:t>
            </a:r>
            <a:r>
              <a:rPr lang="en-US" sz="1600" dirty="0">
                <a:ea typeface="+mn-lt"/>
                <a:cs typeface="+mn-lt"/>
              </a:rPr>
              <a:t> (</a:t>
            </a:r>
            <a:r>
              <a:rPr lang="en-US" sz="1600" dirty="0" err="1">
                <a:ea typeface="+mn-lt"/>
                <a:cs typeface="+mn-lt"/>
              </a:rPr>
              <a:t>улица</a:t>
            </a:r>
            <a:r>
              <a:rPr lang="en-US" sz="1600" dirty="0">
                <a:ea typeface="+mn-lt"/>
                <a:cs typeface="+mn-lt"/>
              </a:rPr>
              <a:t> 50 </a:t>
            </a:r>
            <a:r>
              <a:rPr lang="en-US" sz="1600" dirty="0" err="1">
                <a:ea typeface="+mn-lt"/>
                <a:cs typeface="+mn-lt"/>
              </a:rPr>
              <a:t>лет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октября</a:t>
            </a:r>
            <a:r>
              <a:rPr lang="en-US" sz="1600" dirty="0">
                <a:ea typeface="+mn-lt"/>
                <a:cs typeface="+mn-lt"/>
              </a:rPr>
              <a:t>). </a:t>
            </a:r>
            <a:endParaRPr lang="en-US" sz="1600" dirty="0"/>
          </a:p>
          <a:p>
            <a:pPr>
              <a:buNone/>
            </a:pPr>
            <a:r>
              <a:rPr lang="en-US" sz="1600" dirty="0">
                <a:ea typeface="+mn-lt"/>
                <a:cs typeface="+mn-lt"/>
              </a:rPr>
              <a:t>  </a:t>
            </a:r>
            <a:r>
              <a:rPr lang="en-US" sz="1600" i="1" dirty="0">
                <a:ea typeface="+mn-lt"/>
                <a:cs typeface="+mn-lt"/>
              </a:rPr>
              <a:t>11:00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Выезд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из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Твери</a:t>
            </a:r>
            <a:r>
              <a:rPr lang="en-US" sz="1600" dirty="0">
                <a:ea typeface="+mn-lt"/>
                <a:cs typeface="+mn-lt"/>
              </a:rPr>
              <a:t> в </a:t>
            </a:r>
            <a:r>
              <a:rPr lang="en-US" sz="1600" dirty="0" err="1">
                <a:ea typeface="+mn-lt"/>
                <a:cs typeface="+mn-lt"/>
              </a:rPr>
              <a:t>Старицкий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район</a:t>
            </a:r>
            <a:r>
              <a:rPr lang="en-US" sz="1600" dirty="0">
                <a:ea typeface="+mn-lt"/>
                <a:cs typeface="+mn-lt"/>
              </a:rPr>
              <a:t> (77 </a:t>
            </a:r>
            <a:r>
              <a:rPr lang="en-US" sz="1600" dirty="0" err="1">
                <a:ea typeface="+mn-lt"/>
                <a:cs typeface="+mn-lt"/>
              </a:rPr>
              <a:t>км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до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Старицы</a:t>
            </a:r>
            <a:r>
              <a:rPr lang="en-US" sz="1600" dirty="0">
                <a:ea typeface="+mn-lt"/>
                <a:cs typeface="+mn-lt"/>
              </a:rPr>
              <a:t>). </a:t>
            </a:r>
            <a:endParaRPr lang="en-US" sz="1600" dirty="0"/>
          </a:p>
          <a:p>
            <a:pPr>
              <a:buNone/>
            </a:pPr>
            <a:r>
              <a:rPr lang="en-US" sz="1600" dirty="0">
                <a:ea typeface="+mn-lt"/>
                <a:cs typeface="+mn-lt"/>
              </a:rPr>
              <a:t>  </a:t>
            </a:r>
            <a:r>
              <a:rPr lang="en-US" sz="1600" i="1" dirty="0">
                <a:ea typeface="+mn-lt"/>
                <a:cs typeface="+mn-lt"/>
              </a:rPr>
              <a:t>12:40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Прибытие</a:t>
            </a:r>
            <a:r>
              <a:rPr lang="en-US" sz="1600" dirty="0">
                <a:ea typeface="+mn-lt"/>
                <a:cs typeface="+mn-lt"/>
              </a:rPr>
              <a:t> в </a:t>
            </a:r>
            <a:r>
              <a:rPr lang="en-US" sz="1600" dirty="0" err="1">
                <a:ea typeface="+mn-lt"/>
                <a:cs typeface="+mn-lt"/>
              </a:rPr>
              <a:t>морскую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сухопутную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деревню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Рясня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Старицкого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района</a:t>
            </a:r>
            <a:r>
              <a:rPr lang="en-US" sz="1600" dirty="0">
                <a:ea typeface="+mn-lt"/>
                <a:cs typeface="+mn-lt"/>
              </a:rPr>
              <a:t> (48 </a:t>
            </a:r>
            <a:r>
              <a:rPr lang="en-US" sz="1600" dirty="0" err="1">
                <a:ea typeface="+mn-lt"/>
                <a:cs typeface="+mn-lt"/>
              </a:rPr>
              <a:t>км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от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Старицы</a:t>
            </a:r>
            <a:r>
              <a:rPr lang="en-US" sz="1600" dirty="0">
                <a:ea typeface="+mn-lt"/>
                <a:cs typeface="+mn-lt"/>
              </a:rPr>
              <a:t>).  </a:t>
            </a:r>
            <a:r>
              <a:rPr lang="en-US" sz="1600" dirty="0" err="1">
                <a:ea typeface="+mn-lt"/>
                <a:cs typeface="+mn-lt"/>
              </a:rPr>
              <a:t>Посещение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музея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вице-адмирала</a:t>
            </a:r>
            <a:r>
              <a:rPr lang="en-US" sz="1600" u="sng" dirty="0">
                <a:ea typeface="+mn-lt"/>
                <a:cs typeface="+mn-lt"/>
              </a:rPr>
              <a:t> В.А. </a:t>
            </a:r>
            <a:r>
              <a:rPr lang="en-US" sz="1600" u="sng" dirty="0" err="1">
                <a:ea typeface="+mn-lt"/>
                <a:cs typeface="+mn-lt"/>
              </a:rPr>
              <a:t>Корнилова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dirty="0" err="1">
                <a:ea typeface="+mn-lt"/>
                <a:cs typeface="+mn-lt"/>
              </a:rPr>
              <a:t>героя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обороны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Севастополя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во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время</a:t>
            </a:r>
            <a:r>
              <a:rPr lang="en-US" sz="1600" dirty="0">
                <a:ea typeface="+mn-lt"/>
                <a:cs typeface="+mn-lt"/>
              </a:rPr>
              <a:t>  </a:t>
            </a:r>
            <a:r>
              <a:rPr lang="en-US" sz="1600" dirty="0" err="1">
                <a:ea typeface="+mn-lt"/>
                <a:cs typeface="+mn-lt"/>
              </a:rPr>
              <a:t>Крымской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войны</a:t>
            </a:r>
            <a:r>
              <a:rPr lang="en-US" sz="1600" dirty="0">
                <a:ea typeface="+mn-lt"/>
                <a:cs typeface="+mn-lt"/>
              </a:rPr>
              <a:t> (1853-1854 </a:t>
            </a:r>
            <a:r>
              <a:rPr lang="en-US" sz="1600" dirty="0" err="1">
                <a:ea typeface="+mn-lt"/>
                <a:cs typeface="+mn-lt"/>
              </a:rPr>
              <a:t>гг</a:t>
            </a:r>
            <a:r>
              <a:rPr lang="en-US" sz="1600" dirty="0">
                <a:ea typeface="+mn-lt"/>
                <a:cs typeface="+mn-lt"/>
              </a:rPr>
              <a:t>.).  </a:t>
            </a:r>
            <a:r>
              <a:rPr lang="en-US" sz="1600" dirty="0" err="1">
                <a:ea typeface="+mn-lt"/>
                <a:cs typeface="+mn-lt"/>
              </a:rPr>
              <a:t>Экскурсия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музею</a:t>
            </a:r>
            <a:r>
              <a:rPr lang="en-US" sz="1600" dirty="0">
                <a:ea typeface="+mn-lt"/>
                <a:cs typeface="+mn-lt"/>
              </a:rPr>
              <a:t>. </a:t>
            </a:r>
            <a:r>
              <a:rPr lang="en-US" sz="1600" dirty="0" err="1">
                <a:ea typeface="+mn-lt"/>
                <a:cs typeface="+mn-lt"/>
              </a:rPr>
              <a:t>Возвращение</a:t>
            </a:r>
            <a:r>
              <a:rPr lang="en-US" sz="1600" dirty="0">
                <a:ea typeface="+mn-lt"/>
                <a:cs typeface="+mn-lt"/>
              </a:rPr>
              <a:t> в </a:t>
            </a:r>
            <a:r>
              <a:rPr lang="en-US" sz="1600" dirty="0" err="1">
                <a:ea typeface="+mn-lt"/>
                <a:cs typeface="+mn-lt"/>
              </a:rPr>
              <a:t>Старицу</a:t>
            </a:r>
            <a:r>
              <a:rPr lang="en-US" sz="1600" dirty="0">
                <a:ea typeface="+mn-lt"/>
                <a:cs typeface="+mn-lt"/>
              </a:rPr>
              <a:t>. </a:t>
            </a:r>
            <a:endParaRPr lang="en-US" sz="1600" dirty="0"/>
          </a:p>
          <a:p>
            <a:pPr>
              <a:buNone/>
            </a:pPr>
            <a:r>
              <a:rPr lang="en-US" sz="1600" dirty="0">
                <a:ea typeface="+mn-lt"/>
                <a:cs typeface="+mn-lt"/>
              </a:rPr>
              <a:t>  </a:t>
            </a:r>
            <a:r>
              <a:rPr lang="en-US" sz="1600" i="1" dirty="0">
                <a:ea typeface="+mn-lt"/>
                <a:cs typeface="+mn-lt"/>
              </a:rPr>
              <a:t>14:20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Обед</a:t>
            </a:r>
            <a:r>
              <a:rPr lang="en-US" sz="1600" dirty="0">
                <a:ea typeface="+mn-lt"/>
                <a:cs typeface="+mn-lt"/>
              </a:rPr>
              <a:t> в </a:t>
            </a:r>
            <a:r>
              <a:rPr lang="en-US" sz="1600" dirty="0" err="1">
                <a:ea typeface="+mn-lt"/>
                <a:cs typeface="+mn-lt"/>
              </a:rPr>
              <a:t>кафе</a:t>
            </a:r>
            <a:r>
              <a:rPr lang="en-US" sz="1600" dirty="0">
                <a:ea typeface="+mn-lt"/>
                <a:cs typeface="+mn-lt"/>
              </a:rPr>
              <a:t> «</a:t>
            </a:r>
            <a:r>
              <a:rPr lang="en-US" sz="1600" dirty="0" err="1">
                <a:ea typeface="+mn-lt"/>
                <a:cs typeface="+mn-lt"/>
              </a:rPr>
              <a:t>TiАmo</a:t>
            </a:r>
            <a:r>
              <a:rPr lang="en-US" sz="1600" dirty="0">
                <a:ea typeface="+mn-lt"/>
                <a:cs typeface="+mn-lt"/>
              </a:rPr>
              <a:t>», г. </a:t>
            </a:r>
            <a:r>
              <a:rPr lang="en-US" sz="1600" dirty="0" err="1">
                <a:ea typeface="+mn-lt"/>
                <a:cs typeface="+mn-lt"/>
              </a:rPr>
              <a:t>Старица</a:t>
            </a:r>
            <a:r>
              <a:rPr lang="en-US" sz="1600" dirty="0">
                <a:ea typeface="+mn-lt"/>
                <a:cs typeface="+mn-lt"/>
              </a:rPr>
              <a:t>. </a:t>
            </a:r>
            <a:endParaRPr lang="en-US" sz="1600" dirty="0"/>
          </a:p>
          <a:p>
            <a:pPr>
              <a:buNone/>
            </a:pPr>
            <a:r>
              <a:rPr lang="en-US" sz="1600" i="1" dirty="0">
                <a:ea typeface="+mn-lt"/>
                <a:cs typeface="+mn-lt"/>
              </a:rPr>
              <a:t>15:00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Поездка</a:t>
            </a:r>
            <a:r>
              <a:rPr lang="en-US" sz="1600" dirty="0">
                <a:ea typeface="+mn-lt"/>
                <a:cs typeface="+mn-lt"/>
              </a:rPr>
              <a:t> к </a:t>
            </a:r>
            <a:r>
              <a:rPr lang="en-US" sz="1600" u="sng" dirty="0" err="1">
                <a:ea typeface="+mn-lt"/>
                <a:cs typeface="+mn-lt"/>
              </a:rPr>
              <a:t>Ржевскому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мемориальному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комплексу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Советскому</a:t>
            </a:r>
            <a:r>
              <a:rPr lang="en-US" sz="1600" u="sng" dirty="0">
                <a:ea typeface="+mn-lt"/>
                <a:cs typeface="+mn-lt"/>
              </a:rPr>
              <a:t> </a:t>
            </a:r>
            <a:r>
              <a:rPr lang="en-US" sz="1600" u="sng" dirty="0" err="1">
                <a:ea typeface="+mn-lt"/>
                <a:cs typeface="+mn-lt"/>
              </a:rPr>
              <a:t>солдату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smtClean="0">
                <a:ea typeface="+mn-lt"/>
                <a:cs typeface="+mn-lt"/>
              </a:rPr>
              <a:t>(</a:t>
            </a:r>
            <a:r>
              <a:rPr lang="ru-RU" sz="1600" dirty="0" smtClean="0">
                <a:ea typeface="+mn-lt"/>
                <a:cs typeface="+mn-lt"/>
              </a:rPr>
              <a:t>расположенный в </a:t>
            </a:r>
            <a:r>
              <a:rPr lang="en-US" sz="1600" dirty="0" smtClean="0">
                <a:ea typeface="+mn-lt"/>
                <a:cs typeface="+mn-lt"/>
              </a:rPr>
              <a:t>6 </a:t>
            </a:r>
            <a:r>
              <a:rPr lang="en-US" sz="1600" dirty="0" err="1">
                <a:ea typeface="+mn-lt"/>
                <a:cs typeface="+mn-lt"/>
              </a:rPr>
              <a:t>км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от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ru-RU" sz="1600" b="1" u="sng" dirty="0" smtClean="0">
                <a:ea typeface="+mn-lt"/>
                <a:cs typeface="+mn-lt"/>
              </a:rPr>
              <a:t>Города воинской  славы </a:t>
            </a:r>
            <a:r>
              <a:rPr lang="en-US" sz="1600" b="1" u="sng" dirty="0" err="1" smtClean="0">
                <a:ea typeface="+mn-lt"/>
                <a:cs typeface="+mn-lt"/>
              </a:rPr>
              <a:t>Ржев</a:t>
            </a:r>
            <a:r>
              <a:rPr lang="ru-RU" sz="1600" b="1" u="sng" dirty="0" smtClean="0">
                <a:ea typeface="+mn-lt"/>
                <a:cs typeface="+mn-lt"/>
              </a:rPr>
              <a:t>а</a:t>
            </a:r>
            <a:r>
              <a:rPr lang="en-US" sz="1600" dirty="0" smtClean="0">
                <a:ea typeface="+mn-lt"/>
                <a:cs typeface="+mn-lt"/>
              </a:rPr>
              <a:t>, </a:t>
            </a:r>
            <a:r>
              <a:rPr lang="en-US" sz="1600" dirty="0" err="1">
                <a:ea typeface="+mn-lt"/>
                <a:cs typeface="+mn-lt"/>
              </a:rPr>
              <a:t>возле</a:t>
            </a:r>
            <a:r>
              <a:rPr lang="en-US" sz="1600" dirty="0">
                <a:ea typeface="+mn-lt"/>
                <a:cs typeface="+mn-lt"/>
              </a:rPr>
              <a:t> д. </a:t>
            </a:r>
            <a:r>
              <a:rPr lang="en-US" sz="1600" dirty="0" err="1">
                <a:ea typeface="+mn-lt"/>
                <a:cs typeface="+mn-lt"/>
              </a:rPr>
              <a:t>Хорошево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Ржевского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района</a:t>
            </a:r>
            <a:r>
              <a:rPr lang="en-US" sz="1600" dirty="0">
                <a:ea typeface="+mn-lt"/>
                <a:cs typeface="+mn-lt"/>
              </a:rPr>
              <a:t>). </a:t>
            </a:r>
            <a:br>
              <a:rPr lang="en-US" sz="1600" dirty="0">
                <a:ea typeface="+mn-lt"/>
                <a:cs typeface="+mn-lt"/>
              </a:rPr>
            </a:br>
            <a:r>
              <a:rPr lang="en-US" sz="1600" dirty="0" err="1">
                <a:ea typeface="+mn-lt"/>
                <a:cs typeface="+mn-lt"/>
              </a:rPr>
              <a:t>Мемориал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строится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на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основе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проекта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скульптора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Андрея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Коробцова</a:t>
            </a:r>
            <a:r>
              <a:rPr lang="en-US" sz="1600" dirty="0">
                <a:ea typeface="+mn-lt"/>
                <a:cs typeface="+mn-lt"/>
              </a:rPr>
              <a:t> и </a:t>
            </a:r>
            <a:r>
              <a:rPr lang="en-US" sz="1600" dirty="0" err="1">
                <a:ea typeface="+mn-lt"/>
                <a:cs typeface="+mn-lt"/>
              </a:rPr>
              <a:t>архитектора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Андрея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Фомина</a:t>
            </a:r>
            <a:r>
              <a:rPr lang="en-US" sz="1600" dirty="0">
                <a:ea typeface="+mn-lt"/>
                <a:cs typeface="+mn-lt"/>
              </a:rPr>
              <a:t>. </a:t>
            </a:r>
            <a:r>
              <a:rPr lang="en-US" sz="1600" dirty="0" err="1">
                <a:ea typeface="+mn-lt"/>
                <a:cs typeface="+mn-lt"/>
              </a:rPr>
              <a:t>Будет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доступен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для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посещения</a:t>
            </a:r>
            <a:r>
              <a:rPr lang="en-US" sz="1600" dirty="0">
                <a:ea typeface="+mn-lt"/>
                <a:cs typeface="+mn-lt"/>
              </a:rPr>
              <a:t> с 9 </a:t>
            </a:r>
            <a:r>
              <a:rPr lang="en-US" sz="1600" dirty="0" err="1">
                <a:ea typeface="+mn-lt"/>
                <a:cs typeface="+mn-lt"/>
              </a:rPr>
              <a:t>мая</a:t>
            </a:r>
            <a:r>
              <a:rPr lang="en-US" sz="1600" dirty="0">
                <a:ea typeface="+mn-lt"/>
                <a:cs typeface="+mn-lt"/>
              </a:rPr>
              <a:t> 2020 </a:t>
            </a:r>
            <a:r>
              <a:rPr lang="en-US" sz="1600" dirty="0" err="1">
                <a:ea typeface="+mn-lt"/>
                <a:cs typeface="+mn-lt"/>
              </a:rPr>
              <a:t>года</a:t>
            </a:r>
            <a:r>
              <a:rPr lang="en-US" sz="1600" dirty="0">
                <a:ea typeface="+mn-lt"/>
                <a:cs typeface="+mn-lt"/>
              </a:rPr>
              <a:t>. </a:t>
            </a:r>
            <a:endParaRPr lang="en-US" sz="1600" dirty="0"/>
          </a:p>
          <a:p>
            <a:pPr>
              <a:buNone/>
            </a:pPr>
            <a:r>
              <a:rPr lang="en-US" sz="1600" i="1" dirty="0">
                <a:ea typeface="+mn-lt"/>
                <a:cs typeface="+mn-lt"/>
              </a:rPr>
              <a:t>16:00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Прибытие</a:t>
            </a:r>
            <a:r>
              <a:rPr lang="en-US" sz="1600" dirty="0">
                <a:ea typeface="+mn-lt"/>
                <a:cs typeface="+mn-lt"/>
              </a:rPr>
              <a:t> к </a:t>
            </a:r>
            <a:r>
              <a:rPr lang="en-US" sz="1600" dirty="0" err="1">
                <a:ea typeface="+mn-lt"/>
                <a:cs typeface="+mn-lt"/>
              </a:rPr>
              <a:t>мемориальному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комплексу</a:t>
            </a:r>
            <a:r>
              <a:rPr lang="en-US" sz="1600" dirty="0">
                <a:ea typeface="+mn-lt"/>
                <a:cs typeface="+mn-lt"/>
              </a:rPr>
              <a:t>. </a:t>
            </a:r>
            <a:r>
              <a:rPr lang="en-US" sz="1600" dirty="0" err="1">
                <a:ea typeface="+mn-lt"/>
                <a:cs typeface="+mn-lt"/>
              </a:rPr>
              <a:t>Экскурсионная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программа</a:t>
            </a:r>
            <a:r>
              <a:rPr lang="en-US" sz="1600" dirty="0">
                <a:ea typeface="+mn-lt"/>
                <a:cs typeface="+mn-lt"/>
              </a:rPr>
              <a:t>. </a:t>
            </a:r>
            <a:endParaRPr lang="en-US" sz="1600" dirty="0"/>
          </a:p>
          <a:p>
            <a:pPr>
              <a:buNone/>
            </a:pPr>
            <a:r>
              <a:rPr lang="en-US" sz="1600" i="1" dirty="0">
                <a:ea typeface="+mn-lt"/>
                <a:cs typeface="+mn-lt"/>
              </a:rPr>
              <a:t>16:30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Выезд</a:t>
            </a:r>
            <a:r>
              <a:rPr lang="en-US" sz="1600" dirty="0">
                <a:ea typeface="+mn-lt"/>
                <a:cs typeface="+mn-lt"/>
              </a:rPr>
              <a:t> в </a:t>
            </a:r>
            <a:r>
              <a:rPr lang="en-US" sz="1600" dirty="0" err="1">
                <a:ea typeface="+mn-lt"/>
                <a:cs typeface="+mn-lt"/>
              </a:rPr>
              <a:t>следующий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пункт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экскурсии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город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Торопец</a:t>
            </a:r>
            <a:r>
              <a:rPr lang="en-US" sz="1600" dirty="0">
                <a:ea typeface="+mn-lt"/>
                <a:cs typeface="+mn-lt"/>
              </a:rPr>
              <a:t> (190 </a:t>
            </a:r>
            <a:r>
              <a:rPr lang="en-US" sz="1600" dirty="0" err="1">
                <a:ea typeface="+mn-lt"/>
                <a:cs typeface="+mn-lt"/>
              </a:rPr>
              <a:t>км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от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мемориального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комплекса</a:t>
            </a:r>
            <a:r>
              <a:rPr lang="en-US" sz="1600" dirty="0">
                <a:ea typeface="+mn-lt"/>
                <a:cs typeface="+mn-lt"/>
              </a:rPr>
              <a:t>). </a:t>
            </a:r>
          </a:p>
          <a:p>
            <a:pPr>
              <a:buNone/>
            </a:pPr>
            <a:r>
              <a:rPr lang="en-US" sz="1600" i="1" dirty="0">
                <a:ea typeface="+mn-lt"/>
                <a:cs typeface="+mn-lt"/>
              </a:rPr>
              <a:t>19:30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Заселение</a:t>
            </a:r>
            <a:r>
              <a:rPr lang="en-US" sz="1600" dirty="0">
                <a:ea typeface="+mn-lt"/>
                <a:cs typeface="+mn-lt"/>
              </a:rPr>
              <a:t> в </a:t>
            </a:r>
            <a:r>
              <a:rPr lang="en-US" sz="1600" dirty="0" err="1">
                <a:ea typeface="+mn-lt"/>
                <a:cs typeface="+mn-lt"/>
              </a:rPr>
              <a:t>гостиницу</a:t>
            </a:r>
            <a:r>
              <a:rPr lang="en-US" sz="1600" dirty="0">
                <a:ea typeface="+mn-lt"/>
                <a:cs typeface="+mn-lt"/>
              </a:rPr>
              <a:t> «</a:t>
            </a:r>
            <a:r>
              <a:rPr lang="en-US" sz="1600" dirty="0" err="1">
                <a:ea typeface="+mn-lt"/>
                <a:cs typeface="+mn-lt"/>
              </a:rPr>
              <a:t>Торопа</a:t>
            </a:r>
            <a:r>
              <a:rPr lang="en-US" sz="1600" dirty="0">
                <a:ea typeface="+mn-lt"/>
                <a:cs typeface="+mn-lt"/>
              </a:rPr>
              <a:t>». </a:t>
            </a:r>
            <a:endParaRPr lang="en-US" sz="1600" dirty="0"/>
          </a:p>
          <a:p>
            <a:pPr>
              <a:buNone/>
            </a:pPr>
            <a:r>
              <a:rPr lang="en-US" sz="1600" i="1" dirty="0">
                <a:ea typeface="+mn-lt"/>
                <a:cs typeface="+mn-lt"/>
              </a:rPr>
              <a:t>20:00</a:t>
            </a:r>
            <a:r>
              <a:rPr lang="en-US" sz="1600" dirty="0">
                <a:ea typeface="+mn-lt"/>
                <a:cs typeface="+mn-lt"/>
              </a:rPr>
              <a:t> – </a:t>
            </a:r>
            <a:r>
              <a:rPr lang="en-US" sz="1600" dirty="0" err="1">
                <a:ea typeface="+mn-lt"/>
                <a:cs typeface="+mn-lt"/>
              </a:rPr>
              <a:t>Ужин</a:t>
            </a:r>
            <a:r>
              <a:rPr lang="en-US" sz="1600" dirty="0">
                <a:ea typeface="+mn-lt"/>
                <a:cs typeface="+mn-lt"/>
              </a:rPr>
              <a:t> в </a:t>
            </a:r>
            <a:r>
              <a:rPr lang="en-US" sz="1600" dirty="0" err="1">
                <a:ea typeface="+mn-lt"/>
                <a:cs typeface="+mn-lt"/>
              </a:rPr>
              <a:t>кафе</a:t>
            </a:r>
            <a:r>
              <a:rPr lang="en-US" sz="1600" dirty="0">
                <a:ea typeface="+mn-lt"/>
                <a:cs typeface="+mn-lt"/>
              </a:rPr>
              <a:t> «</a:t>
            </a:r>
            <a:r>
              <a:rPr lang="en-US" sz="1600" dirty="0" err="1">
                <a:ea typeface="+mn-lt"/>
                <a:cs typeface="+mn-lt"/>
              </a:rPr>
              <a:t>Юна</a:t>
            </a:r>
            <a:r>
              <a:rPr lang="en-US" sz="1600" dirty="0">
                <a:ea typeface="+mn-lt"/>
                <a:cs typeface="+mn-lt"/>
              </a:rPr>
              <a:t>» </a:t>
            </a:r>
            <a:r>
              <a:rPr lang="en-US" sz="1600" dirty="0" err="1">
                <a:ea typeface="+mn-lt"/>
                <a:cs typeface="+mn-lt"/>
              </a:rPr>
              <a:t>при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гостинице</a:t>
            </a:r>
            <a:r>
              <a:rPr lang="en-US" sz="1600" dirty="0">
                <a:ea typeface="+mn-lt"/>
                <a:cs typeface="+mn-lt"/>
              </a:rPr>
              <a:t>. 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xmlns="" val="2797539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RightStep">
      <a:dk1>
        <a:srgbClr val="000000"/>
      </a:dk1>
      <a:lt1>
        <a:srgbClr val="FFFFFF"/>
      </a:lt1>
      <a:dk2>
        <a:srgbClr val="243041"/>
      </a:dk2>
      <a:lt2>
        <a:srgbClr val="E5E2E8"/>
      </a:lt2>
      <a:accent1>
        <a:srgbClr val="61B520"/>
      </a:accent1>
      <a:accent2>
        <a:srgbClr val="17BA14"/>
      </a:accent2>
      <a:accent3>
        <a:srgbClr val="21B75D"/>
      </a:accent3>
      <a:accent4>
        <a:srgbClr val="14B597"/>
      </a:accent4>
      <a:accent5>
        <a:srgbClr val="24AED7"/>
      </a:accent5>
      <a:accent6>
        <a:srgbClr val="175AD5"/>
      </a:accent6>
      <a:hlink>
        <a:srgbClr val="C4564F"/>
      </a:hlink>
      <a:folHlink>
        <a:srgbClr val="7F7F7F"/>
      </a:folHlink>
    </a:clrScheme>
    <a:fontScheme name="Savon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353</Words>
  <Application>Microsoft Office PowerPoint</Application>
  <PresentationFormat>Произвольный</PresentationFormat>
  <Paragraphs>61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SavonVTI</vt:lpstr>
      <vt:lpstr>ВОЕННО-ПАТРИОТИЧЕСКИЙ МАРШРУТ  «ЗЕМЛЯ АДМИРАЛОВ»</vt:lpstr>
      <vt:lpstr> Цель проекта</vt:lpstr>
      <vt:lpstr>Задачи проекта</vt:lpstr>
      <vt:lpstr>Актуальность проекта</vt:lpstr>
      <vt:lpstr>Слайд 5</vt:lpstr>
      <vt:lpstr>Слайд 6</vt:lpstr>
      <vt:lpstr>Карта маршрута </vt:lpstr>
      <vt:lpstr>Программа маршрута</vt:lpstr>
      <vt:lpstr>Первый день</vt:lpstr>
      <vt:lpstr>Второй день</vt:lpstr>
      <vt:lpstr>Слайд 11</vt:lpstr>
      <vt:lpstr>Исследование заинтересованности целевой аудитории маршрутом «Земля адмиралов»</vt:lpstr>
      <vt:lpstr>Приглашаем к участию в маршруте «Земля адмиралов» на Тверской земле!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user</cp:lastModifiedBy>
  <cp:revision>604</cp:revision>
  <dcterms:created xsi:type="dcterms:W3CDTF">2020-02-20T20:01:15Z</dcterms:created>
  <dcterms:modified xsi:type="dcterms:W3CDTF">2020-02-22T10:07:22Z</dcterms:modified>
</cp:coreProperties>
</file>