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6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" initials="a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5-02T23:08:06.506" idx="8">
    <p:pos x="4670" y="496"/>
    <p:text/>
  </p:cm>
  <p:cm authorId="0" dt="2018-05-02T23:12:44.375" idx="9">
    <p:pos x="2242" y="2144"/>
    <p:text>Пример: ПМВ, Версальский мирный договор - право России на предъявление Германии реституционных и репарационных требований. 4 октября 2010 года нем.Фед. банк произвел последний платеж по денежным обязательствам, связанным с репарациями, и таким образом эти обязательства были Германией полностью выполнены.</p:text>
  </p:cm>
  <p:cm authorId="0" dt="2018-05-02T23:15:00.910" idx="10">
    <p:pos x="2074" y="2889"/>
    <p:text>Пример: на Украине в 2013 году представителями еврейской общины был поставлен вопрос о реституции собственности, принадлежавшей евреям в период до 1917 г. </p:text>
  </p:cm>
  <p:cm authorId="0" dt="2018-05-02T23:19:35.057" idx="11">
    <p:pos x="1905" y="3784"/>
    <p:text>Пример: США и Иран пришли к соглашению о выплате компенсации за гибель иранского самолета, его экипажа и пассажиров в 1988 г. 
Возмещение может также включать проценты от суммы, в которую оценивается ущерб. Пример: судно "Сайга", задержанное Гвинеей, Межд. Трибунал ООН по морскому праву присудил государству Сент-Винсент и Гренадины проценты за различные категории убытков.</p:text>
  </p:cm>
  <p:cm authorId="0" dt="2018-05-02T23:39:33.741" idx="12">
    <p:pos x="5184" y="1374"/>
    <p:text>Пример:еждународные санкции были введены Советом Безопасности в отношении Ирака, Ливии, Ливана, Сомали, сил УНИТА в Анголе, Руанды, Сьерра-Леоне, бывшей Югославии (включая Косово), Гаити, Афганистана («Аль-Каида» / «Талибан»), Эритреи и Эфиопии, Либерии, Конго, Кот-д'Ивуара, Судана, Корейской Народной Демократической Республики. Ирана. В 2013 г. резолюцией 2127 в отношении Центральноафриканской Республики введено эмбарго в отношении оружия, запрет на поездки и замораживание активов, а в 2014 г. резолюцией 2140 – в отношении Йемена. 
</p:text>
  </p:cm>
  <p:cm authorId="0" dt="2018-05-02T23:27:31.215" idx="13">
    <p:pos x="5423" y="2880"/>
    <p:text>Пример:Международный Суд ООН объявил в решении по делу об инциденте в проливе Корфу, что действия британского ВМФ по разминированию албанских вод без разрешения Албании являлись нарушением международного права, и что такое заявление отвечает просьбе, заявленной Албанией и само по себе является надлежаший сатисфакцией.</p:text>
  </p:cm>
  <p:cm authorId="0" dt="2018-05-02T23:41:52.321" idx="14">
    <p:pos x="5246" y="2162"/>
    <p:text>Пример: Декрет Конвента 1873 года о конфискации во Франции имущества испанских подданых в ответ на аналогичную меру испанской короны</p:text>
  </p:cm>
  <p:cm authorId="0" dt="2018-05-02T23:50:38.789" idx="15">
    <p:pos x="5625" y="1530"/>
    <p:text>Пример:  заявление Генерального секретаря ООН в отношении падения Сребреницы, в котором говорилось о том, что «... за всю историю трудно найти более тяжелый и болезненный опыт, чем тот, который приобрела ООН в Боснии. С чувством самого глубокого сожаления и скорби мы проанализировали свои действия и решения в ответ на захват Сребреницы»</p:text>
  </p:cm>
  <p:cm authorId="0" dt="2018-05-03T00:00:32.305" idx="16">
    <p:pos x="5583" y="2570"/>
    <p:text>Ресторация возлагает, по сути, на правонарушителя две обязанности: восстановить то состояние правопорядка, который существовал под юрисдикцией потерпевшей государства до совершения противоправного деяния и предотвратить или ликвидировать либо не допустить наступления каких-либо негативных последствий, которые могло повлечь международное правонарушение для потерпевшей стороны. Причем такие действия иногда могут также приводить к несению материальных затрат со стороны государства правонарушителя, особенно это может касаться случаев ликвидации негативных экологических последствий к которым привело или каких нанесло правонарушение. Ресторация чаще всего применяется совместно с другими формами ответственности, в том числе с субституциями или одной из форм материальной ответственности. Примером ресторации может быть освобождение государством-правонарушителем незаконно занятой территории и возмещение связанных с этим материальных затрат, восстановление качества и чистоты воды, которая была загрязнена по его вине, отмена судебных решений, влекущих ущерб потерпевшим государствам, их физическим и юридическим лицам, освобождение незаконно задержанных лиц и другие.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142852"/>
            <a:ext cx="4643470" cy="28575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Международно-правовая ответственность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71480"/>
            <a:ext cx="8715436" cy="4286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- Это неблагоприятные юридические последствия, наступающие в результате нарушения субъектом международного права своего международного обязательства. 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142984"/>
            <a:ext cx="3500462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Материальная 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1142984"/>
            <a:ext cx="3429024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Нематериальная (политическая)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4348" y="1571612"/>
            <a:ext cx="3143272" cy="17145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Репарация</a:t>
            </a:r>
            <a:r>
              <a:rPr lang="ru-RU" sz="1200" dirty="0" smtClean="0">
                <a:solidFill>
                  <a:schemeClr val="tx1"/>
                </a:solidFill>
              </a:rPr>
              <a:t>- форма материальной ответственности государства за ущерб, причиненный в результате совершенного им международного правонарушения другому государству, в частности , возмещения государством в силу мирного договора или иных международных актов ущерба, причиненного им государствам, подвергшим нападению.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4348" y="3357562"/>
            <a:ext cx="314327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Реституция</a:t>
            </a:r>
            <a:r>
              <a:rPr lang="ru-RU" sz="1200" dirty="0" smtClean="0">
                <a:solidFill>
                  <a:schemeClr val="tx1"/>
                </a:solidFill>
              </a:rPr>
              <a:t> - Возвращение состояния в положение, существовавшее до совершения правонарушения</a:t>
            </a:r>
            <a:r>
              <a:rPr lang="ru-RU" sz="1200" dirty="0" smtClean="0">
                <a:solidFill>
                  <a:schemeClr val="tx1"/>
                </a:solidFill>
              </a:rPr>
              <a:t>.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348" y="4071942"/>
            <a:ext cx="3143272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 Компенсация </a:t>
            </a:r>
            <a:r>
              <a:rPr lang="ru-RU" sz="1200" dirty="0" smtClean="0">
                <a:solidFill>
                  <a:schemeClr val="tx1"/>
                </a:solidFill>
              </a:rPr>
              <a:t>- это финансовое возмещение ущерба, причиненного международно-противоправным деянием государства</a:t>
            </a:r>
            <a:r>
              <a:rPr lang="ru-RU" sz="1200" dirty="0" smtClean="0">
                <a:solidFill>
                  <a:schemeClr val="tx1"/>
                </a:solidFill>
              </a:rPr>
              <a:t>. 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57686" y="1643050"/>
            <a:ext cx="4572000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 Санкции </a:t>
            </a:r>
            <a:r>
              <a:rPr lang="ru-RU" sz="1200" dirty="0" smtClean="0"/>
              <a:t>- коллективные или односторонние принудительные меры, применяемые государствами или международными организациями к государству, которое нарушило нормы международного права  </a:t>
            </a:r>
            <a:r>
              <a:rPr lang="ru-RU" sz="1200" dirty="0" smtClean="0"/>
              <a:t>  </a:t>
            </a:r>
            <a:endParaRPr lang="ru-RU" sz="1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357686" y="3714752"/>
            <a:ext cx="4572032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Ресторация</a:t>
            </a:r>
            <a:r>
              <a:rPr lang="ru-RU" sz="1200" dirty="0" smtClean="0"/>
              <a:t> заключается в восстановлении государством-правонарушителем прежнего состояния и ликвидация им всех связанных с этим каких-либо неблагоприятных последствий.  </a:t>
            </a:r>
            <a:endParaRPr lang="ru-RU" sz="12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357686" y="3214686"/>
            <a:ext cx="457203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Репрессалии </a:t>
            </a:r>
            <a:r>
              <a:rPr lang="ru-RU" sz="1200" dirty="0" smtClean="0"/>
              <a:t>- ответные насильственные действия, осуществляемые пострадавшим субъектом.    </a:t>
            </a: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57686" y="2428868"/>
            <a:ext cx="457203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Сатисфакция</a:t>
            </a:r>
            <a:r>
              <a:rPr lang="ru-RU" sz="1200" dirty="0" smtClean="0"/>
              <a:t> - это удовлетворение нематериальных требований по возмещению вреда причиненного, прежде всего, чести или достоинству потерпевшего государства, его политическим интересам.    </a:t>
            </a:r>
            <a:endParaRPr lang="ru-RU" sz="1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357686" y="4357694"/>
            <a:ext cx="457203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Декларативные решения </a:t>
            </a:r>
            <a:r>
              <a:rPr lang="ru-RU" sz="1200" dirty="0" smtClean="0"/>
              <a:t>- констатация факта совершения правонарушения каким-либо официальным органом</a:t>
            </a:r>
            <a:r>
              <a:rPr lang="ru-RU" sz="1200" dirty="0" smtClean="0"/>
              <a:t>.  </a:t>
            </a:r>
            <a:endParaRPr lang="ru-RU" sz="1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357686" y="4857760"/>
            <a:ext cx="4572032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Ограничение суверенитета. </a:t>
            </a:r>
            <a:r>
              <a:rPr lang="ru-RU" sz="1200" dirty="0" smtClean="0"/>
              <a:t>Примером может служить меры, принятые в отношении Германии по окончанию Второй мировой войны. Германия, в частности, лишилась значительной части своей территории, на оставшейся был установлен режим послевоенной оккупации.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357686" y="5857892"/>
            <a:ext cx="4572032" cy="7143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 Заверения и гарантии </a:t>
            </a:r>
            <a:r>
              <a:rPr lang="ru-RU" sz="1200" b="1" dirty="0" err="1" smtClean="0">
                <a:solidFill>
                  <a:schemeClr val="tx1"/>
                </a:solidFill>
              </a:rPr>
              <a:t>неповторения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</a:rPr>
              <a:t>- </a:t>
            </a:r>
            <a:r>
              <a:rPr lang="ru-RU" sz="1200" dirty="0" smtClean="0">
                <a:solidFill>
                  <a:schemeClr val="tx1"/>
                </a:solidFill>
              </a:rPr>
              <a:t>это обязательства (в т.ч. обеспеченные со стороны государства-правонарушителя) о не повторении подобных действий в будущем  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35" name="Прямая соединительная линия 34"/>
          <p:cNvCxnSpPr>
            <a:stCxn id="6" idx="1"/>
          </p:cNvCxnSpPr>
          <p:nvPr/>
        </p:nvCxnSpPr>
        <p:spPr>
          <a:xfrm rot="10800000" flipV="1">
            <a:off x="428596" y="1321578"/>
            <a:ext cx="1588" cy="3107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трелка вниз 37"/>
          <p:cNvSpPr/>
          <p:nvPr/>
        </p:nvSpPr>
        <p:spPr>
          <a:xfrm>
            <a:off x="4643438" y="428604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2143108" y="1000108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6786578" y="1000108"/>
            <a:ext cx="285752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4071934" y="1357298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607323" y="3821909"/>
            <a:ext cx="49292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071934" y="214311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4071934" y="27860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071934" y="350043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071934" y="407194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4071934" y="464344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071934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071934" y="628652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428596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428596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28596" y="442913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Рисунок 40" descr="comercio-internacional-gif-animado-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817731"/>
            <a:ext cx="2428892" cy="20402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1387</TotalTime>
  <Words>211</Words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Справедливость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anna</dc:creator>
  <cp:lastModifiedBy>anna</cp:lastModifiedBy>
  <cp:revision>30</cp:revision>
  <dcterms:created xsi:type="dcterms:W3CDTF">2018-05-01T22:06:56Z</dcterms:created>
  <dcterms:modified xsi:type="dcterms:W3CDTF">2018-05-02T21:26:23Z</dcterms:modified>
</cp:coreProperties>
</file>