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09" r:id="rId2"/>
    <p:sldId id="274" r:id="rId3"/>
    <p:sldId id="316" r:id="rId4"/>
    <p:sldId id="317" r:id="rId5"/>
    <p:sldId id="318" r:id="rId6"/>
    <p:sldId id="319" r:id="rId7"/>
    <p:sldId id="320" r:id="rId8"/>
    <p:sldId id="257" r:id="rId9"/>
    <p:sldId id="261" r:id="rId10"/>
    <p:sldId id="277" r:id="rId11"/>
    <p:sldId id="265" r:id="rId12"/>
    <p:sldId id="279" r:id="rId13"/>
    <p:sldId id="315" r:id="rId14"/>
    <p:sldId id="310" r:id="rId15"/>
    <p:sldId id="280" r:id="rId16"/>
    <p:sldId id="311" r:id="rId17"/>
    <p:sldId id="323" r:id="rId18"/>
    <p:sldId id="281" r:id="rId19"/>
    <p:sldId id="270" r:id="rId20"/>
    <p:sldId id="291" r:id="rId21"/>
    <p:sldId id="290" r:id="rId22"/>
    <p:sldId id="289" r:id="rId23"/>
    <p:sldId id="288" r:id="rId24"/>
    <p:sldId id="287" r:id="rId25"/>
    <p:sldId id="292" r:id="rId26"/>
    <p:sldId id="271" r:id="rId27"/>
    <p:sldId id="300" r:id="rId28"/>
    <p:sldId id="299" r:id="rId29"/>
    <p:sldId id="298" r:id="rId30"/>
    <p:sldId id="297" r:id="rId31"/>
    <p:sldId id="296" r:id="rId32"/>
    <p:sldId id="285" r:id="rId33"/>
    <p:sldId id="312" r:id="rId34"/>
    <p:sldId id="302" r:id="rId35"/>
    <p:sldId id="313" r:id="rId36"/>
    <p:sldId id="308" r:id="rId37"/>
    <p:sldId id="321" r:id="rId38"/>
    <p:sldId id="314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FFA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59" d="100"/>
          <a:sy n="59" d="100"/>
        </p:scale>
        <p:origin x="-8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nna\Desktop\&#1042;&#1040;&#1051;&#1051;&#1048;%20&#1048;.mp4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9398_or.jpg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-64" y="0"/>
            <a:ext cx="9144064" cy="51435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158" y="5072074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Экологический урок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: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5643578"/>
            <a:ext cx="81439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Мир без мусора»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valka v tulun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357166"/>
            <a:ext cx="8335474" cy="62516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8229600" cy="1066800"/>
          </a:xfrm>
        </p:spPr>
        <p:txBody>
          <a:bodyPr/>
          <a:lstStyle/>
          <a:p>
            <a:r>
              <a:rPr lang="ru-RU" dirty="0" smtClean="0"/>
              <a:t>Откуда берутся эти горы мусора?</a:t>
            </a:r>
            <a:endParaRPr lang="ru-RU" dirty="0"/>
          </a:p>
        </p:txBody>
      </p:sp>
      <p:pic>
        <p:nvPicPr>
          <p:cNvPr id="4" name="Рисунок 3" descr="d7d5539e68fafa0b6e3803fc5f22f111d47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714488"/>
            <a:ext cx="1928826" cy="2403614"/>
          </a:xfrm>
          <a:prstGeom prst="rect">
            <a:avLst/>
          </a:prstGeom>
        </p:spPr>
      </p:pic>
      <p:pic>
        <p:nvPicPr>
          <p:cNvPr id="5" name="Рисунок 4" descr="depositphotos_144339563-stock-illustration-trash-can-and-garbage-illustr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1785926"/>
            <a:ext cx="2357439" cy="2121695"/>
          </a:xfrm>
          <a:prstGeom prst="rect">
            <a:avLst/>
          </a:prstGeom>
        </p:spPr>
      </p:pic>
      <p:pic>
        <p:nvPicPr>
          <p:cNvPr id="6" name="Рисунок 5" descr="depositphotos_126758262-stock-photo-garbage-truck-illustrati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1643050"/>
            <a:ext cx="3071802" cy="2303852"/>
          </a:xfrm>
          <a:prstGeom prst="rect">
            <a:avLst/>
          </a:prstGeom>
        </p:spPr>
      </p:pic>
      <p:pic>
        <p:nvPicPr>
          <p:cNvPr id="7" name="Рисунок 6" descr="7781a58b23121933f3cbd2c3916254a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066" y="4532290"/>
            <a:ext cx="3779279" cy="2325710"/>
          </a:xfrm>
          <a:prstGeom prst="rect">
            <a:avLst/>
          </a:prstGeom>
        </p:spPr>
      </p:pic>
      <p:pic>
        <p:nvPicPr>
          <p:cNvPr id="8" name="Рисунок 7" descr="Без названия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1538" y="4572008"/>
            <a:ext cx="3113177" cy="2071678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2428860" y="2714620"/>
            <a:ext cx="714380" cy="3571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786446" y="2786058"/>
            <a:ext cx="714380" cy="3571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072330" y="3929066"/>
            <a:ext cx="500066" cy="5715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 rot="20581131">
            <a:off x="4166349" y="3824784"/>
            <a:ext cx="2295763" cy="500066"/>
          </a:xfrm>
          <a:prstGeom prst="leftArrow">
            <a:avLst>
              <a:gd name="adj1" fmla="val 50000"/>
              <a:gd name="adj2" fmla="val 3874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325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/>
              <a:t>Чем плохи свалки?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142984"/>
            <a:ext cx="8429684" cy="22159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4000" dirty="0" smtClean="0"/>
              <a:t>Огромная территория </a:t>
            </a:r>
          </a:p>
          <a:p>
            <a:pPr marL="342900" indent="-342900">
              <a:buAutoNum type="arabicPeriod"/>
            </a:pPr>
            <a:r>
              <a:rPr lang="ru-RU" sz="4000" dirty="0" smtClean="0"/>
              <a:t>Не оборудованы</a:t>
            </a:r>
          </a:p>
          <a:p>
            <a:pPr marL="342900" indent="-342900">
              <a:buAutoNum type="arabicPeriod"/>
            </a:pPr>
            <a:r>
              <a:rPr lang="ru-RU" sz="4000" dirty="0" smtClean="0"/>
              <a:t>Отравляют почву и воздух</a:t>
            </a:r>
          </a:p>
          <a:p>
            <a:endParaRPr lang="ru-RU" dirty="0"/>
          </a:p>
        </p:txBody>
      </p:sp>
      <p:pic>
        <p:nvPicPr>
          <p:cNvPr id="5" name="Рисунок 4" descr="7a8656d3c3ada1aae0606c5eb590b2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214686"/>
            <a:ext cx="8429684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071678"/>
            <a:ext cx="868887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Промотр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мультфильма «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Валли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ВАЛЛИ 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28994" y="2571744"/>
            <a:ext cx="947299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мусора стало так много?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5288676"/>
          </a:xfrm>
        </p:spPr>
        <p:txBody>
          <a:bodyPr>
            <a:normAutofit/>
          </a:bodyPr>
          <a:lstStyle/>
          <a:p>
            <a:pPr lvl="0"/>
            <a:r>
              <a:rPr lang="ru-RU" sz="4000" dirty="0" smtClean="0"/>
              <a:t>Рост численности населения Земли</a:t>
            </a:r>
          </a:p>
          <a:p>
            <a:pPr lvl="0"/>
            <a:r>
              <a:rPr lang="ru-RU" sz="4000" dirty="0" smtClean="0"/>
              <a:t>Появление новых синтетических материалов</a:t>
            </a:r>
          </a:p>
          <a:p>
            <a:pPr lvl="0"/>
            <a:r>
              <a:rPr lang="ru-RU" sz="4000" dirty="0" smtClean="0"/>
              <a:t>Вещи стали более доступными</a:t>
            </a:r>
          </a:p>
          <a:p>
            <a:pPr lvl="0"/>
            <a:r>
              <a:rPr lang="ru-RU" sz="4000" dirty="0" smtClean="0"/>
              <a:t>Рекламы</a:t>
            </a:r>
          </a:p>
          <a:p>
            <a:pPr lvl="0"/>
            <a:r>
              <a:rPr lang="ru-RU" sz="4000" dirty="0" smtClean="0"/>
              <a:t>Упаковка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2" y="714356"/>
            <a:ext cx="6582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Ответственность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786058"/>
            <a:ext cx="2643206" cy="142876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Дисциплинарная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4572008"/>
            <a:ext cx="2643206" cy="14287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Уголовная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4500570"/>
            <a:ext cx="2643206" cy="14287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Гражданско</a:t>
            </a:r>
            <a:r>
              <a:rPr lang="ru-RU" b="1" dirty="0" smtClean="0">
                <a:solidFill>
                  <a:schemeClr val="tx1"/>
                </a:solidFill>
              </a:rPr>
              <a:t>-</a:t>
            </a:r>
            <a:r>
              <a:rPr lang="ru-RU" b="1" dirty="0" smtClean="0">
                <a:solidFill>
                  <a:schemeClr val="tx1"/>
                </a:solidFill>
              </a:rPr>
              <a:t> правовая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6512" y="2786058"/>
            <a:ext cx="2643206" cy="14287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Административная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rot="2151289">
            <a:off x="2149893" y="1727166"/>
            <a:ext cx="863163" cy="1034197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788849">
            <a:off x="3285704" y="2098289"/>
            <a:ext cx="1104590" cy="1969178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20954577">
            <a:off x="4956457" y="2139927"/>
            <a:ext cx="911046" cy="1908940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9271353">
            <a:off x="6655057" y="1736852"/>
            <a:ext cx="891601" cy="1034206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1643050"/>
            <a:ext cx="8181127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Сколько разлагаются предметы повседневного обихода?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ез названия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357298"/>
            <a:ext cx="4286280" cy="485778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43570" y="3429000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180-200 лет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2976" y="2143116"/>
            <a:ext cx="72866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мы называем отходами?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Без названия (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500042"/>
            <a:ext cx="3143272" cy="590321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86314" y="2928934"/>
            <a:ext cx="2857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110 лет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Без названия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714488"/>
            <a:ext cx="4509081" cy="364333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000628" y="2928934"/>
            <a:ext cx="32147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100 лет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Без названия (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928802"/>
            <a:ext cx="4772131" cy="363944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929322" y="2928934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До 3х месяцев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 названия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071546"/>
            <a:ext cx="4366510" cy="415767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572132" y="3143248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До 1 месяца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30446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785926"/>
            <a:ext cx="5417328" cy="388806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572132" y="3429000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10 лет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4530638591924612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785794"/>
            <a:ext cx="3843882" cy="557658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86380" y="3500438"/>
            <a:ext cx="3214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2-3 года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f9ee148ee5627d776a420f181c6f8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714488"/>
            <a:ext cx="5334038" cy="40005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00760" y="3286124"/>
            <a:ext cx="26432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100-200 лет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 названия (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714488"/>
            <a:ext cx="4851310" cy="3633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86446" y="3286124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200 лет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storia_zhevatelnoy_rezink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500174"/>
            <a:ext cx="5643602" cy="39184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500826" y="3071810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До 30 лет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 названия (1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009122"/>
            <a:ext cx="3786214" cy="51202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072198" y="3143248"/>
            <a:ext cx="24288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2 года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-новость-полиг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785926"/>
            <a:ext cx="8684134" cy="4740654"/>
          </a:xfrm>
        </p:spPr>
      </p:pic>
      <p:sp>
        <p:nvSpPr>
          <p:cNvPr id="5" name="Прямоугольник 4"/>
          <p:cNvSpPr/>
          <p:nvPr/>
        </p:nvSpPr>
        <p:spPr>
          <a:xfrm>
            <a:off x="2786050" y="571480"/>
            <a:ext cx="352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Полигон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ouble-Open-End-Wren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214422"/>
            <a:ext cx="5722116" cy="41385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57818" y="4786322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10-20 лет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Без названия (1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000094"/>
            <a:ext cx="4429156" cy="442915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72066" y="3357562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Более 1000 лет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2786058"/>
            <a:ext cx="719108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Куда исчезают отходы?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114300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>Вред от захоронения на полигонах</a:t>
            </a:r>
            <a:br>
              <a:rPr lang="ru-RU" sz="4800" b="1" dirty="0" smtClean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212266"/>
            <a:ext cx="7900982" cy="4645734"/>
          </a:xfrm>
        </p:spPr>
        <p:txBody>
          <a:bodyPr>
            <a:normAutofit/>
          </a:bodyPr>
          <a:lstStyle/>
          <a:p>
            <a:pPr lvl="0"/>
            <a:r>
              <a:rPr lang="ru-RU" sz="3300" dirty="0" smtClean="0"/>
              <a:t>Огромные территории</a:t>
            </a:r>
          </a:p>
          <a:p>
            <a:pPr lvl="0"/>
            <a:r>
              <a:rPr lang="ru-RU" sz="3300" dirty="0" smtClean="0"/>
              <a:t>Полезные материалы вместо переработки хоронят</a:t>
            </a:r>
          </a:p>
          <a:p>
            <a:pPr lvl="0"/>
            <a:r>
              <a:rPr lang="ru-RU" sz="3300" dirty="0" smtClean="0"/>
              <a:t>Токсичность</a:t>
            </a:r>
          </a:p>
          <a:p>
            <a:pPr lvl="0"/>
            <a:r>
              <a:rPr lang="ru-RU" sz="3300" dirty="0" smtClean="0"/>
              <a:t>Часто самовозгораются</a:t>
            </a:r>
          </a:p>
          <a:p>
            <a:pPr lvl="0"/>
            <a:r>
              <a:rPr lang="ru-RU" sz="3300" dirty="0" smtClean="0"/>
              <a:t>Место скопления мышей, крыс, птиц</a:t>
            </a:r>
          </a:p>
          <a:p>
            <a:pPr lvl="0"/>
            <a:r>
              <a:rPr lang="ru-RU" sz="3300" dirty="0" smtClean="0"/>
              <a:t>Не украшают наши пейзажи.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642918"/>
            <a:ext cx="4071966" cy="1066800"/>
          </a:xfrm>
        </p:spPr>
        <p:txBody>
          <a:bodyPr/>
          <a:lstStyle/>
          <a:p>
            <a:r>
              <a:rPr lang="ru-RU" dirty="0" smtClean="0"/>
              <a:t>Сжигание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714488"/>
            <a:ext cx="4400552" cy="4325112"/>
          </a:xfrm>
        </p:spPr>
        <p:txBody>
          <a:bodyPr/>
          <a:lstStyle/>
          <a:p>
            <a:pPr lvl="0">
              <a:buNone/>
            </a:pPr>
            <a:r>
              <a:rPr lang="ru-RU" dirty="0" smtClean="0"/>
              <a:t>            </a:t>
            </a:r>
            <a:r>
              <a:rPr lang="ru-RU" b="1" dirty="0" smtClean="0"/>
              <a:t>Плюсы</a:t>
            </a:r>
          </a:p>
          <a:p>
            <a:pPr lvl="0">
              <a:buNone/>
            </a:pPr>
            <a:r>
              <a:rPr lang="ru-RU" dirty="0" smtClean="0"/>
              <a:t>+ Объем отходов уменьшается до 30 процентов</a:t>
            </a:r>
          </a:p>
          <a:p>
            <a:pPr lvl="0">
              <a:buNone/>
            </a:pPr>
            <a:r>
              <a:rPr lang="ru-RU" dirty="0" smtClean="0"/>
              <a:t>+ Тепло</a:t>
            </a:r>
            <a:endParaRPr lang="ru-RU" dirty="0"/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4929190" y="1714488"/>
            <a:ext cx="4400552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lang="ru-RU" sz="2800" dirty="0" smtClean="0"/>
              <a:t>        </a:t>
            </a:r>
            <a:r>
              <a:rPr lang="ru-RU" sz="2800" b="1" dirty="0" smtClean="0"/>
              <a:t>Минусы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lang="ru-RU" sz="2800" dirty="0" smtClean="0"/>
              <a:t>- Дорого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-Не безопасно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lang="ru-RU" sz="2800" dirty="0" smtClean="0"/>
              <a:t>-Образуются другие отходы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lang="ru-RU" sz="2800" dirty="0" smtClean="0"/>
              <a:t>-Не эффективно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Char char="-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42984"/>
            <a:ext cx="8229600" cy="1000116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/>
              <a:t>Вторичная переработка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3214710"/>
          </a:xfrm>
        </p:spPr>
        <p:txBody>
          <a:bodyPr>
            <a:normAutofit fontScale="92500"/>
          </a:bodyPr>
          <a:lstStyle/>
          <a:p>
            <a:pPr lvl="0">
              <a:buNone/>
            </a:pPr>
            <a:r>
              <a:rPr lang="ru-RU" sz="4000" dirty="0" smtClean="0"/>
              <a:t>+Сохраняет первичные ресурсы</a:t>
            </a:r>
          </a:p>
          <a:p>
            <a:pPr lvl="0">
              <a:buNone/>
            </a:pPr>
            <a:r>
              <a:rPr lang="ru-RU" sz="4000" dirty="0" smtClean="0"/>
              <a:t>+Сокращает количество отходов, которые вывозятся на свалку</a:t>
            </a:r>
          </a:p>
          <a:p>
            <a:pPr lvl="0">
              <a:buNone/>
            </a:pPr>
            <a:r>
              <a:rPr lang="ru-RU" sz="4000" dirty="0" smtClean="0"/>
              <a:t>+Сохраняет наше здоровье</a:t>
            </a:r>
          </a:p>
          <a:p>
            <a:pPr lvl="0">
              <a:buNone/>
            </a:pPr>
            <a:r>
              <a:rPr lang="ru-RU" sz="4000" dirty="0" smtClean="0"/>
              <a:t>+Меньше загрязняет окрестности.</a:t>
            </a:r>
          </a:p>
          <a:p>
            <a:endParaRPr lang="ru-RU" dirty="0"/>
          </a:p>
        </p:txBody>
      </p:sp>
      <p:pic>
        <p:nvPicPr>
          <p:cNvPr id="4" name="Рисунок 3" descr="5712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5113008"/>
            <a:ext cx="2286016" cy="1744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1571612"/>
            <a:ext cx="786080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 вы вторично можете использовать  отходы?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066800"/>
          </a:xfrm>
        </p:spPr>
        <p:txBody>
          <a:bodyPr/>
          <a:lstStyle/>
          <a:p>
            <a:r>
              <a:rPr lang="ru-RU" dirty="0" smtClean="0"/>
              <a:t>Игра: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" y="1285860"/>
          <a:ext cx="9144000" cy="5394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48000"/>
                <a:gridCol w="3048000"/>
                <a:gridCol w="3048000"/>
              </a:tblGrid>
              <a:tr h="1119659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ru-RU" sz="32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«Инициатива RRR»</a:t>
                      </a:r>
                      <a:r>
                        <a:rPr kumimoji="0" lang="ru-RU" sz="3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/>
                      <a:r>
                        <a:rPr kumimoji="0" lang="ru-RU" sz="3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области обращения с отходами (</a:t>
                      </a:r>
                      <a:r>
                        <a:rPr kumimoji="0" lang="ru-RU" sz="32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напримере</a:t>
                      </a:r>
                      <a:r>
                        <a:rPr kumimoji="0" lang="ru-RU" sz="3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алюминиевой</a:t>
                      </a:r>
                      <a:r>
                        <a:rPr kumimoji="0" lang="ru-RU" sz="32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3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банки</a:t>
                      </a:r>
                      <a:r>
                        <a:rPr kumimoji="0" lang="ru-RU" sz="32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3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из-под газировки) :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56386">
                <a:tc>
                  <a:txBody>
                    <a:bodyPr/>
                    <a:lstStyle/>
                    <a:p>
                      <a:r>
                        <a:rPr kumimoji="0" lang="en-US" sz="2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R1 - </a:t>
                      </a:r>
                      <a:r>
                        <a:rPr kumimoji="0" lang="ru-RU" sz="2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Сокращение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R2 - </a:t>
                      </a:r>
                      <a:r>
                        <a:rPr kumimoji="0" lang="ru-RU" sz="2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Повторное использование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R3 -</a:t>
                      </a:r>
                      <a:r>
                        <a:rPr kumimoji="0" lang="ru-RU" sz="2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Переработка</a:t>
                      </a:r>
                      <a:endParaRPr lang="ru-RU" sz="2400" dirty="0"/>
                    </a:p>
                  </a:txBody>
                  <a:tcPr/>
                </a:tc>
              </a:tr>
              <a:tr h="2053047">
                <a:tc>
                  <a:txBody>
                    <a:bodyPr/>
                    <a:lstStyle/>
                    <a:p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Купить воду в стеклянной бутылке (вместо пластиковой), пользоваться многоразовыми сумками, а не пакетами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Сделать поделку – например, лейку из бутылки, или шашки из крышек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Переплавить и сделать детали для велосипеда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лане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7864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8742536">
            <a:off x="386586" y="1179547"/>
            <a:ext cx="1473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Все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9398988">
            <a:off x="1929606" y="91569"/>
            <a:ext cx="6126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-214338"/>
            <a:ext cx="26773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наших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424910">
            <a:off x="6341077" y="748835"/>
            <a:ext cx="26499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уках!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5715016"/>
            <a:ext cx="84850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TAIL_PICTURE__770531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9191" y="395236"/>
            <a:ext cx="8146516" cy="61055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ustroistvo-poligonov-tvyordykh-bytovykh-othodov-tbo-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000108"/>
            <a:ext cx="8412242" cy="5394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6000792"/>
          </a:xfrm>
        </p:spPr>
        <p:txBody>
          <a:bodyPr>
            <a:normAutofit/>
          </a:bodyPr>
          <a:lstStyle/>
          <a:p>
            <a:r>
              <a:rPr lang="ru-RU" sz="3200" dirty="0" err="1" smtClean="0"/>
              <a:t>СанПиН</a:t>
            </a:r>
            <a:r>
              <a:rPr lang="ru-RU" sz="3200" dirty="0" smtClean="0"/>
              <a:t> 2.1.7.1038-01 Гигиенические требования к устройству и содержанию полигонов для твердых бытовых отходов</a:t>
            </a:r>
          </a:p>
          <a:p>
            <a:r>
              <a:rPr lang="ru-RU" sz="3200" dirty="0" err="1" smtClean="0"/>
              <a:t>СанПиН</a:t>
            </a:r>
            <a:r>
              <a:rPr lang="ru-RU" sz="3200" dirty="0" smtClean="0"/>
              <a:t> 2.1.7.1322-03 "Гигиенические требования к размещению и обезвреживанию отходов производства и потребления"</a:t>
            </a:r>
          </a:p>
          <a:p>
            <a:r>
              <a:rPr lang="ru-RU" sz="3200" dirty="0" err="1" smtClean="0"/>
              <a:t>СанПиН</a:t>
            </a:r>
            <a:r>
              <a:rPr lang="ru-RU" sz="3200" dirty="0" smtClean="0"/>
              <a:t> 1746-77 Санитарные правила проектирования, строительства и эксплуатации полигонов захоронения </a:t>
            </a:r>
            <a:r>
              <a:rPr lang="ru-RU" sz="3200" dirty="0" err="1" smtClean="0"/>
              <a:t>неутилизируемых</a:t>
            </a:r>
            <a:r>
              <a:rPr lang="ru-RU" sz="3200" dirty="0" smtClean="0"/>
              <a:t> промышленных отходов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5675" y="2967335"/>
            <a:ext cx="8292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Полигон – не свалка!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283168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928670"/>
            <a:ext cx="9144000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v-lihoslavle-zakryli-svalk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65150" y="1285860"/>
            <a:ext cx="9509150" cy="47545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288</Words>
  <Application>Microsoft Office PowerPoint</Application>
  <PresentationFormat>Экран (4:3)</PresentationFormat>
  <Paragraphs>76</Paragraphs>
  <Slides>38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Городская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Откуда берутся эти горы мусора?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Вред от захоронения на полигонах </vt:lpstr>
      <vt:lpstr>Сжигание</vt:lpstr>
      <vt:lpstr>Вторичная переработка </vt:lpstr>
      <vt:lpstr>Слайд 36</vt:lpstr>
      <vt:lpstr>Игра: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«Мир без мусора»</dc:title>
  <dc:creator>anna</dc:creator>
  <cp:lastModifiedBy>user</cp:lastModifiedBy>
  <cp:revision>55</cp:revision>
  <dcterms:created xsi:type="dcterms:W3CDTF">2018-05-05T21:07:01Z</dcterms:created>
  <dcterms:modified xsi:type="dcterms:W3CDTF">2018-05-10T10:22:04Z</dcterms:modified>
</cp:coreProperties>
</file>