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Заголовок и под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Текст заголовка</a:t>
            </a:r>
          </a:p>
        </p:txBody>
      </p:sp>
      <p:sp>
        <p:nvSpPr>
          <p:cNvPr id="12" name="Shape 12"/>
          <p:cNvSpPr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3" name="Shape 1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–Иван Арсентьев</a:t>
            </a:r>
          </a:p>
        </p:txBody>
      </p:sp>
      <p:sp>
        <p:nvSpPr>
          <p:cNvPr id="94" name="Shape 94"/>
          <p:cNvSpPr/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pPr/>
            <a:r>
              <a:t>«Место ввода цитаты».</a:t>
            </a:r>
          </a:p>
        </p:txBody>
      </p:sp>
      <p:sp>
        <p:nvSpPr>
          <p:cNvPr id="95" name="Shape 9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hape 10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Фото — горизонталь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Shape 21"/>
          <p:cNvSpPr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Текст заголовка</a:t>
            </a:r>
          </a:p>
        </p:txBody>
      </p:sp>
      <p:sp>
        <p:nvSpPr>
          <p:cNvPr id="22" name="Shape 22"/>
          <p:cNvSpPr/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3" name="Shape 23"/>
          <p:cNvSpPr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Заголовок — по центр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Текст заголовка</a:t>
            </a:r>
          </a:p>
        </p:txBody>
      </p:sp>
      <p:sp>
        <p:nvSpPr>
          <p:cNvPr id="31" name="Shape 3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Фото — вертикаль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Shape 39"/>
          <p:cNvSpPr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40" name="Shape 40"/>
          <p:cNvSpPr/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1" name="Shape 4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Заголовок — вверх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заголовка</a:t>
            </a:r>
          </a:p>
        </p:txBody>
      </p:sp>
      <p:sp>
        <p:nvSpPr>
          <p:cNvPr id="49" name="Shape 4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Заголовок и 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заголовка</a:t>
            </a:r>
          </a:p>
        </p:txBody>
      </p:sp>
      <p:sp>
        <p:nvSpPr>
          <p:cNvPr id="57" name="Shape 5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8" name="Shape 5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Заголовок, пункты и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Shape 6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заголовка</a:t>
            </a:r>
          </a:p>
        </p:txBody>
      </p:sp>
      <p:sp>
        <p:nvSpPr>
          <p:cNvPr id="67" name="Shape 67"/>
          <p:cNvSpPr/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68" name="Shape 6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76" name="Shape 7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Фото — 3 шт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Shape 84"/>
          <p:cNvSpPr/>
          <p:nvPr>
            <p:ph type="pic" sz="quarter" idx="14"/>
          </p:nvPr>
        </p:nvSpPr>
        <p:spPr>
          <a:xfrm>
            <a:off x="6724518" y="889000"/>
            <a:ext cx="5334001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Shape 85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hape 8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Текст заголовка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Правовая экспертиза договора поставки</a:t>
            </a:r>
          </a:p>
        </p:txBody>
      </p:sp>
      <p:sp>
        <p:nvSpPr>
          <p:cNvPr id="120" name="Shape 120"/>
          <p:cNvSpPr/>
          <p:nvPr>
            <p:ph type="subTitle" sz="half" idx="1"/>
          </p:nvPr>
        </p:nvSpPr>
        <p:spPr>
          <a:xfrm>
            <a:off x="1270000" y="5029199"/>
            <a:ext cx="10464800" cy="2722316"/>
          </a:xfrm>
          <a:prstGeom prst="rect">
            <a:avLst/>
          </a:prstGeom>
        </p:spPr>
        <p:txBody>
          <a:bodyPr/>
          <a:lstStyle/>
          <a:p>
            <a:pPr algn="r"/>
            <a:r>
              <a:t>Эксперты: </a:t>
            </a:r>
          </a:p>
          <a:p>
            <a:pPr algn="r"/>
            <a:r>
              <a:t>Батраков Никита, </a:t>
            </a:r>
          </a:p>
          <a:p>
            <a:pPr algn="r"/>
            <a:r>
              <a:t>Дронова Анастасия, </a:t>
            </a:r>
          </a:p>
          <a:p>
            <a:pPr algn="r"/>
            <a:r>
              <a:t>Зеленова Злата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/>
          <p:nvPr>
            <p:ph type="title"/>
          </p:nvPr>
        </p:nvSpPr>
        <p:spPr>
          <a:xfrm>
            <a:off x="952500" y="444500"/>
            <a:ext cx="11099800" cy="1160314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Рекомендации по изменению</a:t>
            </a:r>
          </a:p>
        </p:txBody>
      </p:sp>
      <p:sp>
        <p:nvSpPr>
          <p:cNvPr id="163" name="Shape 163"/>
          <p:cNvSpPr/>
          <p:nvPr/>
        </p:nvSpPr>
        <p:spPr>
          <a:xfrm rot="5400000">
            <a:off x="5878239" y="1743762"/>
            <a:ext cx="1476922" cy="887414"/>
          </a:xfrm>
          <a:prstGeom prst="rightArrow">
            <a:avLst>
              <a:gd name="adj1" fmla="val 25023"/>
              <a:gd name="adj2" fmla="val 85415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64" name="Shape 164"/>
          <p:cNvSpPr/>
          <p:nvPr/>
        </p:nvSpPr>
        <p:spPr>
          <a:xfrm>
            <a:off x="632048" y="2889249"/>
            <a:ext cx="11740705" cy="2324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just">
              <a:spcBef>
                <a:spcPts val="3200"/>
              </a:spcBef>
              <a:defRPr i="1" sz="2900"/>
            </a:lvl1pPr>
          </a:lstStyle>
          <a:p>
            <a:pPr/>
            <a:r>
              <a:t>Общая цена Договора определяется в зависимости от показателей себестоимости, затрат на поставку, количества необходимого товара. Цена договора определяется как стоимость всего товара, поставленного покупателю за период действия договора с учетом затрат на его доставку. </a:t>
            </a:r>
          </a:p>
        </p:txBody>
      </p:sp>
      <p:sp>
        <p:nvSpPr>
          <p:cNvPr id="165" name="Shape 165"/>
          <p:cNvSpPr/>
          <p:nvPr/>
        </p:nvSpPr>
        <p:spPr>
          <a:xfrm rot="5400000">
            <a:off x="6156870" y="5474916"/>
            <a:ext cx="919660" cy="543620"/>
          </a:xfrm>
          <a:prstGeom prst="rightArrow">
            <a:avLst>
              <a:gd name="adj1" fmla="val 25023"/>
              <a:gd name="adj2" fmla="val 86823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66" name="Shape 166"/>
          <p:cNvSpPr/>
          <p:nvPr/>
        </p:nvSpPr>
        <p:spPr>
          <a:xfrm>
            <a:off x="990600" y="6642100"/>
            <a:ext cx="3655616" cy="1270000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400"/>
            </a:lvl1pPr>
          </a:lstStyle>
          <a:p>
            <a:pPr/>
            <a:r>
              <a:t>Правила определения цены</a:t>
            </a:r>
          </a:p>
        </p:txBody>
      </p:sp>
      <p:sp>
        <p:nvSpPr>
          <p:cNvPr id="167" name="Shape 167"/>
          <p:cNvSpPr/>
          <p:nvPr/>
        </p:nvSpPr>
        <p:spPr>
          <a:xfrm>
            <a:off x="4788892" y="6642100"/>
            <a:ext cx="3655616" cy="1270000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400"/>
            </a:lvl1pPr>
          </a:lstStyle>
          <a:p>
            <a:pPr/>
            <a:r>
              <a:t>Соответствие действующему законодательству </a:t>
            </a:r>
          </a:p>
        </p:txBody>
      </p:sp>
      <p:sp>
        <p:nvSpPr>
          <p:cNvPr id="168" name="Shape 168"/>
          <p:cNvSpPr/>
          <p:nvPr/>
        </p:nvSpPr>
        <p:spPr>
          <a:xfrm>
            <a:off x="8587184" y="6642100"/>
            <a:ext cx="3655616" cy="1270000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400"/>
            </a:lvl1pPr>
          </a:lstStyle>
          <a:p>
            <a:pPr/>
            <a:r>
              <a:t>Юридически верные термины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/>
          <p:nvPr>
            <p:ph type="title" idx="4294967295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Раздел 2. </a:t>
            </a:r>
          </a:p>
          <a:p>
            <a:pPr/>
            <a:r>
              <a:t>Сдача-приемка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/>
          <p:nvPr>
            <p:ph type="title"/>
          </p:nvPr>
        </p:nvSpPr>
        <p:spPr>
          <a:xfrm>
            <a:off x="82153" y="127000"/>
            <a:ext cx="12840494" cy="1314599"/>
          </a:xfrm>
          <a:prstGeom prst="rect">
            <a:avLst/>
          </a:prstGeom>
        </p:spPr>
        <p:txBody>
          <a:bodyPr/>
          <a:lstStyle>
            <a:lvl1pPr>
              <a:defRPr sz="4500"/>
            </a:lvl1pPr>
          </a:lstStyle>
          <a:p>
            <a:pPr/>
            <a:r>
              <a:t>Условие о месте и субъекте получения товара</a:t>
            </a:r>
          </a:p>
        </p:txBody>
      </p:sp>
      <p:sp>
        <p:nvSpPr>
          <p:cNvPr id="173" name="Shape 173"/>
          <p:cNvSpPr/>
          <p:nvPr>
            <p:ph type="body" sz="half" idx="1"/>
          </p:nvPr>
        </p:nvSpPr>
        <p:spPr>
          <a:xfrm>
            <a:off x="952500" y="1092200"/>
            <a:ext cx="11099800" cy="2333278"/>
          </a:xfrm>
          <a:prstGeom prst="rect">
            <a:avLst/>
          </a:prstGeom>
        </p:spPr>
        <p:txBody>
          <a:bodyPr/>
          <a:lstStyle>
            <a:lvl1pPr marL="0" indent="0" algn="just">
              <a:spcBef>
                <a:spcPts val="3200"/>
              </a:spcBef>
              <a:buSzTx/>
              <a:buNone/>
              <a:defRPr i="1" sz="2500"/>
            </a:lvl1pPr>
          </a:lstStyle>
          <a:p>
            <a:pPr/>
            <a:r>
              <a:t>Поставщик производит поставку Товара путем передачи по месту нахождения Покупателя: 141667, Россия, Московская обл., Клинский р-н с. Спас-Заулок, ул. Сосновый бор, 36. Стоимость доставки включена в стоимость Товара. </a:t>
            </a:r>
          </a:p>
        </p:txBody>
      </p:sp>
      <p:sp>
        <p:nvSpPr>
          <p:cNvPr id="174" name="Shape 174"/>
          <p:cNvSpPr/>
          <p:nvPr/>
        </p:nvSpPr>
        <p:spPr>
          <a:xfrm rot="5400000">
            <a:off x="6069758" y="2906223"/>
            <a:ext cx="865284" cy="508695"/>
          </a:xfrm>
          <a:prstGeom prst="rightArrow">
            <a:avLst>
              <a:gd name="adj1" fmla="val 29015"/>
              <a:gd name="adj2" fmla="val 87429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75" name="Shape 175"/>
          <p:cNvSpPr/>
          <p:nvPr/>
        </p:nvSpPr>
        <p:spPr>
          <a:xfrm>
            <a:off x="1414195" y="3234720"/>
            <a:ext cx="7648297" cy="111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3300"/>
            </a:pPr>
            <a:r>
              <a:t>На деле имеем:</a:t>
            </a:r>
          </a:p>
          <a:p>
            <a:pPr marL="444500" indent="-444500" algn="l">
              <a:buSzPct val="45000"/>
              <a:buBlip>
                <a:blip r:embed="rId2"/>
              </a:buBlip>
              <a:defRPr sz="3300"/>
            </a:pPr>
            <a:r>
              <a:t>не указан субъект получения товара.</a:t>
            </a:r>
          </a:p>
        </p:txBody>
      </p:sp>
      <p:sp>
        <p:nvSpPr>
          <p:cNvPr id="176" name="Shape 176"/>
          <p:cNvSpPr/>
          <p:nvPr/>
        </p:nvSpPr>
        <p:spPr>
          <a:xfrm>
            <a:off x="196453" y="5019600"/>
            <a:ext cx="12840494" cy="1314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>
              <a:defRPr sz="4500"/>
            </a:lvl1pPr>
          </a:lstStyle>
          <a:p>
            <a:pPr/>
            <a:r>
              <a:t>Рекомендации по изменению</a:t>
            </a:r>
          </a:p>
        </p:txBody>
      </p:sp>
      <p:sp>
        <p:nvSpPr>
          <p:cNvPr id="177" name="Shape 177"/>
          <p:cNvSpPr/>
          <p:nvPr/>
        </p:nvSpPr>
        <p:spPr>
          <a:xfrm rot="5400000">
            <a:off x="6184058" y="6292411"/>
            <a:ext cx="865284" cy="508696"/>
          </a:xfrm>
          <a:prstGeom prst="rightArrow">
            <a:avLst>
              <a:gd name="adj1" fmla="val 29015"/>
              <a:gd name="adj2" fmla="val 87429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78" name="Shape 178"/>
          <p:cNvSpPr/>
          <p:nvPr/>
        </p:nvSpPr>
        <p:spPr>
          <a:xfrm>
            <a:off x="1447759" y="6451600"/>
            <a:ext cx="10109282" cy="190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300"/>
            </a:pPr>
            <a:r>
              <a:t>Дополнить:</a:t>
            </a:r>
          </a:p>
          <a:p>
            <a:pPr algn="just">
              <a:spcBef>
                <a:spcPts val="3200"/>
              </a:spcBef>
              <a:defRPr i="1" sz="2900"/>
            </a:pPr>
            <a:r>
              <a:t>Передача товара осуществляется непосредственно покупателю </a:t>
            </a:r>
          </a:p>
        </p:txBody>
      </p:sp>
      <p:sp>
        <p:nvSpPr>
          <p:cNvPr id="179" name="Shape 179"/>
          <p:cNvSpPr/>
          <p:nvPr/>
        </p:nvSpPr>
        <p:spPr>
          <a:xfrm>
            <a:off x="4788892" y="8331200"/>
            <a:ext cx="3655616" cy="1270000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400"/>
            </a:lvl1pPr>
          </a:lstStyle>
          <a:p>
            <a:pPr/>
            <a:r>
              <a:t>Субъект получения товара указан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/>
          <p:nvPr>
            <p:ph type="title"/>
          </p:nvPr>
        </p:nvSpPr>
        <p:spPr>
          <a:xfrm>
            <a:off x="952500" y="444500"/>
            <a:ext cx="11099800" cy="1058020"/>
          </a:xfrm>
          <a:prstGeom prst="rect">
            <a:avLst/>
          </a:prstGeom>
        </p:spPr>
        <p:txBody>
          <a:bodyPr/>
          <a:lstStyle>
            <a:lvl1pPr>
              <a:defRPr sz="5000"/>
            </a:lvl1pPr>
          </a:lstStyle>
          <a:p>
            <a:pPr/>
            <a:r>
              <a:t>Условие о порядке доставки товара</a:t>
            </a:r>
          </a:p>
        </p:txBody>
      </p:sp>
      <p:sp>
        <p:nvSpPr>
          <p:cNvPr id="182" name="Shape 182"/>
          <p:cNvSpPr/>
          <p:nvPr/>
        </p:nvSpPr>
        <p:spPr>
          <a:xfrm>
            <a:off x="1041400" y="2165349"/>
            <a:ext cx="11099800" cy="1841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just">
              <a:spcBef>
                <a:spcPts val="3200"/>
              </a:spcBef>
              <a:defRPr i="1" sz="2900"/>
            </a:lvl1pPr>
          </a:lstStyle>
          <a:p>
            <a:pPr/>
            <a:r>
              <a:t>Право собственности на Товар переходит к Покупателю в момент подписания им накладно ТОРГ-12. </a:t>
            </a:r>
          </a:p>
        </p:txBody>
      </p:sp>
      <p:sp>
        <p:nvSpPr>
          <p:cNvPr id="183" name="Shape 183"/>
          <p:cNvSpPr/>
          <p:nvPr/>
        </p:nvSpPr>
        <p:spPr>
          <a:xfrm rot="5400000">
            <a:off x="5852839" y="4031270"/>
            <a:ext cx="1476922" cy="887413"/>
          </a:xfrm>
          <a:prstGeom prst="rightArrow">
            <a:avLst>
              <a:gd name="adj1" fmla="val 29015"/>
              <a:gd name="adj2" fmla="val 85543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84" name="Shape 184"/>
          <p:cNvSpPr/>
          <p:nvPr/>
        </p:nvSpPr>
        <p:spPr>
          <a:xfrm>
            <a:off x="880795" y="5590570"/>
            <a:ext cx="12718962" cy="2324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2900"/>
            </a:pPr>
            <a:r>
              <a:t>На деле имеем:</a:t>
            </a:r>
          </a:p>
          <a:p>
            <a:pPr marL="444500" indent="-444500" algn="l">
              <a:buSzPct val="45000"/>
              <a:buBlip>
                <a:blip r:embed="rId2"/>
              </a:buBlip>
              <a:defRPr sz="2900"/>
            </a:pPr>
            <a:r>
              <a:t>отсутсвие указаний на условия доставки и вид транспорта;</a:t>
            </a:r>
          </a:p>
          <a:p>
            <a:pPr marL="444500" indent="-444500" algn="l">
              <a:buSzPct val="45000"/>
              <a:buBlip>
                <a:blip r:embed="rId2"/>
              </a:buBlip>
              <a:defRPr sz="2900"/>
            </a:pPr>
            <a:r>
              <a:t>субъект, осуществляющий доставку;</a:t>
            </a:r>
          </a:p>
          <a:p>
            <a:pPr marL="444500" indent="-444500" algn="l">
              <a:buSzPct val="45000"/>
              <a:buBlip>
                <a:blip r:embed="rId2"/>
              </a:buBlip>
              <a:defRPr sz="2900"/>
            </a:pPr>
            <a:r>
              <a:t>отсутствие указаний на обязательность осмотра товаров и срок такого осмотра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/>
          <p:nvPr>
            <p:ph type="title"/>
          </p:nvPr>
        </p:nvSpPr>
        <p:spPr>
          <a:xfrm>
            <a:off x="952500" y="444500"/>
            <a:ext cx="11099800" cy="1160314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Рекомендации по изменению</a:t>
            </a:r>
          </a:p>
        </p:txBody>
      </p:sp>
      <p:sp>
        <p:nvSpPr>
          <p:cNvPr id="187" name="Shape 187"/>
          <p:cNvSpPr/>
          <p:nvPr/>
        </p:nvSpPr>
        <p:spPr>
          <a:xfrm rot="5400000">
            <a:off x="5878239" y="1743762"/>
            <a:ext cx="1476922" cy="887414"/>
          </a:xfrm>
          <a:prstGeom prst="rightArrow">
            <a:avLst>
              <a:gd name="adj1" fmla="val 25023"/>
              <a:gd name="adj2" fmla="val 85415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88" name="Shape 188"/>
          <p:cNvSpPr/>
          <p:nvPr/>
        </p:nvSpPr>
        <p:spPr>
          <a:xfrm rot="5400000">
            <a:off x="6156870" y="6389316"/>
            <a:ext cx="919660" cy="543620"/>
          </a:xfrm>
          <a:prstGeom prst="rightArrow">
            <a:avLst>
              <a:gd name="adj1" fmla="val 25023"/>
              <a:gd name="adj2" fmla="val 86823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89" name="Shape 189"/>
          <p:cNvSpPr/>
          <p:nvPr/>
        </p:nvSpPr>
        <p:spPr>
          <a:xfrm>
            <a:off x="990600" y="7505700"/>
            <a:ext cx="3655616" cy="1270000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400"/>
            </a:lvl1pPr>
          </a:lstStyle>
          <a:p>
            <a:pPr/>
            <a:r>
              <a:t>Порядок доставки</a:t>
            </a:r>
          </a:p>
        </p:txBody>
      </p:sp>
      <p:sp>
        <p:nvSpPr>
          <p:cNvPr id="190" name="Shape 190"/>
          <p:cNvSpPr/>
          <p:nvPr/>
        </p:nvSpPr>
        <p:spPr>
          <a:xfrm>
            <a:off x="4788892" y="7505700"/>
            <a:ext cx="3655616" cy="1270000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400"/>
            </a:lvl1pPr>
          </a:lstStyle>
          <a:p>
            <a:pPr/>
            <a:r>
              <a:t>Способ доставки </a:t>
            </a:r>
          </a:p>
        </p:txBody>
      </p:sp>
      <p:sp>
        <p:nvSpPr>
          <p:cNvPr id="191" name="Shape 191"/>
          <p:cNvSpPr/>
          <p:nvPr/>
        </p:nvSpPr>
        <p:spPr>
          <a:xfrm>
            <a:off x="8587184" y="7505700"/>
            <a:ext cx="3655616" cy="1270000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400"/>
            </a:lvl1pPr>
          </a:lstStyle>
          <a:p>
            <a:pPr/>
            <a:r>
              <a:t>Обязанность осмотра товара и срок такого осмотра</a:t>
            </a:r>
          </a:p>
        </p:txBody>
      </p:sp>
      <p:sp>
        <p:nvSpPr>
          <p:cNvPr id="192" name="Shape 192"/>
          <p:cNvSpPr/>
          <p:nvPr/>
        </p:nvSpPr>
        <p:spPr>
          <a:xfrm>
            <a:off x="699740" y="2882897"/>
            <a:ext cx="11605320" cy="39878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just">
              <a:spcBef>
                <a:spcPts val="3200"/>
              </a:spcBef>
              <a:defRPr sz="2900"/>
            </a:pPr>
            <a:r>
              <a:t>Дополнить:</a:t>
            </a:r>
          </a:p>
          <a:p>
            <a:pPr algn="just">
              <a:spcBef>
                <a:spcPts val="3200"/>
              </a:spcBef>
              <a:defRPr i="1" sz="2900"/>
            </a:pPr>
            <a:r>
              <a:t>Доставка товаров осуществляется транспортной организацией «Трансхолдинг» грузовым автомобильным транспортом. </a:t>
            </a:r>
          </a:p>
          <a:p>
            <a:pPr algn="just">
              <a:spcBef>
                <a:spcPts val="3200"/>
              </a:spcBef>
              <a:defRPr i="1" sz="2900"/>
            </a:pPr>
            <a:r>
              <a:t>Принятые покупателем (получателем) товары должны быть им осмотрены в течение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5 (пяти)</a:t>
            </a:r>
            <a:r>
              <a:t> календарных дней 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/>
          <p:nvPr>
            <p:ph type="title"/>
          </p:nvPr>
        </p:nvSpPr>
        <p:spPr>
          <a:xfrm>
            <a:off x="952500" y="-495300"/>
            <a:ext cx="11099800" cy="2159000"/>
          </a:xfrm>
          <a:prstGeom prst="rect">
            <a:avLst/>
          </a:prstGeom>
        </p:spPr>
        <p:txBody>
          <a:bodyPr/>
          <a:lstStyle>
            <a:lvl1pPr>
              <a:defRPr sz="7000"/>
            </a:lvl1pPr>
          </a:lstStyle>
          <a:p>
            <a:pPr/>
            <a:r>
              <a:t>Счета-фактуры</a:t>
            </a:r>
          </a:p>
        </p:txBody>
      </p:sp>
      <p:sp>
        <p:nvSpPr>
          <p:cNvPr id="195" name="Shape 195"/>
          <p:cNvSpPr/>
          <p:nvPr/>
        </p:nvSpPr>
        <p:spPr>
          <a:xfrm>
            <a:off x="1012525" y="1206500"/>
            <a:ext cx="11268523" cy="228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just">
              <a:spcBef>
                <a:spcPts val="3200"/>
              </a:spcBef>
              <a:defRPr i="1" sz="2900"/>
            </a:lvl1pPr>
          </a:lstStyle>
          <a:p>
            <a:pPr/>
            <a:r>
              <a:t>Поставщик обязуется предоставлять на каждую поставку Товара правильно оформленные накладные по форме ТОРГ-12 (2 экз.) и счет-фактуру в соответствии с требованиями ст.169 НК РФ. </a:t>
            </a:r>
          </a:p>
        </p:txBody>
      </p:sp>
      <p:sp>
        <p:nvSpPr>
          <p:cNvPr id="196" name="Shape 196"/>
          <p:cNvSpPr/>
          <p:nvPr/>
        </p:nvSpPr>
        <p:spPr>
          <a:xfrm>
            <a:off x="1003109" y="3387120"/>
            <a:ext cx="10998582" cy="111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3300"/>
            </a:pPr>
            <a:r>
              <a:t>На деле имеем:</a:t>
            </a:r>
          </a:p>
          <a:p>
            <a:pPr marL="444500" indent="-444500" algn="l">
              <a:buSzPct val="45000"/>
              <a:buBlip>
                <a:blip r:embed="rId2"/>
              </a:buBlip>
              <a:defRPr sz="3300"/>
            </a:pPr>
            <a:r>
              <a:t>не определена форма предоставления счета-фактуры</a:t>
            </a:r>
          </a:p>
        </p:txBody>
      </p:sp>
      <p:sp>
        <p:nvSpPr>
          <p:cNvPr id="197" name="Shape 197"/>
          <p:cNvSpPr/>
          <p:nvPr/>
        </p:nvSpPr>
        <p:spPr>
          <a:xfrm rot="5400000">
            <a:off x="6042416" y="2905073"/>
            <a:ext cx="919968" cy="598640"/>
          </a:xfrm>
          <a:prstGeom prst="rightArrow">
            <a:avLst>
              <a:gd name="adj1" fmla="val 25023"/>
              <a:gd name="adj2" fmla="val 85415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98" name="Shape 198"/>
          <p:cNvSpPr/>
          <p:nvPr/>
        </p:nvSpPr>
        <p:spPr>
          <a:xfrm rot="5400000">
            <a:off x="6186957" y="5919416"/>
            <a:ext cx="919659" cy="543620"/>
          </a:xfrm>
          <a:prstGeom prst="rightArrow">
            <a:avLst>
              <a:gd name="adj1" fmla="val 25023"/>
              <a:gd name="adj2" fmla="val 86823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99" name="Shape 199"/>
          <p:cNvSpPr/>
          <p:nvPr/>
        </p:nvSpPr>
        <p:spPr>
          <a:xfrm>
            <a:off x="4818978" y="8224624"/>
            <a:ext cx="3655617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400"/>
            </a:lvl1pPr>
          </a:lstStyle>
          <a:p>
            <a:pPr/>
            <a:r>
              <a:t>Определена форма документов</a:t>
            </a:r>
          </a:p>
        </p:txBody>
      </p:sp>
      <p:sp>
        <p:nvSpPr>
          <p:cNvPr id="200" name="Shape 200"/>
          <p:cNvSpPr/>
          <p:nvPr/>
        </p:nvSpPr>
        <p:spPr>
          <a:xfrm>
            <a:off x="226540" y="4757524"/>
            <a:ext cx="12840494" cy="9578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>
              <a:defRPr sz="4500"/>
            </a:lvl1pPr>
          </a:lstStyle>
          <a:p>
            <a:pPr/>
            <a:r>
              <a:t>Рекомендации по изменению</a:t>
            </a:r>
          </a:p>
        </p:txBody>
      </p:sp>
      <p:sp>
        <p:nvSpPr>
          <p:cNvPr id="201" name="Shape 201"/>
          <p:cNvSpPr/>
          <p:nvPr/>
        </p:nvSpPr>
        <p:spPr>
          <a:xfrm>
            <a:off x="1477845" y="6189524"/>
            <a:ext cx="10109283" cy="190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300"/>
            </a:pPr>
            <a:r>
              <a:t>Дополнить:</a:t>
            </a:r>
          </a:p>
          <a:p>
            <a:pPr algn="just">
              <a:spcBef>
                <a:spcPts val="3200"/>
              </a:spcBef>
              <a:defRPr i="1" sz="2900"/>
            </a:pPr>
            <a:r>
              <a:t>Накладные и счет-фактура составляются и выставляются в электронно форме 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/>
          <p:nvPr>
            <p:ph type="title"/>
          </p:nvPr>
        </p:nvSpPr>
        <p:spPr>
          <a:xfrm>
            <a:off x="952500" y="266700"/>
            <a:ext cx="11099800" cy="1004938"/>
          </a:xfrm>
          <a:prstGeom prst="rect">
            <a:avLst/>
          </a:prstGeom>
        </p:spPr>
        <p:txBody>
          <a:bodyPr/>
          <a:lstStyle>
            <a:lvl1pPr defTabSz="572516">
              <a:defRPr sz="5880"/>
            </a:lvl1pPr>
          </a:lstStyle>
          <a:p>
            <a:pPr/>
            <a:r>
              <a:t>Условие о выполнении услуг</a:t>
            </a:r>
          </a:p>
        </p:txBody>
      </p:sp>
      <p:sp>
        <p:nvSpPr>
          <p:cNvPr id="204" name="Shape 204"/>
          <p:cNvSpPr/>
          <p:nvPr>
            <p:ph type="body" sz="quarter" idx="1"/>
          </p:nvPr>
        </p:nvSpPr>
        <p:spPr>
          <a:xfrm>
            <a:off x="584200" y="1320800"/>
            <a:ext cx="11099800" cy="1332359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</a:lstStyle>
          <a:p>
            <a:pPr/>
            <a:r>
              <a:t>Исключить условие о выполнении услуг (техническом обслуживании), поскольку договор поставки.</a:t>
            </a:r>
          </a:p>
        </p:txBody>
      </p:sp>
      <p:sp>
        <p:nvSpPr>
          <p:cNvPr id="205" name="Shape 205"/>
          <p:cNvSpPr/>
          <p:nvPr/>
        </p:nvSpPr>
        <p:spPr>
          <a:xfrm>
            <a:off x="825500" y="3705621"/>
            <a:ext cx="11099800" cy="10049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 defTabSz="443991">
              <a:defRPr sz="4560"/>
            </a:lvl1pPr>
          </a:lstStyle>
          <a:p>
            <a:pPr/>
            <a:r>
              <a:t>Условие о первичном учетном документе</a:t>
            </a:r>
          </a:p>
        </p:txBody>
      </p:sp>
      <p:sp>
        <p:nvSpPr>
          <p:cNvPr id="206" name="Shape 206"/>
          <p:cNvSpPr/>
          <p:nvPr/>
        </p:nvSpPr>
        <p:spPr>
          <a:xfrm>
            <a:off x="939609" y="5125727"/>
            <a:ext cx="7613092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3300"/>
            </a:pPr>
            <a:r>
              <a:t>На деле имеем:</a:t>
            </a:r>
          </a:p>
          <a:p>
            <a:pPr marL="444500" indent="-444500" algn="l">
              <a:buSzPct val="45000"/>
              <a:buBlip>
                <a:blip r:embed="rId2"/>
              </a:buBlip>
              <a:defRPr sz="3300"/>
            </a:pPr>
            <a:r>
              <a:t>не определена форма документа;</a:t>
            </a:r>
          </a:p>
          <a:p>
            <a:pPr marL="444500" indent="-444500" algn="l">
              <a:buSzPct val="45000"/>
              <a:buBlip>
                <a:blip r:embed="rId2"/>
              </a:buBlip>
              <a:defRPr sz="3300"/>
            </a:pPr>
            <a:r>
              <a:t>не указаны необходимые реквизиты.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/>
          <p:nvPr/>
        </p:nvSpPr>
        <p:spPr>
          <a:xfrm rot="5400000">
            <a:off x="6042570" y="1957016"/>
            <a:ext cx="919660" cy="543620"/>
          </a:xfrm>
          <a:prstGeom prst="rightArrow">
            <a:avLst>
              <a:gd name="adj1" fmla="val 25023"/>
              <a:gd name="adj2" fmla="val 86823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09" name="Shape 209"/>
          <p:cNvSpPr/>
          <p:nvPr/>
        </p:nvSpPr>
        <p:spPr>
          <a:xfrm>
            <a:off x="2383905" y="7246725"/>
            <a:ext cx="3655617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400"/>
            </a:lvl1pPr>
          </a:lstStyle>
          <a:p>
            <a:pPr/>
            <a:r>
              <a:t>Определена форма документа</a:t>
            </a:r>
          </a:p>
        </p:txBody>
      </p:sp>
      <p:sp>
        <p:nvSpPr>
          <p:cNvPr id="210" name="Shape 210"/>
          <p:cNvSpPr/>
          <p:nvPr/>
        </p:nvSpPr>
        <p:spPr>
          <a:xfrm>
            <a:off x="-19447" y="414124"/>
            <a:ext cx="12840494" cy="9578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>
              <a:defRPr sz="4500"/>
            </a:lvl1pPr>
          </a:lstStyle>
          <a:p>
            <a:pPr/>
            <a:r>
              <a:t>Рекомендации по изменению</a:t>
            </a:r>
          </a:p>
        </p:txBody>
      </p:sp>
      <p:sp>
        <p:nvSpPr>
          <p:cNvPr id="211" name="Shape 211"/>
          <p:cNvSpPr/>
          <p:nvPr/>
        </p:nvSpPr>
        <p:spPr>
          <a:xfrm>
            <a:off x="427558" y="2679699"/>
            <a:ext cx="11946484" cy="3759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just">
              <a:spcBef>
                <a:spcPts val="3200"/>
              </a:spcBef>
              <a:defRPr sz="2900"/>
            </a:pPr>
            <a:r>
              <a:t>Изложить в следующей редакции:</a:t>
            </a:r>
          </a:p>
          <a:p>
            <a:pPr algn="just">
              <a:spcBef>
                <a:spcPts val="3200"/>
              </a:spcBef>
              <a:defRPr i="1" sz="2900"/>
            </a:pPr>
            <a:r>
              <a:t>Первичный учетный документ составляется в виде электронного документа, подписанного электронной подписью. </a:t>
            </a:r>
          </a:p>
          <a:p>
            <a:pPr algn="just">
              <a:spcBef>
                <a:spcPts val="3200"/>
              </a:spcBef>
              <a:defRPr i="1" sz="2900"/>
            </a:pPr>
            <a:r>
              <a:t>Перечень обязательных реквизитов первичного учетного документа содержится в части 2 статьи 9 Федерального закона "О бухгалтерском учете" от 06.12.2011 N 402-ФЗ.  </a:t>
            </a:r>
            <a:endParaRPr sz="1200"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212" name="Shape 212"/>
          <p:cNvSpPr/>
          <p:nvPr/>
        </p:nvSpPr>
        <p:spPr>
          <a:xfrm>
            <a:off x="6752705" y="7246725"/>
            <a:ext cx="3655617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400"/>
            </a:lvl1pPr>
          </a:lstStyle>
          <a:p>
            <a:pPr/>
            <a:r>
              <a:t>Определены необходимые реквизиты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Спасибо за внимание!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/>
            <a:r>
              <a:t>Материалы, представленные на экспертизу</a:t>
            </a:r>
          </a:p>
        </p:txBody>
      </p:sp>
      <p:pic>
        <p:nvPicPr>
          <p:cNvPr id="123" name="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 rot="3672188">
            <a:off x="6586797" y="4020584"/>
            <a:ext cx="3132851" cy="352234"/>
          </a:xfrm>
          <a:prstGeom prst="rect">
            <a:avLst/>
          </a:prstGeom>
        </p:spPr>
      </p:pic>
      <p:pic>
        <p:nvPicPr>
          <p:cNvPr id="125" name=""/>
          <p:cNvPicPr>
            <a:picLocks noChangeAspect="0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7149625">
            <a:off x="2739506" y="4019562"/>
            <a:ext cx="3104343" cy="352234"/>
          </a:xfrm>
          <a:prstGeom prst="rect">
            <a:avLst/>
          </a:prstGeom>
        </p:spPr>
      </p:pic>
      <p:sp>
        <p:nvSpPr>
          <p:cNvPr id="127" name="Shape 127"/>
          <p:cNvSpPr/>
          <p:nvPr/>
        </p:nvSpPr>
        <p:spPr>
          <a:xfrm>
            <a:off x="790676" y="5753100"/>
            <a:ext cx="4260648" cy="1193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Предмет договора </a:t>
            </a:r>
          </a:p>
          <a:p>
            <a:pPr/>
            <a:r>
              <a:t>(Раздел 1)</a:t>
            </a:r>
          </a:p>
        </p:txBody>
      </p:sp>
      <p:sp>
        <p:nvSpPr>
          <p:cNvPr id="128" name="Shape 128"/>
          <p:cNvSpPr/>
          <p:nvPr/>
        </p:nvSpPr>
        <p:spPr>
          <a:xfrm>
            <a:off x="8021091" y="5753100"/>
            <a:ext cx="3566618" cy="1193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Сдача-приемка </a:t>
            </a:r>
          </a:p>
          <a:p>
            <a:pPr/>
            <a:r>
              <a:t>(Раздел 2)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6100"/>
            </a:lvl1pPr>
          </a:lstStyle>
          <a:p>
            <a:pPr/>
            <a:r>
              <a:t>Цели проведения экспертизы</a:t>
            </a:r>
          </a:p>
        </p:txBody>
      </p:sp>
      <p:sp>
        <p:nvSpPr>
          <p:cNvPr id="131" name="Shape 131"/>
          <p:cNvSpPr/>
          <p:nvPr/>
        </p:nvSpPr>
        <p:spPr>
          <a:xfrm>
            <a:off x="646810" y="3242310"/>
            <a:ext cx="12155679" cy="32689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444500" indent="-444500" algn="l">
              <a:lnSpc>
                <a:spcPct val="120000"/>
              </a:lnSpc>
              <a:buSzPct val="45000"/>
              <a:buBlip>
                <a:blip r:embed="rId2"/>
              </a:buBlip>
            </a:pPr>
            <a:r>
              <a:t>Соответствие условий договора действующему законодательству</a:t>
            </a:r>
          </a:p>
          <a:p>
            <a:pPr marL="444500" indent="-444500" algn="l">
              <a:lnSpc>
                <a:spcPct val="120000"/>
              </a:lnSpc>
              <a:buSzPct val="45000"/>
              <a:buBlip>
                <a:blip r:embed="rId2"/>
              </a:buBlip>
            </a:pPr>
            <a:r>
              <a:t>Возможные правовые последствия заключения такого договора</a:t>
            </a:r>
          </a:p>
          <a:p>
            <a:pPr marL="444500" indent="-444500" algn="l">
              <a:lnSpc>
                <a:spcPct val="120000"/>
              </a:lnSpc>
              <a:buSzPct val="45000"/>
              <a:buBlip>
                <a:blip r:embed="rId2"/>
              </a:buBlip>
            </a:pPr>
            <a:r>
              <a:t>Рекомендации по изменению условий договора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Раздел 1. </a:t>
            </a:r>
          </a:p>
          <a:p>
            <a:pPr/>
            <a:r>
              <a:t>Предмет договора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/>
          <p:nvPr>
            <p:ph type="title"/>
          </p:nvPr>
        </p:nvSpPr>
        <p:spPr>
          <a:xfrm>
            <a:off x="952500" y="444500"/>
            <a:ext cx="11099800" cy="1320205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Условие договора о товаре.</a:t>
            </a:r>
          </a:p>
        </p:txBody>
      </p:sp>
      <p:sp>
        <p:nvSpPr>
          <p:cNvPr id="136" name="Shape 136"/>
          <p:cNvSpPr/>
          <p:nvPr/>
        </p:nvSpPr>
        <p:spPr>
          <a:xfrm>
            <a:off x="1018615" y="1803400"/>
            <a:ext cx="10967570" cy="297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just">
              <a:spcBef>
                <a:spcPts val="3200"/>
              </a:spcBef>
              <a:defRPr i="1" sz="2500"/>
            </a:lvl1pPr>
          </a:lstStyle>
          <a:p>
            <a:pPr/>
            <a:r>
              <a:t>В течение срока действия Договора Поставщик обязуется передавать, а Покупатель принимать и оплачивать запасные части и оснастку для технологического оборудования (далее – «Товар»). А также Поставщик обязуется оказывать, а Покупатель надлежащим образом принимать и оплачивать услуги по ремонту и восстановлению запасных часте и оснастки принадлежащих Покупателю. </a:t>
            </a:r>
            <a:endParaRPr sz="1200"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37" name="Shape 137"/>
          <p:cNvSpPr/>
          <p:nvPr/>
        </p:nvSpPr>
        <p:spPr>
          <a:xfrm rot="5400000">
            <a:off x="5763939" y="4804462"/>
            <a:ext cx="1476922" cy="887414"/>
          </a:xfrm>
          <a:prstGeom prst="rightArrow">
            <a:avLst>
              <a:gd name="adj1" fmla="val 29015"/>
              <a:gd name="adj2" fmla="val 85543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38" name="Shape 138"/>
          <p:cNvSpPr/>
          <p:nvPr/>
        </p:nvSpPr>
        <p:spPr>
          <a:xfrm>
            <a:off x="1160195" y="5911849"/>
            <a:ext cx="10684410" cy="2832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/>
            <a:r>
              <a:t>На деле имеем:</a:t>
            </a:r>
          </a:p>
          <a:p>
            <a:pPr marL="444500" indent="-444500" algn="l">
              <a:buSzPct val="45000"/>
              <a:buBlip>
                <a:blip r:embed="rId2"/>
              </a:buBlip>
            </a:pPr>
            <a:r>
              <a:t>2 договора по условию о предмете: поставки и </a:t>
            </a:r>
          </a:p>
          <a:p>
            <a:pPr algn="l"/>
            <a:r>
              <a:t>технического обслуживания;</a:t>
            </a:r>
          </a:p>
          <a:p>
            <a:pPr marL="444500" indent="-444500" algn="l">
              <a:buSzPct val="45000"/>
              <a:buBlip>
                <a:blip r:embed="rId2"/>
              </a:buBlip>
            </a:pPr>
            <a:r>
              <a:t>размытое понятие Товара.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/>
          <p:nvPr>
            <p:ph type="title"/>
          </p:nvPr>
        </p:nvSpPr>
        <p:spPr>
          <a:xfrm>
            <a:off x="952500" y="444500"/>
            <a:ext cx="11099800" cy="1293615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Рекомендации по изменению</a:t>
            </a:r>
          </a:p>
        </p:txBody>
      </p:sp>
      <p:sp>
        <p:nvSpPr>
          <p:cNvPr id="141" name="Shape 14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200"/>
              </a:spcBef>
              <a:buSzTx/>
              <a:buNone/>
              <a:defRPr sz="2800"/>
            </a:pPr>
            <a:r>
              <a:t>1.1. В течение срока действия Договора поставки Поставщик обязуется передавать, а Покупатель принимать и оплачивать запасные части и оснастку для технологического оборудования, а именно ... (далее – «Товар»). </a:t>
            </a:r>
            <a:endParaRPr sz="1200">
              <a:latin typeface="Times"/>
              <a:ea typeface="Times"/>
              <a:cs typeface="Times"/>
              <a:sym typeface="Times"/>
            </a:endParaRPr>
          </a:p>
          <a:p>
            <a:pPr marL="0" indent="0">
              <a:spcBef>
                <a:spcPts val="3200"/>
              </a:spcBef>
              <a:buSzTx/>
              <a:buNone/>
              <a:defRPr sz="2800"/>
            </a:pPr>
            <a:r>
              <a:rPr b="1" i="1">
                <a:latin typeface="Helvetica"/>
                <a:ea typeface="Helvetica"/>
                <a:cs typeface="Helvetica"/>
                <a:sym typeface="Helvetica"/>
              </a:rPr>
              <a:t>Пункт включается в договор оказания услуг, исключается из договора поставки.</a:t>
            </a:r>
            <a:br>
              <a:rPr b="1" i="1">
                <a:latin typeface="Helvetica"/>
                <a:ea typeface="Helvetica"/>
                <a:cs typeface="Helvetica"/>
                <a:sym typeface="Helvetica"/>
              </a:rPr>
            </a:br>
            <a:r>
              <a:t>По договору технического обслуживания Исполнитель обязуется оказывать, а Заказчик надлежащим образом принимать и оплачивать услуги по ремонту и восстановлению запасных часте и оснастки, принадлежащих Заказчику.</a:t>
            </a:r>
          </a:p>
        </p:txBody>
      </p:sp>
      <p:sp>
        <p:nvSpPr>
          <p:cNvPr id="142" name="Shape 142"/>
          <p:cNvSpPr/>
          <p:nvPr/>
        </p:nvSpPr>
        <p:spPr>
          <a:xfrm rot="5400000">
            <a:off x="5878239" y="1997762"/>
            <a:ext cx="1476922" cy="887414"/>
          </a:xfrm>
          <a:prstGeom prst="rightArrow">
            <a:avLst>
              <a:gd name="adj1" fmla="val 25023"/>
              <a:gd name="adj2" fmla="val 85415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>
            <p:ph type="title"/>
          </p:nvPr>
        </p:nvSpPr>
        <p:spPr>
          <a:xfrm>
            <a:off x="952500" y="444500"/>
            <a:ext cx="11099800" cy="1682354"/>
          </a:xfrm>
          <a:prstGeom prst="rect">
            <a:avLst/>
          </a:prstGeom>
        </p:spPr>
        <p:txBody>
          <a:bodyPr/>
          <a:lstStyle>
            <a:lvl1pPr>
              <a:defRPr sz="5000"/>
            </a:lvl1pPr>
          </a:lstStyle>
          <a:p>
            <a:pPr/>
            <a:r>
              <a:t>Условие договора о согласовании поставки</a:t>
            </a:r>
          </a:p>
        </p:txBody>
      </p:sp>
      <p:sp>
        <p:nvSpPr>
          <p:cNvPr id="145" name="Shape 145"/>
          <p:cNvSpPr/>
          <p:nvPr>
            <p:ph type="body" idx="1"/>
          </p:nvPr>
        </p:nvSpPr>
        <p:spPr>
          <a:xfrm>
            <a:off x="952500" y="2070100"/>
            <a:ext cx="11099800" cy="4666754"/>
          </a:xfrm>
          <a:prstGeom prst="rect">
            <a:avLst/>
          </a:prstGeom>
        </p:spPr>
        <p:txBody>
          <a:bodyPr/>
          <a:lstStyle/>
          <a:p>
            <a:pPr marL="0" indent="0" algn="just" defTabSz="560831">
              <a:spcBef>
                <a:spcPts val="3000"/>
              </a:spcBef>
              <a:buSzTx/>
              <a:buNone/>
              <a:defRPr i="1" sz="2400"/>
            </a:pPr>
            <a:r>
              <a:t>Наименование, количество, цена и ожидаемая дата поставки каждо партии Товара указываются Покупателем в заказе на поставку, направляемом Поставщику (далее – «Заказ на поставку»). Объем, сроки выполнения и стоимость услуг по ремонту указываются Покупателем в заказе на поставку, направляемом Поставщику. </a:t>
            </a:r>
          </a:p>
          <a:p>
            <a:pPr marL="0" indent="0" algn="just" defTabSz="560831">
              <a:spcBef>
                <a:spcPts val="3000"/>
              </a:spcBef>
              <a:buSzTx/>
              <a:buNone/>
              <a:defRPr i="1" sz="2400"/>
            </a:pPr>
            <a:r>
              <a:t>Поставщик в течение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3 (трех)</a:t>
            </a:r>
            <a:r>
              <a:t> дней направляет Покупателю письменное подтверждение Заказа на поставку путем его подписания или письменный отказ от его исполнения. В случае отсутствия письменного отказа от исполнения Заказа на поставку, Заказ на поставку считается подтвержденным по истечении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2 (двух)</a:t>
            </a:r>
            <a:r>
              <a:t> дней с даты его направления Покупателем. </a:t>
            </a:r>
          </a:p>
        </p:txBody>
      </p:sp>
      <p:sp>
        <p:nvSpPr>
          <p:cNvPr id="146" name="Shape 146"/>
          <p:cNvSpPr/>
          <p:nvPr/>
        </p:nvSpPr>
        <p:spPr>
          <a:xfrm rot="5400000">
            <a:off x="5852839" y="6645962"/>
            <a:ext cx="1476922" cy="887414"/>
          </a:xfrm>
          <a:prstGeom prst="rightArrow">
            <a:avLst>
              <a:gd name="adj1" fmla="val 29015"/>
              <a:gd name="adj2" fmla="val 85543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47" name="Shape 147"/>
          <p:cNvSpPr/>
          <p:nvPr/>
        </p:nvSpPr>
        <p:spPr>
          <a:xfrm>
            <a:off x="918895" y="7169149"/>
            <a:ext cx="13055601" cy="2832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/>
            <a:r>
              <a:t>На деле имеем:</a:t>
            </a:r>
          </a:p>
          <a:p>
            <a:pPr marL="444500" indent="-444500" algn="l">
              <a:buSzPct val="45000"/>
              <a:buBlip>
                <a:blip r:embed="rId2"/>
              </a:buBlip>
            </a:pPr>
            <a:r>
              <a:t>нарушение законодательства в части согласования условий поставки (наименование, количество, цена);</a:t>
            </a:r>
          </a:p>
          <a:p>
            <a:pPr marL="444500" indent="-444500" algn="l">
              <a:buSzPct val="45000"/>
              <a:buBlip>
                <a:blip r:embed="rId2"/>
              </a:buBlip>
            </a:pPr>
            <a:r>
              <a:t>противоречие сроков для подтверждения заказа.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/>
          <p:nvPr>
            <p:ph type="title"/>
          </p:nvPr>
        </p:nvSpPr>
        <p:spPr>
          <a:xfrm>
            <a:off x="952500" y="444500"/>
            <a:ext cx="11099800" cy="1160314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Рекомендации по изменению</a:t>
            </a:r>
          </a:p>
        </p:txBody>
      </p:sp>
      <p:sp>
        <p:nvSpPr>
          <p:cNvPr id="150" name="Shape 150"/>
          <p:cNvSpPr/>
          <p:nvPr/>
        </p:nvSpPr>
        <p:spPr>
          <a:xfrm rot="5400000">
            <a:off x="5878239" y="1743762"/>
            <a:ext cx="1476922" cy="887414"/>
          </a:xfrm>
          <a:prstGeom prst="rightArrow">
            <a:avLst>
              <a:gd name="adj1" fmla="val 25023"/>
              <a:gd name="adj2" fmla="val 85415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51" name="Shape 151"/>
          <p:cNvSpPr/>
          <p:nvPr/>
        </p:nvSpPr>
        <p:spPr>
          <a:xfrm>
            <a:off x="19049" y="2998459"/>
            <a:ext cx="12966701" cy="35560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just">
              <a:spcBef>
                <a:spcPts val="3200"/>
              </a:spcBef>
              <a:defRPr i="1" sz="2500"/>
            </a:pPr>
            <a:r>
              <a:t>Наименование, количество и ожидаемая дата поставки каждо партии Товара указываются Покупателем в заказе на поставку, направляемом Поставщику (далее – «Заказ на поставку»).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Цена товара определяется соглашением сторон</a:t>
            </a:r>
            <a:r>
              <a:t>. </a:t>
            </a:r>
          </a:p>
          <a:p>
            <a:pPr algn="just">
              <a:spcBef>
                <a:spcPts val="3200"/>
              </a:spcBef>
              <a:defRPr i="1" sz="2500"/>
            </a:pPr>
            <a:r>
              <a:t>Поставщик в течение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3 (трех)</a:t>
            </a:r>
            <a:r>
              <a:t> рабочих дней направляет Покупателю письменное подтверждение Заказа на поставку путем его подписания или письменный отказ от его исполнения. В случае отсутствия письменного отказа от исполнения Заказа на поставку, Заказ на поставку считается подтвержденным по истечении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5 (пяти)</a:t>
            </a:r>
            <a:r>
              <a:t> дней с даты его направления Покупателем Поставщику. </a:t>
            </a:r>
          </a:p>
        </p:txBody>
      </p:sp>
      <p:sp>
        <p:nvSpPr>
          <p:cNvPr id="152" name="Shape 152"/>
          <p:cNvSpPr/>
          <p:nvPr/>
        </p:nvSpPr>
        <p:spPr>
          <a:xfrm rot="5400000">
            <a:off x="6171821" y="7036034"/>
            <a:ext cx="889758" cy="541388"/>
          </a:xfrm>
          <a:prstGeom prst="rightArrow">
            <a:avLst>
              <a:gd name="adj1" fmla="val 25023"/>
              <a:gd name="adj2" fmla="val 110980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53" name="Shape 153"/>
          <p:cNvSpPr/>
          <p:nvPr/>
        </p:nvSpPr>
        <p:spPr>
          <a:xfrm>
            <a:off x="990600" y="8089900"/>
            <a:ext cx="3655616" cy="1270000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400"/>
            </a:lvl1pPr>
          </a:lstStyle>
          <a:p>
            <a:pPr/>
            <a:r>
              <a:t>Соответствие нормам права</a:t>
            </a:r>
          </a:p>
        </p:txBody>
      </p:sp>
      <p:sp>
        <p:nvSpPr>
          <p:cNvPr id="154" name="Shape 154"/>
          <p:cNvSpPr/>
          <p:nvPr/>
        </p:nvSpPr>
        <p:spPr>
          <a:xfrm>
            <a:off x="4788892" y="8089900"/>
            <a:ext cx="3655616" cy="1270000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400"/>
            </a:lvl1pPr>
          </a:lstStyle>
          <a:p>
            <a:pPr/>
            <a:r>
              <a:t>Реально исполнимый заказ</a:t>
            </a:r>
          </a:p>
        </p:txBody>
      </p:sp>
      <p:sp>
        <p:nvSpPr>
          <p:cNvPr id="155" name="Shape 155"/>
          <p:cNvSpPr/>
          <p:nvPr/>
        </p:nvSpPr>
        <p:spPr>
          <a:xfrm>
            <a:off x="8587184" y="8089900"/>
            <a:ext cx="3655616" cy="1270000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400"/>
            </a:lvl1pPr>
          </a:lstStyle>
          <a:p>
            <a:pPr/>
            <a:r>
              <a:t>«Логика» сроков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/>
          <p:nvPr>
            <p:ph type="title"/>
          </p:nvPr>
        </p:nvSpPr>
        <p:spPr>
          <a:xfrm>
            <a:off x="952500" y="101600"/>
            <a:ext cx="11099800" cy="1438474"/>
          </a:xfrm>
          <a:prstGeom prst="rect">
            <a:avLst/>
          </a:prstGeom>
        </p:spPr>
        <p:txBody>
          <a:bodyPr/>
          <a:lstStyle/>
          <a:p>
            <a:pPr/>
            <a:r>
              <a:t>Цена договора</a:t>
            </a:r>
          </a:p>
        </p:txBody>
      </p:sp>
      <p:sp>
        <p:nvSpPr>
          <p:cNvPr id="158" name="Shape 158"/>
          <p:cNvSpPr/>
          <p:nvPr/>
        </p:nvSpPr>
        <p:spPr>
          <a:xfrm>
            <a:off x="654992" y="1603172"/>
            <a:ext cx="11962458" cy="1435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just">
              <a:spcBef>
                <a:spcPts val="3200"/>
              </a:spcBef>
              <a:defRPr i="1" sz="2900"/>
            </a:lvl1pPr>
          </a:lstStyle>
          <a:p>
            <a:pPr/>
            <a:r>
              <a:t>Общая цена Договора определяется как общая сумма всего поставленного Покупателю Товара за весь период действия Договора. </a:t>
            </a:r>
          </a:p>
        </p:txBody>
      </p:sp>
      <p:sp>
        <p:nvSpPr>
          <p:cNvPr id="159" name="Shape 159"/>
          <p:cNvSpPr/>
          <p:nvPr/>
        </p:nvSpPr>
        <p:spPr>
          <a:xfrm rot="5400000">
            <a:off x="5763939" y="3060783"/>
            <a:ext cx="1476922" cy="887414"/>
          </a:xfrm>
          <a:prstGeom prst="rightArrow">
            <a:avLst>
              <a:gd name="adj1" fmla="val 29015"/>
              <a:gd name="adj2" fmla="val 85543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60" name="Shape 160"/>
          <p:cNvSpPr/>
          <p:nvPr/>
        </p:nvSpPr>
        <p:spPr>
          <a:xfrm>
            <a:off x="423595" y="4193570"/>
            <a:ext cx="12665914" cy="2832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/>
            <a:r>
              <a:t>На деле имеем:</a:t>
            </a:r>
          </a:p>
          <a:p>
            <a:pPr marL="444500" indent="-444500" algn="l">
              <a:buSzPct val="45000"/>
              <a:buBlip>
                <a:blip r:embed="rId2"/>
              </a:buBlip>
            </a:pPr>
            <a:r>
              <a:t>отсутсвие определенности относительно цены договора;</a:t>
            </a:r>
          </a:p>
          <a:p>
            <a:pPr marL="444500" indent="-444500" algn="l">
              <a:buSzPct val="45000"/>
              <a:buBlip>
                <a:blip r:embed="rId2"/>
              </a:buBlip>
            </a:pPr>
            <a:r>
              <a:t>невключение в эту цену второго предмета договора;</a:t>
            </a:r>
          </a:p>
          <a:p>
            <a:pPr marL="444500" indent="-444500" algn="l">
              <a:buSzPct val="45000"/>
              <a:buBlip>
                <a:blip r:embed="rId2"/>
              </a:buBlip>
            </a:pPr>
            <a:r>
              <a:t>юридически некорректные формулировки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