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6" r:id="rId10"/>
    <p:sldId id="263" r:id="rId11"/>
    <p:sldId id="264" r:id="rId12"/>
    <p:sldId id="265" r:id="rId13"/>
    <p:sldId id="277" r:id="rId14"/>
    <p:sldId id="266" r:id="rId15"/>
    <p:sldId id="267" r:id="rId16"/>
    <p:sldId id="268" r:id="rId17"/>
    <p:sldId id="269" r:id="rId18"/>
    <p:sldId id="278" r:id="rId19"/>
    <p:sldId id="270" r:id="rId20"/>
    <p:sldId id="271" r:id="rId21"/>
    <p:sldId id="279" r:id="rId22"/>
    <p:sldId id="272" r:id="rId23"/>
    <p:sldId id="273" r:id="rId24"/>
    <p:sldId id="280" r:id="rId25"/>
    <p:sldId id="274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4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5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3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8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0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3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7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8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gks.ru/wps/wcm/connect/rosstat_main/rosstat/ru/statistics/population/motherhoo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wmix.ru/commlaw/1367" TargetMode="External"/><Relationship Id="rId3" Type="http://schemas.openxmlformats.org/officeDocument/2006/relationships/hyperlink" Target="http://www.consultant.ru/document/cons_doc_LAW_8982/" TargetMode="External"/><Relationship Id="rId7" Type="http://schemas.openxmlformats.org/officeDocument/2006/relationships/hyperlink" Target="http://www.dissercat.com/content/semeino-pravovye-sanktsii-primenyaemye-k-roditelyam-za-nenadlezhashchee-osushchestvlenie-pra" TargetMode="External"/><Relationship Id="rId2" Type="http://schemas.openxmlformats.org/officeDocument/2006/relationships/hyperlink" Target="http://www.consultant.ru/document/cons_doc_LAW_995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yberleninka.ru/article/n/lishenie-roditelskih-prav-po-prichine-otkaza-roditeley-vzyat-rebenka-iz-rodilnogo-doma-otdeleniya-libo-iz-inogo-lechebnogo-vospitatelnogo" TargetMode="External"/><Relationship Id="rId5" Type="http://schemas.openxmlformats.org/officeDocument/2006/relationships/hyperlink" Target="http://www.consultant.ru/document/cons_doc_LAW_10699/" TargetMode="External"/><Relationship Id="rId4" Type="http://schemas.openxmlformats.org/officeDocument/2006/relationships/hyperlink" Target="http://www.consultant.ru/document/cons_doc_LAW_34661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leninka.ru/article/n/lishenie-i-vosstanovlenie-roditelskih-prav" TargetMode="External"/><Relationship Id="rId2" Type="http://schemas.openxmlformats.org/officeDocument/2006/relationships/hyperlink" Target="http://cyberleninka.ru/article/n/pravovaya-vozmozhnost-otobraniya-rebenka-u-roditeley-sotsialnye-riski-v-zakonodatelstve-i-puti-ih-preodoleni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rp-msal.ru/articles/2014/06/30/article_100315.html" TargetMode="External"/><Relationship Id="rId5" Type="http://schemas.openxmlformats.org/officeDocument/2006/relationships/hyperlink" Target="http://&#1085;&#1101;&#1073;.&#1088;&#1092;/catalog/004796_000040_TVERS-RU%7C%7C%7CTOUNB%7C%7C%7CEKOLD%7C%7C%7C5-02-012969-0/" TargetMode="External"/><Relationship Id="rId4" Type="http://schemas.openxmlformats.org/officeDocument/2006/relationships/hyperlink" Target="http://cyberleninka.ru/article/n/osnovaniya-lisheniya-roditelskih-prav-voprosy-teorii-i-praktiki-1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sudact.ru/regular/doc/eEZScmUYxAH4/" TargetMode="External"/><Relationship Id="rId3" Type="http://schemas.openxmlformats.org/officeDocument/2006/relationships/hyperlink" Target="http://www.consultant.ru/document/cons_doc_LAW_18980/" TargetMode="External"/><Relationship Id="rId7" Type="http://schemas.openxmlformats.org/officeDocument/2006/relationships/hyperlink" Target="http://www.pravo174.ru/ispolnitel2.php" TargetMode="External"/><Relationship Id="rId2" Type="http://schemas.openxmlformats.org/officeDocument/2006/relationships/hyperlink" Target="http://cyberleninka.ru/article/n/zhestokoe-obraschenie-s-detmi-kak-kvalifitsiruyuschiy-priznak-st-156-uk-r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pravosudie.com/court-leninskij-rajonnyj-sud-g-chelyabinska-chelyabinskaya-oblast-s/act-533939827/" TargetMode="External"/><Relationship Id="rId5" Type="http://schemas.openxmlformats.org/officeDocument/2006/relationships/hyperlink" Target="http://www.resheniya-sudov.ru/2007/99278/" TargetMode="External"/><Relationship Id="rId10" Type="http://schemas.openxmlformats.org/officeDocument/2006/relationships/hyperlink" Target="http://&#1072;&#1076;&#1074;&#1086;&#1082;&#1072;&#1090;-&#1080;&#1078;&#1077;&#1074;&#1089;&#1082;&#1072;.&#1088;&#1092;/lishenie-roditelskih-prav" TargetMode="External"/><Relationship Id="rId4" Type="http://schemas.openxmlformats.org/officeDocument/2006/relationships/hyperlink" Target="http://www.consultant.ru/document/cons_doc_LAW_125826/" TargetMode="External"/><Relationship Id="rId9" Type="http://schemas.openxmlformats.org/officeDocument/2006/relationships/hyperlink" Target="http://sudact.ru/regular/doc/2xkVeA3Qxj5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12790"/>
            <a:ext cx="936730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Лишение родительских прав:</a:t>
            </a:r>
          </a:p>
          <a:p>
            <a:pPr algn="ctr"/>
            <a:r>
              <a:rPr lang="ru-RU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снования, сравнительно-правовой</a:t>
            </a:r>
          </a:p>
          <a:p>
            <a:pPr algn="ctr"/>
            <a:r>
              <a:rPr lang="ru-RU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нализ семейного, уголовного и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административного законодательства  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5027062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Выполнили: </a:t>
            </a:r>
          </a:p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студенты</a:t>
            </a:r>
          </a:p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21 группы</a:t>
            </a:r>
          </a:p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Иващенко Илья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err="1" smtClean="0">
                <a:solidFill>
                  <a:schemeClr val="bg1"/>
                </a:solidFill>
              </a:rPr>
              <a:t>Жгилёва</a:t>
            </a:r>
            <a:r>
              <a:rPr lang="ru-RU" sz="2000" i="1" dirty="0" smtClean="0">
                <a:solidFill>
                  <a:schemeClr val="bg1"/>
                </a:solidFill>
              </a:rPr>
              <a:t> Татьяна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6120680" cy="3440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73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Скругленный прямоугольник 1037"/>
          <p:cNvSpPr/>
          <p:nvPr/>
        </p:nvSpPr>
        <p:spPr>
          <a:xfrm>
            <a:off x="6453183" y="3226091"/>
            <a:ext cx="2518288" cy="32113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514" y="3227491"/>
            <a:ext cx="2772308" cy="32113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31697" y="116632"/>
            <a:ext cx="62806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Злоупотребление родительскими правами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23672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764704"/>
            <a:ext cx="7510463" cy="183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802744"/>
            <a:ext cx="7344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3" action="ppaction://hlinksldjump"/>
              </a:rPr>
              <a:t>Абзац </a:t>
            </a:r>
            <a:r>
              <a:rPr lang="ru-RU" dirty="0" smtClean="0">
                <a:hlinkClick r:id="rId3" action="ppaction://hlinksldjump"/>
              </a:rPr>
              <a:t>3 </a:t>
            </a:r>
            <a:r>
              <a:rPr lang="ru-RU" dirty="0">
                <a:hlinkClick r:id="rId3" action="ppaction://hlinksldjump"/>
              </a:rPr>
              <a:t>пункта 11 Постановления Пленума Верховного Суда РФ от 27.05.1998 N </a:t>
            </a:r>
            <a:r>
              <a:rPr lang="ru-RU" dirty="0" smtClean="0">
                <a:hlinkClick r:id="rId3" action="ppaction://hlinksldjump"/>
              </a:rPr>
              <a:t>10</a:t>
            </a:r>
            <a:r>
              <a:rPr lang="ru-RU" dirty="0"/>
              <a:t>: </a:t>
            </a:r>
            <a:r>
              <a:rPr lang="ru-RU" dirty="0" smtClean="0"/>
              <a:t>«</a:t>
            </a:r>
            <a:r>
              <a:rPr lang="ru-RU" i="1" dirty="0" smtClean="0"/>
              <a:t>Под </a:t>
            </a:r>
            <a:r>
              <a:rPr lang="ru-RU" i="1" dirty="0"/>
              <a:t>злоупотреблением родительскими правами следует понимать использование этих прав в ущерб интересам детей, например создание препятствий в обучении, склонение к попрошайничеству, воровству, проституции, употреблению спиртных напитков или наркотиков и т.п</a:t>
            </a:r>
            <a:r>
              <a:rPr lang="ru-RU" i="1" dirty="0" smtClean="0"/>
              <a:t>.</a:t>
            </a:r>
            <a:r>
              <a:rPr lang="ru-RU" dirty="0" smtClean="0"/>
              <a:t>»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01261" y="3429000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i="1" dirty="0"/>
              <a:t>создание препятствий в </a:t>
            </a:r>
            <a:r>
              <a:rPr lang="ru-RU" i="1" dirty="0" smtClean="0"/>
              <a:t>обучении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i="1" dirty="0"/>
              <a:t>склонение к </a:t>
            </a:r>
            <a:r>
              <a:rPr lang="ru-RU" i="1" dirty="0" smtClean="0"/>
              <a:t>попрошайничеству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i="1" dirty="0"/>
              <a:t>с</a:t>
            </a:r>
            <a:r>
              <a:rPr lang="ru-RU" i="1" dirty="0" smtClean="0"/>
              <a:t>клонение к воровству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i="1" dirty="0"/>
              <a:t>с</a:t>
            </a:r>
            <a:r>
              <a:rPr lang="ru-RU" i="1" dirty="0" smtClean="0"/>
              <a:t>клонение к проституции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i="1" dirty="0"/>
              <a:t>с</a:t>
            </a:r>
            <a:r>
              <a:rPr lang="ru-RU" i="1" dirty="0" smtClean="0"/>
              <a:t>клонение к употреблению спиртных напитков или наркотиков</a:t>
            </a:r>
          </a:p>
          <a:p>
            <a:endParaRPr lang="ru-RU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3131840" y="3429000"/>
            <a:ext cx="269421" cy="300982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33569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СЕМЕЙНО-ПРАВОВАЯ</a:t>
            </a:r>
          </a:p>
          <a:p>
            <a:pPr algn="ctr"/>
            <a:r>
              <a:rPr lang="ru-RU" b="1" dirty="0" smtClean="0"/>
              <a:t>ОТВЕТСТВЕННОСТЬ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7524" y="404553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Злоупотребление родительскими правами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331640" y="4833156"/>
            <a:ext cx="504056" cy="64981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512" y="5661248"/>
            <a:ext cx="277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Основание для лишения родительских прав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7514" y="4003323"/>
            <a:ext cx="27723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59841" y="550065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Статья 240 УК РФ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587228" y="5914146"/>
            <a:ext cx="244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Статья 6.10 КоАП РФ</a:t>
            </a:r>
          </a:p>
          <a:p>
            <a:pPr algn="just"/>
            <a:endParaRPr lang="ru-RU" dirty="0"/>
          </a:p>
        </p:txBody>
      </p:sp>
      <p:sp>
        <p:nvSpPr>
          <p:cNvPr id="1036" name="TextBox 1035"/>
          <p:cNvSpPr txBox="1"/>
          <p:nvPr/>
        </p:nvSpPr>
        <p:spPr>
          <a:xfrm>
            <a:off x="6561834" y="4368702"/>
            <a:ext cx="244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Статья 150 УК РФ</a:t>
            </a:r>
            <a:endParaRPr lang="ru-RU" dirty="0"/>
          </a:p>
        </p:txBody>
      </p:sp>
      <p:sp>
        <p:nvSpPr>
          <p:cNvPr id="1037" name="Правая фигурная скобка 1036"/>
          <p:cNvSpPr/>
          <p:nvPr/>
        </p:nvSpPr>
        <p:spPr>
          <a:xfrm>
            <a:off x="6101681" y="4045537"/>
            <a:ext cx="197413" cy="239328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9" name="TextBox 1038"/>
          <p:cNvSpPr txBox="1"/>
          <p:nvPr/>
        </p:nvSpPr>
        <p:spPr>
          <a:xfrm>
            <a:off x="6492678" y="3356992"/>
            <a:ext cx="2439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УГОЛОВНАЯ ИЛИ</a:t>
            </a:r>
          </a:p>
          <a:p>
            <a:pPr algn="ctr"/>
            <a:r>
              <a:rPr lang="ru-RU" b="1" dirty="0" smtClean="0"/>
              <a:t>АДМИНИСТРАТИВНАЯ ОТВЕТСВЕННОСТЬ</a:t>
            </a:r>
            <a:endParaRPr lang="ru-RU" b="1" dirty="0"/>
          </a:p>
        </p:txBody>
      </p:sp>
      <p:cxnSp>
        <p:nvCxnSpPr>
          <p:cNvPr id="1041" name="Прямая соединительная линия 1040"/>
          <p:cNvCxnSpPr/>
          <p:nvPr/>
        </p:nvCxnSpPr>
        <p:spPr>
          <a:xfrm>
            <a:off x="6453183" y="4280322"/>
            <a:ext cx="2518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/>
          <p:cNvSpPr txBox="1"/>
          <p:nvPr/>
        </p:nvSpPr>
        <p:spPr>
          <a:xfrm>
            <a:off x="6682907" y="5113637"/>
            <a:ext cx="220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Статья 230 УК РФ</a:t>
            </a:r>
            <a:endParaRPr lang="ru-RU" dirty="0"/>
          </a:p>
        </p:txBody>
      </p:sp>
      <p:sp>
        <p:nvSpPr>
          <p:cNvPr id="1043" name="TextBox 1042"/>
          <p:cNvSpPr txBox="1"/>
          <p:nvPr/>
        </p:nvSpPr>
        <p:spPr>
          <a:xfrm>
            <a:off x="3131548" y="2852936"/>
            <a:ext cx="363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СОСТАВ ЗЛОУПОТРЕБЛЕНИЯ</a:t>
            </a:r>
            <a:endParaRPr lang="ru-RU" sz="2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868730" y="4737679"/>
            <a:ext cx="193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151 УК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3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15" grpId="0" animBg="1"/>
      <p:bldP spid="5" grpId="0"/>
      <p:bldP spid="6" grpId="0"/>
      <p:bldP spid="8" grpId="0"/>
      <p:bldP spid="9" grpId="0" animBg="1"/>
      <p:bldP spid="10" grpId="0"/>
      <p:bldP spid="11" grpId="0"/>
      <p:bldP spid="12" grpId="0" animBg="1"/>
      <p:bldP spid="13" grpId="0"/>
      <p:bldP spid="22" grpId="0"/>
      <p:bldP spid="28" grpId="0"/>
      <p:bldP spid="1036" grpId="0"/>
      <p:bldP spid="1037" grpId="0" animBg="1"/>
      <p:bldP spid="1039" grpId="0"/>
      <p:bldP spid="1042" grpId="0"/>
      <p:bldP spid="104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07502" y="2929340"/>
            <a:ext cx="8924503" cy="1368152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07503" y="4443095"/>
            <a:ext cx="8924503" cy="2088232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07503" y="764704"/>
            <a:ext cx="8924503" cy="2016224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95116" y="45115"/>
            <a:ext cx="3509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Мнения учёных: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2" action="ppaction://hlinksldjump"/>
              </a:rPr>
              <a:t>О. Ю. </a:t>
            </a:r>
            <a:r>
              <a:rPr lang="ru-RU" dirty="0" smtClean="0">
                <a:hlinkClick r:id="rId2" action="ppaction://hlinksldjump"/>
              </a:rPr>
              <a:t>Ильина в своей статье отмечает</a:t>
            </a:r>
            <a:r>
              <a:rPr lang="ru-RU" dirty="0"/>
              <a:t>, </a:t>
            </a:r>
            <a:r>
              <a:rPr lang="ru-RU" dirty="0" smtClean="0"/>
              <a:t>что в </a:t>
            </a:r>
            <a:r>
              <a:rPr lang="ru-RU" dirty="0"/>
              <a:t>качестве злоупотребления правом рассматривается привлечение детей к участию в религиозной секте, деятельность которой опасна для психического и физического здоровья ребенка; принуждение ребенка к занятиям спортом, музыкой или иным видом деятельности в такой чрезмерной степени, что это становится опасным для его здоровья и пагубно отражается на его развитии; присвоение ребенку неблагозвучного имени.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61004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3" action="ppaction://hlinksldjump"/>
              </a:rPr>
              <a:t>В статье А. Н. Левушкина сказано</a:t>
            </a:r>
            <a:r>
              <a:rPr lang="ru-RU" dirty="0"/>
              <a:t>, что опасность злоупотребления родительскими правами - в использовании беспомощного состояния ребенка, оказании на него </a:t>
            </a:r>
            <a:r>
              <a:rPr lang="ru-RU" dirty="0" smtClean="0"/>
              <a:t>психического (</a:t>
            </a:r>
            <a:r>
              <a:rPr lang="ru-RU" dirty="0"/>
              <a:t>а иногда и физического) давления, напрямую связанного с грубым нарушением его прав. Причем такое нарушение, как правило, носит систематический характер, а потому ежедневно, ежечасно подтачивает его нравственное и физическое здоровье.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3013251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3" action="ppaction://hlinksldjump"/>
              </a:rPr>
              <a:t>А. М. </a:t>
            </a:r>
            <a:r>
              <a:rPr lang="ru-RU" dirty="0" smtClean="0">
                <a:hlinkClick r:id="rId3" action="ppaction://hlinksldjump"/>
              </a:rPr>
              <a:t>Нечаева считает</a:t>
            </a:r>
            <a:r>
              <a:rPr lang="ru-RU" dirty="0"/>
              <a:t>, что злоупотребление родительскими правами </a:t>
            </a:r>
            <a:r>
              <a:rPr lang="ru-RU" dirty="0" smtClean="0"/>
              <a:t>- использование </a:t>
            </a:r>
            <a:r>
              <a:rPr lang="ru-RU" dirty="0"/>
              <a:t>прав в ущерб интересам детей. Суть злоупотребления </a:t>
            </a:r>
            <a:r>
              <a:rPr lang="ru-RU" dirty="0" smtClean="0"/>
              <a:t>– в использовании </a:t>
            </a:r>
            <a:r>
              <a:rPr lang="ru-RU" dirty="0"/>
              <a:t>принадлежащего права, права, которое есть. Другое дело, что употребляется оно не так, как нужно.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1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5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33910" y="1403647"/>
            <a:ext cx="4248471" cy="5188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8997"/>
            <a:ext cx="3917679" cy="633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38839" y="1502688"/>
            <a:ext cx="39933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 2 статьи 56 СК РФ: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i="1" dirty="0" smtClean="0"/>
              <a:t>Ребенок </a:t>
            </a:r>
            <a:r>
              <a:rPr lang="ru-RU" i="1" dirty="0"/>
              <a:t>имеет право на защиту от злоупотреблений со стороны родителей (лиц, их заменяющих). </a:t>
            </a:r>
          </a:p>
          <a:p>
            <a:pPr algn="just"/>
            <a:r>
              <a:rPr lang="ru-RU" i="1" dirty="0"/>
              <a:t>При нарушении прав и законных интересов ребенка, в том числе при невыполнении или при ненадлежащем выполнении родителями (одним из них) обязанностей по воспитанию, образованию ребенка либо при злоупотреблении родительскими правами, ребенок вправе самостоятельно обращаться за их защитой в орган опеки и попечительства, а по достижении возраста четырнадцати лет в </a:t>
            </a:r>
            <a:r>
              <a:rPr lang="ru-RU" i="1" dirty="0" smtClean="0"/>
              <a:t>суд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21846" y="128559"/>
            <a:ext cx="36833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ребенка на защиту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злоупотреблений со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стороны родителей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0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3" y="10825"/>
            <a:ext cx="594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Судебная практика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34155"/>
            <a:ext cx="8784976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hlinkClick r:id="rId2" action="ppaction://hlinksldjump"/>
              </a:rPr>
              <a:t>Решение Железнодорожного федерального районного суда г. Екатеринбурга от </a:t>
            </a:r>
            <a:r>
              <a:rPr lang="ru-RU" u="sng" dirty="0" smtClean="0">
                <a:hlinkClick r:id="rId2" action="ppaction://hlinksldjump"/>
              </a:rPr>
              <a:t>02.09.2004 </a:t>
            </a:r>
            <a:endParaRPr lang="ru-RU" u="sng" dirty="0" smtClean="0"/>
          </a:p>
          <a:p>
            <a:endParaRPr lang="ru-RU" dirty="0" smtClean="0"/>
          </a:p>
          <a:p>
            <a:pPr algn="just"/>
            <a:r>
              <a:rPr lang="ru-RU" dirty="0" smtClean="0"/>
              <a:t>Прокурор </a:t>
            </a:r>
            <a:r>
              <a:rPr lang="ru-RU" dirty="0"/>
              <a:t>обратился с иском о лишении Ожеговой М.С. родительских прав в отношении ее трех малолетних детей. Дети ответчицы систематически бродяжничают, доставляются в РУВД. Ожегова М.С. длительное время ведет аморальный образ жизни, злоупотребляет спиртными напитками, прописки не имеет, жилье продала, часто проживает у разных сожителей, нередко заставляет детей заниматься попрошайничеством. К ответчице неоднократно применялись меры общественного воздействия, но безрезультатно. Прокурор просит лишить Ожегову М.С. родительских прав в отношении ее трех малолетних детей и передать их органам опеки и попечительства для дальнейшего устройства. Ответчица с иском согласна частично. Представитель органа опеки и попечительства в своем заключении по делу поддержал исковые требования прокурора и попросил суд, исходя из интересов детей, удовлетворить иск, поскольку дальнейшее их оставление с матерью может пагубно сказаться на их нравственном и физическом развитии. Ответчица злоупотребляет своими родительскими правами, т.е. использует эти права в ущерб интересам детей, в частности склоняет их к </a:t>
            </a:r>
            <a:r>
              <a:rPr lang="ru-RU" dirty="0" smtClean="0"/>
              <a:t>попрошайничеству. Таким </a:t>
            </a:r>
            <a:r>
              <a:rPr lang="ru-RU" dirty="0"/>
              <a:t>образом, суд считает, что в данном случае имеются основания для лишения Ожеговой М.С. родительских прав в отношении ее малолетних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3498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71" y="116632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Жестокое обращение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детьми, в том числе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осуществление физического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или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психического насилия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 ними,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покушение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их половую неприкосновенность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6783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29" y="1412776"/>
            <a:ext cx="7510463" cy="243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1254" y="1475580"/>
            <a:ext cx="7327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3" action="ppaction://hlinksldjump"/>
              </a:rPr>
              <a:t>Абзац </a:t>
            </a:r>
            <a:r>
              <a:rPr lang="ru-RU" dirty="0" smtClean="0">
                <a:hlinkClick r:id="rId3" action="ppaction://hlinksldjump"/>
              </a:rPr>
              <a:t>4 </a:t>
            </a:r>
            <a:r>
              <a:rPr lang="ru-RU" dirty="0">
                <a:hlinkClick r:id="rId3" action="ppaction://hlinksldjump"/>
              </a:rPr>
              <a:t>пункта 11 Постановления Пленума Верховного Суда РФ от 27.05.1998 N 10</a:t>
            </a:r>
            <a:r>
              <a:rPr lang="ru-RU" dirty="0"/>
              <a:t>: «</a:t>
            </a:r>
            <a:r>
              <a:rPr lang="ru-RU" i="1" dirty="0"/>
              <a:t>Жестокое обращение с детьми может проявляться не только в осуществлении родителями физического или психического насилия над ними либо в покушении на их половую неприкосновенность, но и в применении недопустимых способов воспитания (в грубом, пренебрежительном, унижающем человеческое достоинство обращении с детьми, оскорблении или эксплуатации детей</a:t>
            </a:r>
            <a:r>
              <a:rPr lang="ru-RU" i="1" dirty="0" smtClean="0"/>
              <a:t>)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88591"/>
              </p:ext>
            </p:extLst>
          </p:nvPr>
        </p:nvGraphicFramePr>
        <p:xfrm>
          <a:off x="251519" y="4077072"/>
          <a:ext cx="8640960" cy="23926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528393"/>
                <a:gridCol w="2232247"/>
                <a:gridCol w="28803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4" action="ppaction://hlinksldjump"/>
                        </a:rPr>
                        <a:t>СК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4" action="ppaction://hlinksldjump"/>
                        </a:rPr>
                        <a:t>УК РФ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Жестокое обращение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156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Физическое насилие над</a:t>
                      </a:r>
                      <a:r>
                        <a:rPr lang="ru-RU" baseline="0" dirty="0" smtClean="0"/>
                        <a:t>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Статьи 111, 112, 115, 116, 117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Психическое насилие над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Статьи 110, 119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Покушение на половую неприкосновенность</a:t>
                      </a:r>
                      <a:r>
                        <a:rPr lang="ru-RU" baseline="0" dirty="0" smtClean="0"/>
                        <a:t>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Статьи 131, 132, 133, 134, 135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8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86674" y="4837513"/>
            <a:ext cx="8712967" cy="1843754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15517" y="690954"/>
            <a:ext cx="8712967" cy="259403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87782" y="44623"/>
            <a:ext cx="3509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Мнения учёных: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833807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2" action="ppaction://hlinksldjump"/>
              </a:rPr>
              <a:t>Н. В. Коваль под жестоким обращением с детьми предлагает</a:t>
            </a:r>
            <a:r>
              <a:rPr lang="ru-RU" dirty="0"/>
              <a:t> понимать направленные против несовершеннолетнего умышленные деяния (в том числе, используемые в воспитательных целях), которые связаны с физическим или психическим насилием, оставлением в опасности, посягательством на половую неприкосновенность, </a:t>
            </a:r>
            <a:r>
              <a:rPr lang="ru-RU" dirty="0" smtClean="0"/>
              <a:t>вовлечением </a:t>
            </a:r>
            <a:r>
              <a:rPr lang="ru-RU" dirty="0"/>
              <a:t>в совершение преступлений и иных антиобщественных деяний, сексуальной и экономической эксплуатацией, которые создают опасность для его жизни и здоровья, физического, психического или нравственного </a:t>
            </a:r>
            <a:r>
              <a:rPr lang="ru-RU" dirty="0" smtClean="0"/>
              <a:t>развития.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882227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3" action="ppaction://hlinksldjump"/>
              </a:rPr>
              <a:t>По мнению Т. В. </a:t>
            </a:r>
            <a:r>
              <a:rPr lang="ru-RU" dirty="0" err="1" smtClean="0">
                <a:hlinkClick r:id="rId3" action="ppaction://hlinksldjump"/>
              </a:rPr>
              <a:t>Шипуновой</a:t>
            </a:r>
            <a:r>
              <a:rPr lang="ru-RU" dirty="0"/>
              <a:t>, под жестоким обращением с детьми следует понимать насильственное воздействие на ребенка, которое ведет или может привести к причинению физического вреда. Однако Н. Н. Кадырова считает данную точку зрения не совсем верной, так как жестокость по отношению к ребенку может выражаться не только в причинении физических страданий, но и в нанесении психологической </a:t>
            </a:r>
            <a:r>
              <a:rPr lang="ru-RU" dirty="0" smtClean="0"/>
              <a:t>травмы.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428999"/>
            <a:ext cx="4356484" cy="1264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8999"/>
            <a:ext cx="4212468" cy="1264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5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1196752"/>
            <a:ext cx="4229100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2514" y="0"/>
            <a:ext cx="8918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 action="ppaction://hlinksldjump"/>
              </a:rPr>
              <a:t>Конвенция о правах ребёнка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918" y="997277"/>
            <a:ext cx="443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ЖЕСТОКОЕ ОБРАЩЕНИЕ С ДЕТЬМИ</a:t>
            </a:r>
            <a:endParaRPr lang="ru-RU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1412776"/>
            <a:ext cx="0" cy="44512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412776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9904" y="2204864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7936" y="202019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19 (общие положения)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2852936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9552" y="254392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32 (защита от экономической эксплуатации)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1520" y="3808460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7936" y="335699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34 (защита от сексуальной эксплуатации и сексуального совращения)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9904" y="4760277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9552" y="443711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36 (защита от других форм эксплуатации)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9904" y="5864052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525401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37 </a:t>
            </a:r>
            <a:r>
              <a:rPr lang="ru-RU" dirty="0"/>
              <a:t>(защита от </a:t>
            </a:r>
            <a:r>
              <a:rPr lang="ru-RU" dirty="0" smtClean="0"/>
              <a:t>пыток </a:t>
            </a:r>
            <a:r>
              <a:rPr lang="ru-RU" dirty="0"/>
              <a:t>или </a:t>
            </a:r>
            <a:r>
              <a:rPr lang="ru-RU" dirty="0" smtClean="0"/>
              <a:t>других жестоких, бесчеловечных </a:t>
            </a:r>
            <a:r>
              <a:rPr lang="ru-RU" dirty="0"/>
              <a:t>или </a:t>
            </a:r>
            <a:r>
              <a:rPr lang="ru-RU" dirty="0" smtClean="0"/>
              <a:t>унижающих </a:t>
            </a:r>
            <a:r>
              <a:rPr lang="ru-RU" dirty="0"/>
              <a:t>достоинство </a:t>
            </a:r>
            <a:r>
              <a:rPr lang="ru-RU" dirty="0" smtClean="0"/>
              <a:t>видов </a:t>
            </a:r>
            <a:r>
              <a:rPr lang="ru-RU" dirty="0"/>
              <a:t>обращения или </a:t>
            </a:r>
            <a:r>
              <a:rPr lang="ru-RU" dirty="0" smtClean="0"/>
              <a:t>наказания)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04" y="3068960"/>
            <a:ext cx="8784976" cy="3693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hlinkClick r:id="rId2" action="ppaction://hlinksldjump"/>
              </a:rPr>
              <a:t>Она </a:t>
            </a:r>
            <a:r>
              <a:rPr lang="ru-RU" dirty="0">
                <a:hlinkClick r:id="rId2" action="ppaction://hlinksldjump"/>
              </a:rPr>
              <a:t>в с своей статье предлагает</a:t>
            </a:r>
            <a:r>
              <a:rPr lang="ru-RU" dirty="0"/>
              <a:t> дополнить ст. 156 УК РФ примечанием следующего содержания: </a:t>
            </a:r>
            <a:r>
              <a:rPr lang="ru-RU" dirty="0" smtClean="0"/>
              <a:t>«</a:t>
            </a:r>
            <a:r>
              <a:rPr lang="ru-RU" i="1" dirty="0" smtClean="0"/>
              <a:t>Под </a:t>
            </a:r>
            <a:r>
              <a:rPr lang="ru-RU" i="1" dirty="0"/>
              <a:t>жестоким обращением с несовершеннолетним в настоящей статье понимаются умышленные </a:t>
            </a:r>
            <a:r>
              <a:rPr lang="ru-RU" i="1" dirty="0" smtClean="0"/>
              <a:t>действия (бездействие</a:t>
            </a:r>
            <a:r>
              <a:rPr lang="ru-RU" i="1" dirty="0"/>
              <a:t>) родителя или иного лица, на </a:t>
            </a:r>
            <a:r>
              <a:rPr lang="ru-RU" i="1" dirty="0" smtClean="0"/>
              <a:t>которое </a:t>
            </a:r>
            <a:r>
              <a:rPr lang="ru-RU" i="1" dirty="0"/>
              <a:t>возложены обязанности по воспитанию несовершеннолетнего, а равно педагогического работника или другого работника образовательной организации, медицинской организации, организации, оказывающие медицинские услуги, либо иной организации, обязанной осуществлять надзор за несовершеннолетним, создающие опасность для здоровья, физического, психического, духовного и нравственного развития несовершеннолетнего, кроме случаев, ответственность за которые предусмотрена главами </a:t>
            </a:r>
            <a:r>
              <a:rPr lang="ru-RU" i="1" dirty="0" smtClean="0"/>
              <a:t>16-18 </a:t>
            </a:r>
            <a:r>
              <a:rPr lang="ru-RU" i="1" dirty="0"/>
              <a:t>настоящего </a:t>
            </a:r>
            <a:r>
              <a:rPr lang="ru-RU" i="1" dirty="0" smtClean="0"/>
              <a:t>Кодекса</a:t>
            </a:r>
            <a:r>
              <a:rPr lang="ru-RU" dirty="0" smtClean="0"/>
              <a:t>». Такой </a:t>
            </a:r>
            <a:r>
              <a:rPr lang="ru-RU" dirty="0"/>
              <a:t>подход поможет избежать ошибочной правовой оценки деяния с учетом смежных составов преступлений, совершаемых в отношении </a:t>
            </a:r>
            <a:r>
              <a:rPr lang="ru-RU" dirty="0" smtClean="0"/>
              <a:t>несовершеннолетних.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2275" y="116632"/>
            <a:ext cx="3473621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2" action="ppaction://hlinksldjump"/>
              </a:rPr>
              <a:t>З. Р. </a:t>
            </a:r>
            <a:r>
              <a:rPr lang="ru-RU" dirty="0" err="1">
                <a:hlinkClick r:id="rId2" action="ppaction://hlinksldjump"/>
              </a:rPr>
              <a:t>Танаева</a:t>
            </a:r>
            <a:r>
              <a:rPr lang="ru-RU" dirty="0">
                <a:hlinkClick r:id="rId2" action="ppaction://hlinksldjump"/>
              </a:rPr>
              <a:t> считает</a:t>
            </a:r>
            <a:r>
              <a:rPr lang="ru-RU" dirty="0"/>
              <a:t>, что для устранения проблем, возникающих при квалификации статьи 156 УК РФ и достижения единообразия в толковании понятия </a:t>
            </a:r>
            <a:r>
              <a:rPr lang="ru-RU" dirty="0" smtClean="0"/>
              <a:t>«жестокое </a:t>
            </a:r>
            <a:r>
              <a:rPr lang="ru-RU" dirty="0"/>
              <a:t>обращение с </a:t>
            </a:r>
            <a:r>
              <a:rPr lang="ru-RU" dirty="0" smtClean="0"/>
              <a:t>несовершеннолетним» </a:t>
            </a:r>
            <a:r>
              <a:rPr lang="ru-RU" dirty="0"/>
              <a:t>возникает необходимость законодательного закрепления данного понятия.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32" y="116633"/>
            <a:ext cx="5179648" cy="286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7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3" y="-99392"/>
            <a:ext cx="594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Судебная практика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823938"/>
            <a:ext cx="8928992" cy="58785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u="sng" dirty="0">
                <a:hlinkClick r:id="rId2" action="ppaction://hlinksldjump"/>
              </a:rPr>
              <a:t>Апелляционное </a:t>
            </a:r>
            <a:r>
              <a:rPr lang="ru-RU" sz="1700" u="sng" dirty="0" smtClean="0">
                <a:hlinkClick r:id="rId2" action="ppaction://hlinksldjump"/>
              </a:rPr>
              <a:t>определение </a:t>
            </a:r>
            <a:r>
              <a:rPr lang="ru-RU" sz="1600" u="sng" dirty="0" smtClean="0">
                <a:hlinkClick r:id="rId2" action="ppaction://hlinksldjump"/>
              </a:rPr>
              <a:t>судебной коллегии </a:t>
            </a:r>
            <a:r>
              <a:rPr lang="ru-RU" sz="1600" u="sng" dirty="0">
                <a:hlinkClick r:id="rId2" action="ppaction://hlinksldjump"/>
              </a:rPr>
              <a:t>по гражданским делам Рязанского областного суда</a:t>
            </a:r>
            <a:r>
              <a:rPr lang="ru-RU" sz="1700" u="sng" dirty="0" smtClean="0">
                <a:hlinkClick r:id="rId2" action="ppaction://hlinksldjump"/>
              </a:rPr>
              <a:t> </a:t>
            </a:r>
            <a:r>
              <a:rPr lang="ru-RU" sz="1700" u="sng" dirty="0">
                <a:hlinkClick r:id="rId2" action="ppaction://hlinksldjump"/>
              </a:rPr>
              <a:t>№ 33-1652/2015 от </a:t>
            </a:r>
            <a:r>
              <a:rPr lang="ru-RU" sz="1700" u="sng" dirty="0" smtClean="0">
                <a:hlinkClick r:id="rId2" action="ppaction://hlinksldjump"/>
              </a:rPr>
              <a:t>29.07.2015 по </a:t>
            </a:r>
            <a:r>
              <a:rPr lang="ru-RU" sz="1700" u="sng" dirty="0">
                <a:hlinkClick r:id="rId2" action="ppaction://hlinksldjump"/>
              </a:rPr>
              <a:t>делу № 33-1652/2015</a:t>
            </a:r>
            <a:endParaRPr lang="ru-RU" sz="1700" u="sng" dirty="0" smtClean="0"/>
          </a:p>
          <a:p>
            <a:endParaRPr lang="ru-RU" sz="1700" dirty="0"/>
          </a:p>
          <a:p>
            <a:pPr algn="just"/>
            <a:r>
              <a:rPr lang="ru-RU" sz="1700" dirty="0" smtClean="0"/>
              <a:t>Прокурор </a:t>
            </a:r>
            <a:r>
              <a:rPr lang="ru-RU" sz="1700" dirty="0"/>
              <a:t>Октябрьского района г</a:t>
            </a:r>
            <a:r>
              <a:rPr lang="ru-RU" sz="1700" dirty="0" smtClean="0"/>
              <a:t>. Рязани </a:t>
            </a:r>
            <a:r>
              <a:rPr lang="ru-RU" sz="1700" dirty="0"/>
              <a:t>обратился в суд в интересах несовершеннолетней ФИО2 с иском к ФИО1 о лишении родительских прав. В обоснование заявленных требований указал, что отцом несовершеннолетней ФИО2 является ответчик ФИО1, матерью – ФИО3, которая умерла. В отношении ответчика отделением дознания УМВД России по г. Рязани возбуждено уголовное дело по ст. 156 УК РФ за неисполнение обязанностей по воспитанию ребенка, соединенное с жестоким обращением с несовершеннолетним. Поводом к возбуждению уголовного дела явилось сообщение медсестры о том, что несовершеннолетняя ФИО2 поступила в </a:t>
            </a:r>
            <a:r>
              <a:rPr lang="ru-RU" sz="1700" dirty="0" smtClean="0"/>
              <a:t>больницу. </a:t>
            </a:r>
            <a:r>
              <a:rPr lang="ru-RU" sz="1700" dirty="0"/>
              <a:t>Из объяснений несовершеннолетней ФИО2, опрошенной органом дознания в ходе проверки, следует, что 24.02.2014 года, когда она легла спать, ФИО1 начал высказывать свои недовольства по поводу неправильно повешенных штор в комнате, переросшие в крик. После чего он схватил дочь за волосы и стал трясти. Затем нанес около трех ударов рукой в область головы, стал бить ногами по лицу, по всему телу. ФИО1 постоянно оказывал на дочь психическое и физическое насилие. ФИО2 боится своего отца, который постоянно говорил ей, </a:t>
            </a:r>
            <a:r>
              <a:rPr lang="ru-RU" sz="1700" dirty="0" smtClean="0"/>
              <a:t>что </a:t>
            </a:r>
            <a:r>
              <a:rPr lang="ru-RU" sz="1700" dirty="0"/>
              <a:t>если она кому-нибудь расскажет о том, что он ее избивает, она будет жить в детском доме. ФИО1, в нарушение требований СК РФ, жестоко обращается с дочерью. </a:t>
            </a:r>
            <a:endParaRPr lang="ru-RU" sz="1700" dirty="0" smtClean="0"/>
          </a:p>
          <a:p>
            <a:pPr algn="just"/>
            <a:r>
              <a:rPr lang="ru-RU" sz="1700" dirty="0" smtClean="0"/>
              <a:t>Прокурор </a:t>
            </a:r>
            <a:r>
              <a:rPr lang="ru-RU" sz="1700" dirty="0"/>
              <a:t>просил суд лишить ФИО1 родительских прав в отношении несовершеннолетней ФИО2, передав последнюю на попечение органа опеки и попечительства. </a:t>
            </a:r>
            <a:br>
              <a:rPr lang="ru-RU" sz="1700" dirty="0"/>
            </a:br>
            <a:r>
              <a:rPr lang="ru-RU" sz="1700" dirty="0"/>
              <a:t>Суд удовлетворил заявленные исковые требования.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18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16632"/>
            <a:ext cx="90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5) Болезнь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хроническим алкоголизмом или наркоманией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237" y="908720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54" y="856993"/>
            <a:ext cx="7510463" cy="18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90872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>
                <a:hlinkClick r:id="rId3" action="ppaction://hlinksldjump"/>
              </a:rPr>
              <a:t>Абзац </a:t>
            </a:r>
            <a:r>
              <a:rPr lang="ru-RU" smtClean="0">
                <a:hlinkClick r:id="rId3" action="ppaction://hlinksldjump"/>
              </a:rPr>
              <a:t>5 </a:t>
            </a:r>
            <a:r>
              <a:rPr lang="ru-RU" dirty="0">
                <a:hlinkClick r:id="rId3" action="ppaction://hlinksldjump"/>
              </a:rPr>
              <a:t>пункта 11 Постановления Пленума Верховного Суда РФ от 27.05.1998 N 10</a:t>
            </a:r>
            <a:r>
              <a:rPr lang="ru-RU" dirty="0"/>
              <a:t>: «</a:t>
            </a:r>
            <a:r>
              <a:rPr lang="ru-RU" i="1" dirty="0"/>
              <a:t>Хронический алкоголизм или заболевание родителей наркоманией должны быть подтверждены соответствующим медицинским заключением. Лишение родительских прав по этому основанию может быть произведено независимо от признания ответчика ограниченно </a:t>
            </a:r>
            <a:r>
              <a:rPr lang="ru-RU" i="1" dirty="0" smtClean="0"/>
              <a:t>дееспособным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4139952" cy="3548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5496" y="292494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Ограничение дееспособности гражданина</a:t>
            </a:r>
          </a:p>
          <a:p>
            <a:pPr algn="ctr"/>
            <a:r>
              <a:rPr lang="ru-RU" b="1" dirty="0" smtClean="0"/>
              <a:t> (статья 30 ГК РФ)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5516" y="3717032"/>
            <a:ext cx="424847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Гражданин, который </a:t>
            </a:r>
            <a:r>
              <a:rPr lang="ru-RU" dirty="0" smtClean="0"/>
              <a:t>вследствие злоупотребления </a:t>
            </a:r>
            <a:r>
              <a:rPr lang="ru-RU" dirty="0"/>
              <a:t>спиртными напитками или наркотическими средствами ставит свою семью в тяжелое материальное положение, может быть ограничен судом в дееспособности в порядке, установленном гражданским процессуальным законодательством. Над ним устанавливается </a:t>
            </a:r>
            <a:r>
              <a:rPr lang="ru-RU" dirty="0" smtClean="0"/>
              <a:t>попечительство.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6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148064" y="4869160"/>
            <a:ext cx="3672408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48064" y="4157791"/>
            <a:ext cx="367240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48064" y="2715384"/>
            <a:ext cx="3672408" cy="1316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5733256"/>
            <a:ext cx="3888432" cy="705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5228" y="3753906"/>
            <a:ext cx="3888432" cy="1815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08920"/>
            <a:ext cx="3888432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7234" y="188640"/>
            <a:ext cx="55695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Основания лишения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Родительских прав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700808"/>
            <a:ext cx="4793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РОДИТЕЛИ (ОДИН ИЗ НИХ):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0892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уклоняются от выполнения обязанностей родителей, в том числе при злостном уклонении от уплаты алиментов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228" y="3753906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отказываются без уважительных причин взять своего ребенка из родильного дома (отделения) либо из иной медицинской организации, образовательной организации, организации социального обслуживания или из аналогичных организаций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228" y="579365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злоупотребляют своими родительскими правами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270892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жестоко обращаются с детьми, в том числе осуществляют физическое или психическое насилие над ними, покушаются на их половую неприкосновенность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8064" y="414908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являются больными хроническим алкоголизмом или наркоманией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2060" y="486916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совершили умышленное преступление против жизни или здоровья своих детей, другого родителя детей, супруга, в том числе не являющегося родителем детей, либо против жизни или здоровья иного члена </a:t>
            </a:r>
            <a:r>
              <a:rPr lang="ru-RU" sz="1600" dirty="0" smtClean="0"/>
              <a:t>семьи</a:t>
            </a:r>
            <a:endParaRPr lang="ru-RU" sz="16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675229" y="2100918"/>
            <a:ext cx="0" cy="3985119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4283968" y="6086038"/>
            <a:ext cx="3912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675229" y="5653990"/>
            <a:ext cx="4008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4283968" y="4661847"/>
            <a:ext cx="3912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675229" y="4445823"/>
            <a:ext cx="4008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283967" y="3125438"/>
            <a:ext cx="3912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675229" y="3365492"/>
            <a:ext cx="4008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5913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18" grpId="0" animBg="1"/>
      <p:bldP spid="12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16632"/>
            <a:ext cx="9108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Перемещение основания «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Болезнь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хроническим алкоголизмом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наркоманией» в Основание для ограничения родительских прав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16878" y="908720"/>
            <a:ext cx="27130" cy="5760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051719" y="772322"/>
            <a:ext cx="6269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5318" y="763013"/>
            <a:ext cx="16316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ПРОТИВ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268760"/>
            <a:ext cx="4392488" cy="547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hlinkClick r:id="rId2" action="ppaction://hlinksldjump"/>
              </a:rPr>
              <a:t>Г</a:t>
            </a:r>
            <a:r>
              <a:rPr lang="ru-RU" sz="1400" dirty="0">
                <a:hlinkClick r:id="rId2" action="ppaction://hlinksldjump"/>
              </a:rPr>
              <a:t>. И. </a:t>
            </a:r>
            <a:r>
              <a:rPr lang="ru-RU" sz="1400" dirty="0" err="1">
                <a:hlinkClick r:id="rId2" action="ppaction://hlinksldjump"/>
              </a:rPr>
              <a:t>Вавильченкова</a:t>
            </a:r>
            <a:r>
              <a:rPr lang="ru-RU" sz="1400" dirty="0">
                <a:hlinkClick r:id="rId2" action="ppaction://hlinksldjump"/>
              </a:rPr>
              <a:t> предлагает </a:t>
            </a:r>
            <a:r>
              <a:rPr lang="ru-RU" sz="1400" dirty="0"/>
              <a:t>исключить из ст. 69 СК </a:t>
            </a:r>
            <a:r>
              <a:rPr lang="ru-RU" sz="1400" dirty="0" smtClean="0"/>
              <a:t>РФ заболевание </a:t>
            </a:r>
            <a:r>
              <a:rPr lang="ru-RU" sz="1400" dirty="0"/>
              <a:t>хроническим алкоголизмом и наркоманией как самостоятельное основание лишения родительских прав и включить его в п. 2 ст. 73 СК РФ как основание </a:t>
            </a:r>
            <a:r>
              <a:rPr lang="ru-RU" sz="1400" dirty="0" smtClean="0"/>
              <a:t>для </a:t>
            </a:r>
            <a:r>
              <a:rPr lang="ru-RU" sz="1400" dirty="0"/>
              <a:t>ограничения родительских прав, изложив п</a:t>
            </a:r>
            <a:r>
              <a:rPr lang="ru-RU" sz="1400" dirty="0" smtClean="0"/>
              <a:t>. 2 </a:t>
            </a:r>
            <a:r>
              <a:rPr lang="ru-RU" sz="1400" dirty="0"/>
              <a:t>ст</a:t>
            </a:r>
            <a:r>
              <a:rPr lang="ru-RU" sz="1400" dirty="0" smtClean="0"/>
              <a:t>. 73 </a:t>
            </a:r>
            <a:r>
              <a:rPr lang="ru-RU" sz="1400" dirty="0"/>
              <a:t>в следующей редакции: «Ограничение родительских прав допускается, если оставление ребенка с родителями (одним из них) опасно </a:t>
            </a:r>
            <a:r>
              <a:rPr lang="ru-RU" sz="1400" dirty="0" smtClean="0"/>
              <a:t>для </a:t>
            </a:r>
            <a:r>
              <a:rPr lang="ru-RU" sz="1400" dirty="0"/>
              <a:t>ребенка по обстоятельствам, от родителей (одного из них) не зависящим (психическое расстройство, хронический алкоголизм, наркомания или иное хроническое заболевание, стечение тяжелых </a:t>
            </a:r>
            <a:r>
              <a:rPr lang="ru-RU" sz="1400" dirty="0" smtClean="0"/>
              <a:t>обстоятельств и </a:t>
            </a:r>
            <a:r>
              <a:rPr lang="ru-RU" sz="1400" dirty="0"/>
              <a:t>другие</a:t>
            </a:r>
            <a:r>
              <a:rPr lang="ru-RU" sz="1400" dirty="0" smtClean="0"/>
              <a:t>)».</a:t>
            </a:r>
          </a:p>
          <a:p>
            <a:pPr algn="just"/>
            <a:r>
              <a:rPr lang="ru-RU" sz="1400" dirty="0" smtClean="0"/>
              <a:t>Также </a:t>
            </a:r>
            <a:r>
              <a:rPr lang="ru-RU" sz="1400" dirty="0"/>
              <a:t>она предлагает предусмотреть в ст. 69 СК </a:t>
            </a:r>
            <a:r>
              <a:rPr lang="ru-RU" sz="1400" dirty="0" smtClean="0"/>
              <a:t>РФ, </a:t>
            </a:r>
            <a:r>
              <a:rPr lang="ru-RU" sz="1400" dirty="0"/>
              <a:t>что хронический алкоголизм или наркомания могут быть основаниями лишения родительских прав, если они явились причиной нарушения при осуществлении родительских прав требований, указанных в ст. 65 СК РФ, либо ненадлежащего исполнения родителями обязанностей по воспитанию и содержанию ребенка, изложив шестой абзац ст</a:t>
            </a:r>
            <a:r>
              <a:rPr lang="ru-RU" sz="1400" dirty="0" smtClean="0"/>
              <a:t>. 69 </a:t>
            </a:r>
            <a:r>
              <a:rPr lang="ru-RU" sz="1400" dirty="0"/>
              <a:t>СК РФ в следующей редакции: «являются больными хроническим алкоголизмом или наркоманией и осуществляют родительские права либо исполняют родительские обязанности в ущерб правам и интересам детей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56882" y="1264307"/>
            <a:ext cx="4248472" cy="3754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hlinkClick r:id="rId3" action="ppaction://hlinksldjump"/>
              </a:rPr>
              <a:t>Л. В. </a:t>
            </a:r>
            <a:r>
              <a:rPr lang="ru-RU" sz="1400" dirty="0" err="1">
                <a:hlinkClick r:id="rId3" action="ppaction://hlinksldjump"/>
              </a:rPr>
              <a:t>Ладочкина</a:t>
            </a:r>
            <a:r>
              <a:rPr lang="ru-RU" sz="1400" dirty="0">
                <a:hlinkClick r:id="rId3" action="ppaction://hlinksldjump"/>
              </a:rPr>
              <a:t> отмечает</a:t>
            </a:r>
            <a:r>
              <a:rPr lang="ru-RU" sz="1400" dirty="0"/>
              <a:t>, что лишение родительских прав производится, когда родители являются больными хроническим алкоголизмом или наркоманией. Для использования этого основания при лишении родительских прав достаточно установить сам факт наличия у родителей таких заболеваний. Вина данных лиц очевидно не прослеживается, однако в связи с тем, что эти болезни возникают в результате доведения родителями себя до такого состояния, следует говорить о виновном поведении указанных лиц. Поэтому она не согласна с мнением Г. И. </a:t>
            </a:r>
            <a:r>
              <a:rPr lang="ru-RU" sz="1400" dirty="0" err="1"/>
              <a:t>Вавильченковой</a:t>
            </a:r>
            <a:r>
              <a:rPr lang="ru-RU" sz="1400" dirty="0"/>
              <a:t>, которая предлагает исключить заболевание хроническим алкоголизмом и наркоманией из перечня оснований лишения родительских прав и включить их в основания ограничения родительских прав.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2"/>
          <a:stretch/>
        </p:blipFill>
        <p:spPr>
          <a:xfrm>
            <a:off x="4781936" y="5157192"/>
            <a:ext cx="4223418" cy="1565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64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1839" y="-99392"/>
            <a:ext cx="594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Судебная практика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823938"/>
            <a:ext cx="8928992" cy="5909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hlinkClick r:id="rId2" action="ppaction://hlinksldjump"/>
              </a:rPr>
              <a:t>Апелляционное определение № 33-17172/2014 от </a:t>
            </a:r>
            <a:r>
              <a:rPr lang="ru-RU" u="sng" dirty="0" smtClean="0">
                <a:hlinkClick r:id="rId2" action="ppaction://hlinksldjump"/>
              </a:rPr>
              <a:t>24.09.2014 по </a:t>
            </a:r>
            <a:r>
              <a:rPr lang="ru-RU" u="sng" dirty="0">
                <a:hlinkClick r:id="rId2" action="ppaction://hlinksldjump"/>
              </a:rPr>
              <a:t>делу № </a:t>
            </a:r>
            <a:r>
              <a:rPr lang="ru-RU" u="sng" dirty="0" smtClean="0">
                <a:hlinkClick r:id="rId2" action="ppaction://hlinksldjump"/>
              </a:rPr>
              <a:t>33-17172/2014</a:t>
            </a:r>
            <a:endParaRPr lang="ru-RU" u="sng" dirty="0" smtClean="0"/>
          </a:p>
          <a:p>
            <a:pPr algn="ctr"/>
            <a:endParaRPr lang="ru-RU" dirty="0"/>
          </a:p>
          <a:p>
            <a:pPr algn="just"/>
            <a:r>
              <a:rPr lang="ru-RU" dirty="0" err="1" smtClean="0"/>
              <a:t>Коновальцева</a:t>
            </a:r>
            <a:r>
              <a:rPr lang="ru-RU" dirty="0" smtClean="0"/>
              <a:t> </a:t>
            </a:r>
            <a:r>
              <a:rPr lang="ru-RU" dirty="0"/>
              <a:t>О.А. обратилась в суд с иском о лишении Кирсанова Алексея Сергеевича родительских прав в отношении Кирсанова Максима Алексеевича. В обоснование иска указано, что ответчик на протяжении длительного времени уклоняется от исполнения обязанностей отца, не платит алименты, не проявляет никакой заботы о ребенке, не занимается его воспитанием, является больным хронической наркоманией. В настоящее время ответчик находится под стражей, в отношении его расследуется уголовное дело по организации притона. Ответчик и его представитель иск не признали, ответчик пояснил, что является отцом ребенка, участие в его воспитании он принимал, гулял с ребенком, помогал истице, покупал продукты и одежду для ребенка, однако истец чинила ему и его матери препятствия в этом. Факт употребления наркотиков не отрицает, неоднократно лечился от наркотической зависимости. Алименты он платил нерегулярно, так как у него был нерегулярный заработок. Зарабатывал около 20 000 </a:t>
            </a:r>
            <a:r>
              <a:rPr lang="ru-RU" dirty="0" smtClean="0"/>
              <a:t>рублей </a:t>
            </a:r>
            <a:r>
              <a:rPr lang="ru-RU" dirty="0"/>
              <a:t>в месяц. В настоящее время находится в </a:t>
            </a:r>
            <a:r>
              <a:rPr lang="ru-RU" dirty="0" smtClean="0"/>
              <a:t>СИЗО. Согласно справке </a:t>
            </a:r>
            <a:r>
              <a:rPr lang="ru-RU" dirty="0"/>
              <a:t>из наркологического отделения психиатрической больницы Кирсанов Алексей Сергеевич взят под диспансерное наблюдение в наркологическом диспансерном отделении ГКУЗ МОПБ в июле 2006 года после стационарного лечения в связи с абстинентным состоянием в результате отмены </a:t>
            </a:r>
            <a:r>
              <a:rPr lang="ru-RU" dirty="0" err="1"/>
              <a:t>опиоидов</a:t>
            </a:r>
            <a:r>
              <a:rPr lang="ru-RU" dirty="0"/>
              <a:t>. В дальнейшем неоднократно проходил стационарное лечение в связи с опийной наркоманией. Суд постановил решение, которым иск удовлетворил.</a:t>
            </a:r>
          </a:p>
        </p:txBody>
      </p:sp>
    </p:spTree>
    <p:extLst>
      <p:ext uri="{BB962C8B-B14F-4D97-AF65-F5344CB8AC3E}">
        <p14:creationId xmlns:p14="http://schemas.microsoft.com/office/powerpoint/2010/main" val="4182653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25" y="116632"/>
            <a:ext cx="907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6) Совершение умышленного преступления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против жизни или здоровья своих детей, другого родителя детей, супруга, в том числе не являющегося родителем детей, либо против жизни или здоровья иного члена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" y="1604962"/>
            <a:ext cx="7704856" cy="5136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0133" y="2146931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Совершение умышленного преступления против жизни или здоровья своих детей, другого родителя детей, супруга, в том числе не являющегося родителем детей, либо против жизни или здоровья иного члена семьи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425090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Семейно-правовая ответственность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501317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ЛИШЕНИЕ РОДИТЕЛЬСКИХ ПРАВ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56379" y="425090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Уголовная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ответственность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5013175"/>
            <a:ext cx="2354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ЛИШЕНИЕ СВОБОДЫ И ИНЫЕ ВИДЫ НАКАЗАНИЙ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050249">
            <a:off x="2928587" y="3573016"/>
            <a:ext cx="635301" cy="86409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458175">
            <a:off x="5478484" y="3572671"/>
            <a:ext cx="635301" cy="86409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039439" y="5740830"/>
            <a:ext cx="1008112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10478" y="4896580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два наказания за одно деяние</a:t>
            </a:r>
            <a:endParaRPr lang="ru-RU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39439" y="417018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Статья 69 СК РФ + глава 16 УК РФ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2136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3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21536" y="4221088"/>
            <a:ext cx="8712967" cy="252028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21537" y="698738"/>
            <a:ext cx="8712967" cy="3458126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00116" y="52407"/>
            <a:ext cx="3509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Мнения учёных: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564" y="858140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2" action="ppaction://hlinksldjump"/>
              </a:rPr>
              <a:t>Л. В. </a:t>
            </a:r>
            <a:r>
              <a:rPr lang="ru-RU" dirty="0" err="1">
                <a:hlinkClick r:id="rId2" action="ppaction://hlinksldjump"/>
              </a:rPr>
              <a:t>Ладочкина</a:t>
            </a:r>
            <a:r>
              <a:rPr lang="ru-RU" dirty="0">
                <a:hlinkClick r:id="rId2" action="ppaction://hlinksldjump"/>
              </a:rPr>
              <a:t> в своей статье отмечает</a:t>
            </a:r>
            <a:r>
              <a:rPr lang="ru-RU" dirty="0"/>
              <a:t>, что если родители совершили умышленное преступление против жизни или здоровья своих детей либо против жизни или здоровья супруга, то они подлежат лишению родительских прав. Вина в форме умысла в совершении преступления родителя должна быть доказана приговором суда. Если указанные преступления были совершены в отношении других лиц, основание для лишения родительских прав отсутствует. Учитывая ситуацию, что супруг матери юридически не всегда является отцом ребенка, </a:t>
            </a:r>
            <a:r>
              <a:rPr lang="ru-RU" dirty="0" smtClean="0"/>
              <a:t>а супруга </a:t>
            </a:r>
            <a:r>
              <a:rPr lang="ru-RU" dirty="0"/>
              <a:t>отца может и не быть матерью ребенка, целесообразнее установить в данной норме, </a:t>
            </a:r>
            <a:r>
              <a:rPr lang="ru-RU" dirty="0" smtClean="0"/>
              <a:t>что </a:t>
            </a:r>
            <a:r>
              <a:rPr lang="ru-RU" dirty="0"/>
              <a:t>умышленное преступление, которое совершили родители, против жизни или здоровья отца либо матери несовершеннолетнего, служит основанием для лишения его родительских прав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8562" y="4293096"/>
            <a:ext cx="8418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hlinkClick r:id="rId2" action="ppaction://hlinksldjump"/>
              </a:rPr>
              <a:t>Ильяшенко </a:t>
            </a:r>
            <a:r>
              <a:rPr lang="ru-RU" dirty="0">
                <a:hlinkClick r:id="rId2" action="ppaction://hlinksldjump"/>
              </a:rPr>
              <a:t>А</a:t>
            </a:r>
            <a:r>
              <a:rPr lang="ru-RU" dirty="0" smtClean="0">
                <a:hlinkClick r:id="rId2" action="ppaction://hlinksldjump"/>
              </a:rPr>
              <a:t>. Н. считает</a:t>
            </a:r>
            <a:r>
              <a:rPr lang="ru-RU" dirty="0" smtClean="0"/>
              <a:t>, </a:t>
            </a:r>
            <a:r>
              <a:rPr lang="ru-RU" dirty="0"/>
              <a:t>что вопрос о лишении родительских прав должен решаться судом при рассмотрении уголовного дела. Если суд рассматривает в уголовном процессе иски о возмещении причиненного преступником материального ущерба, то почему в таком же порядке не решать вопрос о </a:t>
            </a:r>
            <a:r>
              <a:rPr lang="ru-RU" dirty="0" smtClean="0"/>
              <a:t>лишении </a:t>
            </a:r>
            <a:r>
              <a:rPr lang="ru-RU" dirty="0"/>
              <a:t>подсудимого родительских прав? Следовательно, необходимо ввести </a:t>
            </a:r>
            <a:r>
              <a:rPr lang="ru-RU" dirty="0" smtClean="0"/>
              <a:t>в </a:t>
            </a:r>
            <a:r>
              <a:rPr lang="ru-RU" dirty="0"/>
              <a:t>УК РФ норму, предусматривающую для родителей, совершивших преступление против своих детей, дополнительную меру наказания - лишение родительских прав.</a:t>
            </a:r>
          </a:p>
        </p:txBody>
      </p:sp>
    </p:spTree>
    <p:extLst>
      <p:ext uri="{BB962C8B-B14F-4D97-AF65-F5344CB8AC3E}">
        <p14:creationId xmlns:p14="http://schemas.microsoft.com/office/powerpoint/2010/main" val="37423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3" y="-99392"/>
            <a:ext cx="594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Судебная практика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141" y="823938"/>
            <a:ext cx="8928992" cy="59093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hlinkClick r:id="rId2" action="ppaction://hlinksldjump"/>
              </a:rPr>
              <a:t>Решение </a:t>
            </a:r>
            <a:r>
              <a:rPr lang="ru-RU" u="sng" dirty="0" err="1" smtClean="0">
                <a:hlinkClick r:id="rId2" action="ppaction://hlinksldjump"/>
              </a:rPr>
              <a:t>Камбарского</a:t>
            </a:r>
            <a:r>
              <a:rPr lang="ru-RU" u="sng" dirty="0" smtClean="0">
                <a:hlinkClick r:id="rId2" action="ppaction://hlinksldjump"/>
              </a:rPr>
              <a:t> районного</a:t>
            </a:r>
            <a:r>
              <a:rPr lang="ru-RU" u="sng" dirty="0">
                <a:hlinkClick r:id="rId2" action="ppaction://hlinksldjump"/>
              </a:rPr>
              <a:t> </a:t>
            </a:r>
            <a:r>
              <a:rPr lang="ru-RU" u="sng" dirty="0" smtClean="0">
                <a:hlinkClick r:id="rId2" action="ppaction://hlinksldjump"/>
              </a:rPr>
              <a:t>суда </a:t>
            </a:r>
            <a:r>
              <a:rPr lang="ru-RU" u="sng" dirty="0">
                <a:hlinkClick r:id="rId2" action="ppaction://hlinksldjump"/>
              </a:rPr>
              <a:t>Удмуртской </a:t>
            </a:r>
            <a:r>
              <a:rPr lang="ru-RU" u="sng" dirty="0" smtClean="0">
                <a:hlinkClick r:id="rId2" action="ppaction://hlinksldjump"/>
              </a:rPr>
              <a:t>Республики от 16.04.2012 по делу </a:t>
            </a:r>
            <a:r>
              <a:rPr lang="ru-RU" u="sng" dirty="0">
                <a:hlinkClick r:id="rId2" action="ppaction://hlinksldjump"/>
              </a:rPr>
              <a:t>№ 2-80/2012</a:t>
            </a:r>
            <a:endParaRPr lang="ru-RU" u="sng" dirty="0" smtClean="0"/>
          </a:p>
          <a:p>
            <a:endParaRPr lang="ru-RU" dirty="0"/>
          </a:p>
          <a:p>
            <a:pPr algn="just"/>
            <a:r>
              <a:rPr lang="ru-RU" dirty="0" smtClean="0"/>
              <a:t>С.В.С</a:t>
            </a:r>
            <a:r>
              <a:rPr lang="ru-RU" dirty="0"/>
              <a:t>. обратился в </a:t>
            </a:r>
            <a:r>
              <a:rPr lang="ru-RU" dirty="0" err="1"/>
              <a:t>Камбарский</a:t>
            </a:r>
            <a:r>
              <a:rPr lang="ru-RU" dirty="0"/>
              <a:t> районный суд с исковым заявлением к К.С.П. о лишении родительских прав в отношении внука истца К.Е.С. В течение продолжительного времени дочь С.О.В. проживала без регистрации брачно-семейных отношений с гр. К.С.П. В ходе совместного проживания у них родился сын К.Е.С. В течение всего времени совместного проживания К.С.П. нигде не работал, постоянно злоупотреблял спиртными напитками. К.Е.С. воспитывался С.О.В. без какого-либо участия со стороны К.С.П. </a:t>
            </a:r>
            <a:br>
              <a:rPr lang="ru-RU" dirty="0"/>
            </a:br>
            <a:r>
              <a:rPr lang="ru-RU" dirty="0"/>
              <a:t>К.С.П., будучи в состоянии алкогольного опьянения в ходе произошедшей ссоры нанес дочери истца С.О.В. множественные удары руками и ногами, тем самым умышленно причинив ей тяжкий вред здоровью. В результате противоправных действий К.С.П. от полученных телесных повреждений не совместимых с жизнью дочь истца скончалась. </a:t>
            </a:r>
            <a:br>
              <a:rPr lang="ru-RU" dirty="0"/>
            </a:br>
            <a:r>
              <a:rPr lang="ru-RU" dirty="0"/>
              <a:t>После этого Сарапульским межрайонным следственным отделом следственного управления Следственного комитета России по УР было возбуждено уголовное дело по признакам состава преступления, предусмотренного ч. 4 ст. 111 УК РФ. В ходе предварительного следствия К.С.П. было предъявлено обвинение в совершении данного преступления. Приговором </a:t>
            </a:r>
            <a:r>
              <a:rPr lang="ru-RU" dirty="0" err="1"/>
              <a:t>Камбарского</a:t>
            </a:r>
            <a:r>
              <a:rPr lang="ru-RU" dirty="0"/>
              <a:t> районного суда УР К.С.П. признан виновным в совершении </a:t>
            </a:r>
            <a:r>
              <a:rPr lang="ru-RU" dirty="0" smtClean="0"/>
              <a:t>преступления, и </a:t>
            </a:r>
            <a:r>
              <a:rPr lang="ru-RU" dirty="0"/>
              <a:t>ему назначено наказание в виде лишения свободы сроком на 9 лет 9 месяцев с ограничением свободы на 1 год 6 </a:t>
            </a:r>
            <a:r>
              <a:rPr lang="ru-RU" dirty="0" smtClean="0"/>
              <a:t>месяцев. Суд </a:t>
            </a:r>
            <a:r>
              <a:rPr lang="ru-RU" dirty="0"/>
              <a:t>исковые требования С.В.С. к К.С.П. </a:t>
            </a:r>
            <a:r>
              <a:rPr lang="ru-RU" dirty="0" smtClean="0"/>
              <a:t>удовлетворил.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749" y="5921"/>
            <a:ext cx="72505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Численность  детей, родители которых 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лишены 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родительских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прав*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95536" y="1268760"/>
            <a:ext cx="864096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75656" y="1268760"/>
            <a:ext cx="864096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501297" y="1268760"/>
            <a:ext cx="864096" cy="57606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563888" y="1268760"/>
            <a:ext cx="864096" cy="57606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644008" y="1268760"/>
            <a:ext cx="864096" cy="57606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724128" y="1268760"/>
            <a:ext cx="864096" cy="57606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804248" y="1268760"/>
            <a:ext cx="864096" cy="57606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884945" y="1268760"/>
            <a:ext cx="864096" cy="57606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5536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2008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2009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1296" y="2060848"/>
            <a:ext cx="86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2010</a:t>
            </a:r>
            <a:endParaRPr lang="ru-RU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2011</a:t>
            </a:r>
            <a:endParaRPr lang="ru-RU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2012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2013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4944" y="2060848"/>
            <a:ext cx="86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2015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43393"/>
              </p:ext>
            </p:extLst>
          </p:nvPr>
        </p:nvGraphicFramePr>
        <p:xfrm>
          <a:off x="323528" y="2636912"/>
          <a:ext cx="849694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6659"/>
                <a:gridCol w="1016659"/>
                <a:gridCol w="1089277"/>
                <a:gridCol w="981861"/>
                <a:gridCol w="1152128"/>
                <a:gridCol w="1080120"/>
                <a:gridCol w="1080120"/>
                <a:gridCol w="1080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74492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64584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58791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52206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46753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42901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8229" y="6384251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i="1" dirty="0" smtClean="0">
                <a:hlinkClick r:id="rId2"/>
              </a:rPr>
              <a:t>По данным Министерства образования и науки Российской Федерации</a:t>
            </a:r>
            <a:endParaRPr lang="ru-RU" i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6" y="3284984"/>
            <a:ext cx="4381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5"/>
            <a:ext cx="3888432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5003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859" y="2424"/>
            <a:ext cx="9175717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ОБЗОР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ПРАКТИКИ РАЗРЕШЕНИЯ СУДАМИ СПОРОВ, </a:t>
            </a:r>
            <a:endParaRPr lang="ru-RU" sz="2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r:id="rId2" action="ppaction://hlinksldjump"/>
            </a:endParaRPr>
          </a:p>
          <a:p>
            <a:pPr algn="ctr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СВЯЗАННЫХ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С ВОСПИТАНИЕМ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ДЕТЕЙ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Утв. постановлением Президиума Верховного Суда РФ от 20.07.2011)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1" y="1340768"/>
            <a:ext cx="8784976" cy="53553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Анализ судебной практики по делам о лишении родительских прав свидетельствует о том, что дела данной категории в целом рассматриваются судами правильно в соответствии с нормами Семейного кодекса Российской </a:t>
            </a:r>
            <a:r>
              <a:rPr lang="ru-RU" dirty="0" smtClean="0"/>
              <a:t>Федерации.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При принятии искового заявления суды в основном правильно определяли круг лиц и органов, имеющих право предъявлять требование о лишении родительских прав, </a:t>
            </a:r>
            <a:r>
              <a:rPr lang="ru-RU" dirty="0" smtClean="0"/>
              <a:t>однако </a:t>
            </a:r>
            <a:r>
              <a:rPr lang="ru-RU" dirty="0"/>
              <a:t>имели место и случаи, когда судами принимались к рассмотрению </a:t>
            </a:r>
            <a:r>
              <a:rPr lang="ru-RU" dirty="0" smtClean="0"/>
              <a:t>заявления</a:t>
            </a:r>
            <a:r>
              <a:rPr lang="ru-RU" dirty="0"/>
              <a:t>, поданные органами или лицами, которые таким правом не </a:t>
            </a:r>
            <a:r>
              <a:rPr lang="ru-RU" dirty="0" smtClean="0"/>
              <a:t>обладали.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Обобщение судебной практики показало, что суды в целом с учетом положений статьи 69 СК РФ правильно определяют юридически значимые обстоятельства по делу, полно, всесторонне и объективно их исследуют и выносят законные и обоснованные </a:t>
            </a:r>
            <a:r>
              <a:rPr lang="ru-RU" dirty="0" smtClean="0"/>
              <a:t>решения; вместе </a:t>
            </a:r>
            <a:r>
              <a:rPr lang="ru-RU" dirty="0"/>
              <a:t>с тем в ходе обобщения были выявлены и случаи необоснованного лишения родительских прав. Такие ошибки, как правило, исправлялись судами кассационной </a:t>
            </a:r>
            <a:r>
              <a:rPr lang="ru-RU" dirty="0" smtClean="0"/>
              <a:t>инстанции.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Обобщение судебной практики показало, что суды нередко отказывали в удовлетворении исковых требований о лишении родительских прав. При этом судами принимались во внимание различные обстоятельства, наличие которых исключает возможность лишения родителя родительских прав; </a:t>
            </a:r>
            <a:r>
              <a:rPr lang="ru-RU" dirty="0" smtClean="0"/>
              <a:t>однако </a:t>
            </a:r>
            <a:r>
              <a:rPr lang="ru-RU" dirty="0"/>
              <a:t>имелись и случаи, когда решение об отказе в иске о лишении родительских прав принималось без учета всех юридически значимых обстоятельств дела.</a:t>
            </a:r>
          </a:p>
        </p:txBody>
      </p:sp>
    </p:spTree>
    <p:extLst>
      <p:ext uri="{BB962C8B-B14F-4D97-AF65-F5344CB8AC3E}">
        <p14:creationId xmlns:p14="http://schemas.microsoft.com/office/powerpoint/2010/main" val="13325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8110692" y="1296933"/>
            <a:ext cx="936475" cy="12923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6836" y="1296884"/>
            <a:ext cx="936475" cy="12923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43" y="116632"/>
            <a:ext cx="9125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«Во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всех ли случаях и при всех ли обстоятельствах лишение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родительских прав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будет соответствовать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интересам ребёнка 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способствовать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наиболее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полному обеспечению его законных прав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837" y="1158238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13723" y="1158238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5804" y="1204403"/>
            <a:ext cx="6912397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Проанализировав нормы соответствующего законодательства, разобрав материалы правоприменительной практики по соответствующим делам, рассмотрев точки зрения различных учёных по обозначенному вопросу, приходим к следующим выводам: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6837" y="2987320"/>
            <a:ext cx="8950331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arenR"/>
            </a:pPr>
            <a:r>
              <a:rPr lang="ru-RU" dirty="0"/>
              <a:t>С нашей точки зрения, лишение родительских прав - это не мера наказания родителей, а способ защиты интересов </a:t>
            </a:r>
            <a:r>
              <a:rPr lang="ru-RU" dirty="0" smtClean="0"/>
              <a:t>детей, так что при применении данного вида семейно-правовой ответственности судам следует исходить прежде всего из интересов ребёнка, а </a:t>
            </a:r>
            <a:r>
              <a:rPr lang="ru-RU" dirty="0"/>
              <a:t>не из необходимости наказать </a:t>
            </a:r>
            <a:r>
              <a:rPr lang="ru-RU" dirty="0" smtClean="0"/>
              <a:t>родителей.</a:t>
            </a:r>
          </a:p>
          <a:p>
            <a:pPr marL="342900" indent="-342900" algn="just">
              <a:buFontTx/>
              <a:buAutoNum type="arabicParenR"/>
            </a:pPr>
            <a:endParaRPr lang="ru-RU" dirty="0"/>
          </a:p>
          <a:p>
            <a:pPr marL="342900" indent="-342900" algn="just">
              <a:buAutoNum type="arabicParenR"/>
            </a:pPr>
            <a:r>
              <a:rPr lang="ru-RU" dirty="0" smtClean="0"/>
              <a:t>Государству необходимо </a:t>
            </a:r>
            <a:r>
              <a:rPr lang="ru-RU" dirty="0"/>
              <a:t>прилагать все усилия, </a:t>
            </a:r>
            <a:r>
              <a:rPr lang="ru-RU" dirty="0" smtClean="0"/>
              <a:t>чтобы, в первую очередь, </a:t>
            </a:r>
            <a:r>
              <a:rPr lang="ru-RU" dirty="0"/>
              <a:t>сохранить семью и исправить родителей, </a:t>
            </a:r>
            <a:r>
              <a:rPr lang="ru-RU" dirty="0" smtClean="0"/>
              <a:t>а не отобрать у них ребёнка, так </a:t>
            </a:r>
            <a:r>
              <a:rPr lang="ru-RU" dirty="0"/>
              <a:t>как </a:t>
            </a:r>
            <a:r>
              <a:rPr lang="ru-RU" dirty="0" smtClean="0"/>
              <a:t>это, на наш взгляд, будет больше </a:t>
            </a:r>
            <a:r>
              <a:rPr lang="ru-RU" dirty="0"/>
              <a:t>соответствовать интересам детей</a:t>
            </a:r>
            <a:r>
              <a:rPr lang="ru-RU" dirty="0" smtClean="0"/>
              <a:t>.</a:t>
            </a:r>
          </a:p>
          <a:p>
            <a:pPr marL="342900" indent="-342900" algn="just">
              <a:buAutoNum type="arabicParenR"/>
            </a:pPr>
            <a:endParaRPr lang="ru-RU" dirty="0" smtClean="0"/>
          </a:p>
          <a:p>
            <a:pPr marL="342900" indent="-342900" algn="just">
              <a:buAutoNum type="arabicParenR"/>
            </a:pPr>
            <a:r>
              <a:rPr lang="ru-RU" dirty="0" smtClean="0"/>
              <a:t>Мы считаем</a:t>
            </a:r>
            <a:r>
              <a:rPr lang="ru-RU" dirty="0"/>
              <a:t>, что необходимо закрепить в </a:t>
            </a:r>
            <a:r>
              <a:rPr lang="ru-RU" dirty="0" smtClean="0"/>
              <a:t>Семейном кодексе РФ право </a:t>
            </a:r>
            <a:r>
              <a:rPr lang="ru-RU" dirty="0"/>
              <a:t>родителя, </a:t>
            </a:r>
            <a:r>
              <a:rPr lang="ru-RU" dirty="0" smtClean="0"/>
              <a:t>лишённого родительских прав, </a:t>
            </a:r>
            <a:r>
              <a:rPr lang="ru-RU" dirty="0"/>
              <a:t>общаться </a:t>
            </a:r>
            <a:r>
              <a:rPr lang="ru-RU" dirty="0" smtClean="0"/>
              <a:t>и видеться с ребёнком при условии наличия согласия на это </a:t>
            </a:r>
            <a:r>
              <a:rPr lang="ru-RU" dirty="0"/>
              <a:t>самого ребёнка, что </a:t>
            </a:r>
            <a:r>
              <a:rPr lang="ru-RU" dirty="0" smtClean="0"/>
              <a:t>в значительной степени будет способствовать обеспечению его законных прав.</a:t>
            </a:r>
          </a:p>
        </p:txBody>
      </p:sp>
    </p:spTree>
    <p:extLst>
      <p:ext uri="{BB962C8B-B14F-4D97-AF65-F5344CB8AC3E}">
        <p14:creationId xmlns:p14="http://schemas.microsoft.com/office/powerpoint/2010/main" val="21448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3" grpId="0"/>
      <p:bldP spid="14" grpId="0"/>
      <p:bldP spid="19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616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Проект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ФЕДЕРАЛЬНЫЙ ЗАКОН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x-none" sz="2000" b="1">
                <a:latin typeface="Times New Roman"/>
                <a:ea typeface="Calibri"/>
                <a:cs typeface="Times New Roman"/>
              </a:rPr>
              <a:t>О внесении изменений в Кодекс Российской Федерации об административных правонарушениях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Уголовный кодекс Российской Федерации, Семейный кодекс Российской Федерации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Статья 1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x-none" sz="1400">
                <a:latin typeface="Times New Roman" pitchFamily="18" charset="0"/>
                <a:ea typeface="Calibri"/>
                <a:cs typeface="Times New Roman" pitchFamily="18" charset="0"/>
              </a:rPr>
              <a:t>Внести в Кодекс Российской Федерации об административных правонарушениях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(Собрание законодательства Российской  Федерации, № 1 от 7 января 2002 года, ст. 1) следующие изменения: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Часть 1 статьи 5.35 изложить в следующей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редакции: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Неисполнение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или ненадлежащее исполнение родителями или иными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законными представителями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несовершеннолетних обязанностей по содержанию, воспитанию, обучению, защите прав и интересов несовершеннолетних, если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это деяние не соединено с жестоким обращением с несовершеннолетним,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влечет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предупреждение или наложение административного штрафа в размере от ста до пятисот рублей.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542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537"/>
            <a:ext cx="8784976" cy="71198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Статья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Внести в Уголовный кодекс Российской Федерации (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Собрание законодательства Российской  Федерации, № 25 от 17 июня 1996 года, ст. 2954) следующие изменения:</a:t>
            </a:r>
          </a:p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Статью 156 дополнить примечанием следующего содержания: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Примечание. Под жестоким обращением с несовершеннолетним признаются направленные против несовершеннолетнего умышленные деяния (в том числе, используемые в воспитательных целях), которые связаны с физическим или психическим насилием, оставлением в опасности, посягательством на половую неприкосновенность, вовлечением в совершение преступлений и иных антиобщественных деяний, сексуальной и экономической эксплуатацией, а также которые создают опасность для его жизни и здоровья, физического, психического или нравственного развития.</a:t>
            </a:r>
          </a:p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Статья 3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Внести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в Семейный кодекс Российской Федерации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Собрание законодательства Российской  Федерации, № 1 от 1 января 1996 года, ст. 16) следующие изменения:</a:t>
            </a:r>
          </a:p>
          <a:p>
            <a:pPr marL="800100" lvl="1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Статью 69 дополнить примечаниями следующего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содержания: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Примечания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. 1. Под злоупотреблением родителями родительскими правами признается использование этих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прав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в ущерб интересам детей, например создание препятствий в обучении, склонение к попрошайничеству, воровству, проституции, употреблению спиртных напитков или наркотиков и т.п.</a:t>
            </a:r>
          </a:p>
          <a:p>
            <a:pPr indent="347345" algn="just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21627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87624" y="1241763"/>
            <a:ext cx="7488832" cy="158417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3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1) Уклонение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 выполнения обязанностей родителей, в том числе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злостное уклонение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 уплаты алиментов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636" y="126876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hlinkClick r:id="rId2" action="ppaction://hlinksldjump"/>
              </a:rPr>
              <a:t>Абзац 2 пункта 11 Постановления </a:t>
            </a:r>
            <a:r>
              <a:rPr lang="ru-RU" dirty="0">
                <a:hlinkClick r:id="rId2" action="ppaction://hlinksldjump"/>
              </a:rPr>
              <a:t>Пленума Верховного Суда РФ от 27.05.1998 N 10</a:t>
            </a:r>
            <a:r>
              <a:rPr lang="ru-RU" dirty="0"/>
              <a:t>: «</a:t>
            </a:r>
            <a:r>
              <a:rPr lang="ru-RU" i="1" dirty="0"/>
              <a:t>Уклонение родителей от выполнения своих обязанностей по воспитанию детей может выражаться в отсутствии заботы об их нравственном и физическом развитии, обучении, подготовке к общественно полезному </a:t>
            </a:r>
            <a:r>
              <a:rPr lang="ru-RU" i="1" dirty="0" smtClean="0"/>
              <a:t>труду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205737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36748"/>
              </p:ext>
            </p:extLst>
          </p:nvPr>
        </p:nvGraphicFramePr>
        <p:xfrm>
          <a:off x="539552" y="3284984"/>
          <a:ext cx="8208912" cy="28397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141663"/>
                <a:gridCol w="1689083"/>
                <a:gridCol w="1689083"/>
                <a:gridCol w="168908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СК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УК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КоАП РФ</a:t>
                      </a:r>
                      <a:endParaRPr lang="ru-RU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Указание на злостное</a:t>
                      </a:r>
                      <a:r>
                        <a:rPr lang="ru-RU" baseline="0" dirty="0" smtClean="0"/>
                        <a:t> уклонение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</a:t>
                      </a:r>
                      <a:r>
                        <a:rPr lang="ru-RU" sz="3600" dirty="0" smtClean="0">
                          <a:solidFill>
                            <a:srgbClr val="92D050"/>
                          </a:solidFill>
                        </a:rPr>
                        <a:t>✔</a:t>
                      </a:r>
                      <a:endParaRPr lang="ru-RU" sz="36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Ответственность за уклонение от выполнения</a:t>
                      </a:r>
                      <a:r>
                        <a:rPr lang="ru-RU" baseline="0" dirty="0" smtClean="0"/>
                        <a:t> обязанностей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</a:t>
                      </a:r>
                      <a:r>
                        <a:rPr lang="ru-RU" sz="3600" dirty="0" smtClean="0">
                          <a:solidFill>
                            <a:srgbClr val="92D050"/>
                          </a:solidFill>
                        </a:rPr>
                        <a:t>✔</a:t>
                      </a:r>
                      <a:endParaRPr lang="ru-RU" sz="36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</a:t>
                      </a:r>
                      <a:r>
                        <a:rPr lang="ru-RU" sz="3600" dirty="0" smtClean="0">
                          <a:solidFill>
                            <a:srgbClr val="92D050"/>
                          </a:solidFill>
                        </a:rPr>
                        <a:t>✔</a:t>
                      </a:r>
                      <a:endParaRPr lang="ru-RU" sz="36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</a:t>
                      </a:r>
                      <a:r>
                        <a:rPr lang="ru-RU" sz="3600" dirty="0" smtClean="0">
                          <a:solidFill>
                            <a:srgbClr val="92D050"/>
                          </a:solidFill>
                        </a:rPr>
                        <a:t>✔</a:t>
                      </a:r>
                      <a:endParaRPr lang="ru-RU" sz="36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Ответственность за уклонение</a:t>
                      </a:r>
                      <a:r>
                        <a:rPr lang="ru-RU" baseline="0" dirty="0" smtClean="0"/>
                        <a:t> от уплаты алиментов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</a:t>
                      </a:r>
                      <a:r>
                        <a:rPr lang="ru-RU" sz="3600" dirty="0" smtClean="0">
                          <a:solidFill>
                            <a:srgbClr val="92D050"/>
                          </a:solidFill>
                        </a:rPr>
                        <a:t>✔</a:t>
                      </a:r>
                      <a:endParaRPr lang="ru-RU" sz="36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</a:t>
                      </a:r>
                      <a:r>
                        <a:rPr lang="ru-RU" sz="3600" dirty="0" smtClean="0">
                          <a:solidFill>
                            <a:srgbClr val="92D050"/>
                          </a:solidFill>
                        </a:rPr>
                        <a:t>✔</a:t>
                      </a:r>
                      <a:endParaRPr lang="ru-RU" sz="36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</a:t>
                      </a:r>
                      <a:r>
                        <a:rPr lang="ru-RU" sz="3600" dirty="0" smtClean="0">
                          <a:solidFill>
                            <a:srgbClr val="92D050"/>
                          </a:solidFill>
                        </a:rPr>
                        <a:t>✔</a:t>
                      </a:r>
                      <a:endParaRPr lang="ru-RU" sz="36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Умножение 15"/>
          <p:cNvSpPr/>
          <p:nvPr/>
        </p:nvSpPr>
        <p:spPr>
          <a:xfrm>
            <a:off x="5868144" y="3650656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7596336" y="3650656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605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345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2. Под жестоким обращением с несовершеннолетним признаются направленные против несовершеннолетнего умышленные деяния (в том числе, используемые в воспитательных целях), которые связаны с физическим или психическим насилием, оставлением в опасности, посягательством на половую неприкосновенность, вовлечением в совершение преступлений и иных антиобщественных деяний, сексуальной и экономической эксплуатацией, а также которые создают опасность для его жизни и здоровья, физического, психического или нравственного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развития.</a:t>
            </a:r>
          </a:p>
          <a:p>
            <a:pPr marL="347345"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2)   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Пункт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1 статьи 71 дополнить предложением следующего содержания:</a:t>
            </a:r>
          </a:p>
          <a:p>
            <a:pPr marL="347345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Родители, лишенные родительских прав, имеют право на общение с ребенком при условии наличия согласия на это самого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ребенка.</a:t>
            </a:r>
          </a:p>
          <a:p>
            <a:pPr marL="34734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Статья 4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49120" algn="l"/>
              </a:tabLs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Настоящий Федеральный закон вступает в силу по истечении десяти дней после дня его официального опубликования.</a:t>
            </a:r>
            <a:endParaRPr lang="ru-RU" sz="1100" dirty="0" smtClean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49120" algn="l"/>
              </a:tabLs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49120" algn="l"/>
              </a:tabLs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marR="4140835" indent="457200">
              <a:lnSpc>
                <a:spcPct val="150000"/>
              </a:lnSpc>
              <a:spcAft>
                <a:spcPts val="0"/>
              </a:spcAft>
              <a:tabLst>
                <a:tab pos="1849120" algn="l"/>
              </a:tabLs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Президент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4140835">
              <a:lnSpc>
                <a:spcPct val="150000"/>
              </a:lnSpc>
              <a:spcAft>
                <a:spcPts val="0"/>
              </a:spcAft>
              <a:tabLst>
                <a:tab pos="1849120" algn="l"/>
              </a:tabLs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231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09" y="116632"/>
            <a:ext cx="86058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Список использованной литературы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09" y="698213"/>
            <a:ext cx="8605881" cy="590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Нормативно-правовые акты: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1) </a:t>
            </a:r>
            <a:r>
              <a:rPr lang="ru-RU" dirty="0" smtClean="0">
                <a:cs typeface="Times New Roman" pitchFamily="18" charset="0"/>
                <a:hlinkClick r:id="rId2"/>
              </a:rPr>
              <a:t>Конвенция </a:t>
            </a:r>
            <a:r>
              <a:rPr lang="ru-RU" dirty="0">
                <a:cs typeface="Times New Roman" pitchFamily="18" charset="0"/>
                <a:hlinkClick r:id="rId2"/>
              </a:rPr>
              <a:t>о правах </a:t>
            </a:r>
            <a:r>
              <a:rPr lang="ru-RU" dirty="0" smtClean="0">
                <a:cs typeface="Times New Roman" pitchFamily="18" charset="0"/>
                <a:hlinkClick r:id="rId2"/>
              </a:rPr>
              <a:t>ребенка </a:t>
            </a:r>
            <a:r>
              <a:rPr lang="ru-RU" dirty="0">
                <a:cs typeface="Times New Roman" pitchFamily="18" charset="0"/>
                <a:hlinkClick r:id="rId2"/>
              </a:rPr>
              <a:t>(одобрена Генеральной Ассамблеей ООН 20.11.1989) (вступила в силу для СССР 15.09.1990</a:t>
            </a:r>
            <a:r>
              <a:rPr lang="ru-RU" dirty="0" smtClean="0">
                <a:cs typeface="Times New Roman" pitchFamily="18" charset="0"/>
                <a:hlinkClick r:id="rId2"/>
              </a:rPr>
              <a:t>).</a:t>
            </a:r>
            <a:endParaRPr lang="ru-RU" dirty="0">
              <a:cs typeface="Times New Roman" pitchFamily="18" charset="0"/>
            </a:endParaRPr>
          </a:p>
          <a:p>
            <a:pPr lvl="0" algn="just"/>
            <a:r>
              <a:rPr lang="ru-RU" dirty="0" smtClean="0">
                <a:cs typeface="Times New Roman" pitchFamily="18" charset="0"/>
              </a:rPr>
              <a:t>2) </a:t>
            </a:r>
            <a:r>
              <a:rPr lang="ru-RU" dirty="0" smtClean="0">
                <a:cs typeface="Times New Roman" pitchFamily="18" charset="0"/>
                <a:hlinkClick r:id="rId3"/>
              </a:rPr>
              <a:t>Семейный </a:t>
            </a:r>
            <a:r>
              <a:rPr lang="ru-RU" dirty="0">
                <a:cs typeface="Times New Roman" pitchFamily="18" charset="0"/>
                <a:hlinkClick r:id="rId3"/>
              </a:rPr>
              <a:t>кодекс Российской Федерации от 29.12.1995 N 223-ФЗ (ред. от 28.03.2017) // СЗ РФ. – 1996. - №1. – Ст. 16.</a:t>
            </a:r>
            <a:endParaRPr lang="ru-RU" dirty="0">
              <a:cs typeface="Times New Roman" pitchFamily="18" charset="0"/>
            </a:endParaRPr>
          </a:p>
          <a:p>
            <a:pPr algn="just"/>
            <a:r>
              <a:rPr lang="ru-RU" dirty="0">
                <a:cs typeface="Times New Roman" pitchFamily="18" charset="0"/>
              </a:rPr>
              <a:t>3</a:t>
            </a:r>
            <a:r>
              <a:rPr lang="ru-RU" dirty="0" smtClean="0">
                <a:cs typeface="Times New Roman" pitchFamily="18" charset="0"/>
              </a:rPr>
              <a:t>) </a:t>
            </a:r>
            <a:r>
              <a:rPr lang="x-none" smtClean="0">
                <a:ea typeface="Calibri"/>
                <a:cs typeface="Times New Roman" pitchFamily="18" charset="0"/>
                <a:hlinkClick r:id="rId4"/>
              </a:rPr>
              <a:t>Кодекс </a:t>
            </a:r>
            <a:r>
              <a:rPr lang="x-none">
                <a:ea typeface="Calibri"/>
                <a:cs typeface="Times New Roman" pitchFamily="18" charset="0"/>
                <a:hlinkClick r:id="rId4"/>
              </a:rPr>
              <a:t>Российской Федерации об административных </a:t>
            </a:r>
            <a:r>
              <a:rPr lang="x-none" smtClean="0">
                <a:ea typeface="Calibri"/>
                <a:cs typeface="Times New Roman" pitchFamily="18" charset="0"/>
                <a:hlinkClick r:id="rId4"/>
              </a:rPr>
              <a:t>правонарушениях</a:t>
            </a:r>
            <a:r>
              <a:rPr lang="ru-RU" dirty="0" smtClean="0">
                <a:ea typeface="Calibri"/>
                <a:cs typeface="Times New Roman" pitchFamily="18" charset="0"/>
                <a:hlinkClick r:id="rId4"/>
              </a:rPr>
              <a:t> от </a:t>
            </a:r>
            <a:r>
              <a:rPr lang="ru-RU" dirty="0">
                <a:cs typeface="Times New Roman" pitchFamily="18" charset="0"/>
                <a:hlinkClick r:id="rId4"/>
              </a:rPr>
              <a:t>30.12.2001 N 195-ФЗ (ред. от 17.04.2017, с изм. от 23.05.2017) (с изм. и доп., вступ. в силу с 18.05.2017</a:t>
            </a:r>
            <a:r>
              <a:rPr lang="ru-RU" dirty="0" smtClean="0">
                <a:cs typeface="Times New Roman" pitchFamily="18" charset="0"/>
                <a:hlinkClick r:id="rId4"/>
              </a:rPr>
              <a:t>)</a:t>
            </a:r>
            <a:r>
              <a:rPr lang="en-US" dirty="0" smtClean="0">
                <a:cs typeface="Times New Roman" pitchFamily="18" charset="0"/>
                <a:hlinkClick r:id="rId4"/>
              </a:rPr>
              <a:t> // </a:t>
            </a:r>
            <a:r>
              <a:rPr lang="ru-RU" dirty="0" smtClean="0">
                <a:cs typeface="Times New Roman" pitchFamily="18" charset="0"/>
                <a:hlinkClick r:id="rId4"/>
              </a:rPr>
              <a:t>СЗ РФ. – 2002. - №1. -</a:t>
            </a:r>
            <a:r>
              <a:rPr lang="ru-RU" dirty="0" smtClean="0">
                <a:ea typeface="Calibri"/>
                <a:cs typeface="Times New Roman" pitchFamily="18" charset="0"/>
                <a:hlinkClick r:id="rId4"/>
              </a:rPr>
              <a:t> Ст</a:t>
            </a:r>
            <a:r>
              <a:rPr lang="ru-RU" dirty="0">
                <a:ea typeface="Calibri"/>
                <a:cs typeface="Times New Roman" pitchFamily="18" charset="0"/>
                <a:hlinkClick r:id="rId4"/>
              </a:rPr>
              <a:t>. </a:t>
            </a:r>
            <a:r>
              <a:rPr lang="ru-RU" dirty="0" smtClean="0">
                <a:ea typeface="Calibri"/>
                <a:cs typeface="Times New Roman" pitchFamily="18" charset="0"/>
                <a:hlinkClick r:id="rId4"/>
              </a:rPr>
              <a:t>1.</a:t>
            </a:r>
            <a:endParaRPr lang="ru-RU" dirty="0" smtClean="0">
              <a:ea typeface="Calibri"/>
              <a:cs typeface="Times New Roman" pitchFamily="18" charset="0"/>
            </a:endParaRPr>
          </a:p>
          <a:p>
            <a:pPr algn="just"/>
            <a:r>
              <a:rPr lang="ru-RU" dirty="0">
                <a:cs typeface="Times New Roman" pitchFamily="18" charset="0"/>
              </a:rPr>
              <a:t>4</a:t>
            </a:r>
            <a:r>
              <a:rPr lang="ru-RU" dirty="0" smtClean="0">
                <a:cs typeface="Times New Roman" pitchFamily="18" charset="0"/>
              </a:rPr>
              <a:t>) </a:t>
            </a:r>
            <a:r>
              <a:rPr lang="ru-RU" dirty="0">
                <a:cs typeface="Times New Roman" pitchFamily="18" charset="0"/>
                <a:hlinkClick r:id="rId5"/>
              </a:rPr>
              <a:t>Уголовный кодекс Российской </a:t>
            </a:r>
            <a:r>
              <a:rPr lang="ru-RU" dirty="0" smtClean="0">
                <a:cs typeface="Times New Roman" pitchFamily="18" charset="0"/>
                <a:hlinkClick r:id="rId5"/>
              </a:rPr>
              <a:t>Федерации </a:t>
            </a:r>
            <a:r>
              <a:rPr lang="ru-RU" dirty="0">
                <a:cs typeface="Times New Roman" pitchFamily="18" charset="0"/>
                <a:hlinkClick r:id="rId5"/>
              </a:rPr>
              <a:t>от 13.06.1996 N 63-ФЗ (ред. от 17.04.2017</a:t>
            </a:r>
            <a:r>
              <a:rPr lang="ru-RU" dirty="0" smtClean="0">
                <a:cs typeface="Times New Roman" pitchFamily="18" charset="0"/>
                <a:hlinkClick r:id="rId5"/>
              </a:rPr>
              <a:t>) // СЗ РФ. – 1996. - </a:t>
            </a:r>
            <a:r>
              <a:rPr lang="ru-RU" dirty="0" smtClean="0">
                <a:ea typeface="Calibri"/>
                <a:cs typeface="Times New Roman" pitchFamily="18" charset="0"/>
                <a:hlinkClick r:id="rId5"/>
              </a:rPr>
              <a:t>№ 25. - </a:t>
            </a:r>
            <a:r>
              <a:rPr lang="ru-RU" dirty="0">
                <a:ea typeface="Calibri"/>
                <a:cs typeface="Times New Roman" pitchFamily="18" charset="0"/>
                <a:hlinkClick r:id="rId5"/>
              </a:rPr>
              <a:t>С</a:t>
            </a:r>
            <a:r>
              <a:rPr lang="ru-RU" dirty="0" smtClean="0">
                <a:ea typeface="Calibri"/>
                <a:cs typeface="Times New Roman" pitchFamily="18" charset="0"/>
                <a:hlinkClick r:id="rId5"/>
              </a:rPr>
              <a:t>т</a:t>
            </a:r>
            <a:r>
              <a:rPr lang="ru-RU" dirty="0">
                <a:ea typeface="Calibri"/>
                <a:cs typeface="Times New Roman" pitchFamily="18" charset="0"/>
                <a:hlinkClick r:id="rId5"/>
              </a:rPr>
              <a:t>. </a:t>
            </a:r>
            <a:r>
              <a:rPr lang="ru-RU" dirty="0" smtClean="0">
                <a:ea typeface="Calibri"/>
                <a:cs typeface="Times New Roman" pitchFamily="18" charset="0"/>
                <a:hlinkClick r:id="rId5"/>
              </a:rPr>
              <a:t>2954.</a:t>
            </a:r>
            <a:endParaRPr lang="ru-RU" dirty="0" smtClean="0">
              <a:ea typeface="Calibri"/>
              <a:cs typeface="Times New Roman" pitchFamily="18" charset="0"/>
            </a:endParaRPr>
          </a:p>
          <a:p>
            <a:pPr algn="ctr"/>
            <a:r>
              <a:rPr lang="ru-RU" b="1" dirty="0" smtClean="0">
                <a:cs typeface="Times New Roman" pitchFamily="18" charset="0"/>
              </a:rPr>
              <a:t>Учебная и научная литература: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5) </a:t>
            </a:r>
            <a:r>
              <a:rPr lang="ru-RU" dirty="0">
                <a:cs typeface="Times New Roman" pitchFamily="18" charset="0"/>
                <a:hlinkClick r:id="rId6"/>
              </a:rPr>
              <a:t>Большакова О. Г. </a:t>
            </a:r>
            <a:r>
              <a:rPr lang="ru-RU" dirty="0" smtClean="0">
                <a:cs typeface="Times New Roman" pitchFamily="18" charset="0"/>
                <a:hlinkClick r:id="rId6"/>
              </a:rPr>
              <a:t>«Лишение </a:t>
            </a:r>
            <a:r>
              <a:rPr lang="ru-RU" dirty="0">
                <a:cs typeface="Times New Roman" pitchFamily="18" charset="0"/>
                <a:hlinkClick r:id="rId6"/>
              </a:rPr>
              <a:t>родительских прав по причине отказа от родителей взять ребенка из родильного дома (отделения) либо из иного лечебного, воспитательного учреждения или из иных аналогичных </a:t>
            </a:r>
            <a:r>
              <a:rPr lang="ru-RU" dirty="0" smtClean="0">
                <a:cs typeface="Times New Roman" pitchFamily="18" charset="0"/>
                <a:hlinkClick r:id="rId6"/>
              </a:rPr>
              <a:t>организаций» </a:t>
            </a:r>
            <a:r>
              <a:rPr lang="ru-RU" dirty="0">
                <a:cs typeface="Times New Roman" pitchFamily="18" charset="0"/>
                <a:hlinkClick r:id="rId6"/>
              </a:rPr>
              <a:t>// Ученые записки Российского государственного социального университета. Выпуск № 5 / </a:t>
            </a:r>
            <a:r>
              <a:rPr lang="ru-RU" dirty="0" smtClean="0">
                <a:cs typeface="Times New Roman" pitchFamily="18" charset="0"/>
                <a:hlinkClick r:id="rId6"/>
              </a:rPr>
              <a:t>2012. - </a:t>
            </a:r>
            <a:r>
              <a:rPr lang="ru-RU" dirty="0">
                <a:cs typeface="Times New Roman" pitchFamily="18" charset="0"/>
                <a:hlinkClick r:id="rId6"/>
              </a:rPr>
              <a:t>53 с</a:t>
            </a:r>
            <a:r>
              <a:rPr lang="ru-RU" dirty="0" smtClean="0">
                <a:cs typeface="Times New Roman" pitchFamily="18" charset="0"/>
                <a:hlinkClick r:id="rId6"/>
              </a:rPr>
              <a:t>.</a:t>
            </a:r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6) </a:t>
            </a:r>
            <a:r>
              <a:rPr lang="ru-RU" dirty="0" err="1">
                <a:cs typeface="Times New Roman" pitchFamily="18" charset="0"/>
                <a:hlinkClick r:id="rId7"/>
              </a:rPr>
              <a:t>Вавильченкова</a:t>
            </a:r>
            <a:r>
              <a:rPr lang="ru-RU" dirty="0">
                <a:cs typeface="Times New Roman" pitchFamily="18" charset="0"/>
                <a:hlinkClick r:id="rId7"/>
              </a:rPr>
              <a:t> </a:t>
            </a:r>
            <a:r>
              <a:rPr lang="ru-RU" dirty="0" smtClean="0">
                <a:cs typeface="Times New Roman" pitchFamily="18" charset="0"/>
                <a:hlinkClick r:id="rId7"/>
              </a:rPr>
              <a:t>Г. И</a:t>
            </a:r>
            <a:r>
              <a:rPr lang="ru-RU" dirty="0">
                <a:cs typeface="Times New Roman" pitchFamily="18" charset="0"/>
                <a:hlinkClick r:id="rId7"/>
              </a:rPr>
              <a:t>. </a:t>
            </a:r>
            <a:r>
              <a:rPr lang="ru-RU" dirty="0" smtClean="0">
                <a:cs typeface="Times New Roman" pitchFamily="18" charset="0"/>
                <a:hlinkClick r:id="rId7"/>
              </a:rPr>
              <a:t>«Семейно-правовые </a:t>
            </a:r>
            <a:r>
              <a:rPr lang="ru-RU" dirty="0">
                <a:cs typeface="Times New Roman" pitchFamily="18" charset="0"/>
                <a:hlinkClick r:id="rId7"/>
              </a:rPr>
              <a:t>санкции, применяемые к родителям за ненадлежащее осуществление прав и исполнение обязанностей по воспитанию детей в Российской </a:t>
            </a:r>
            <a:r>
              <a:rPr lang="ru-RU" dirty="0" smtClean="0">
                <a:cs typeface="Times New Roman" pitchFamily="18" charset="0"/>
                <a:hlinkClick r:id="rId7"/>
              </a:rPr>
              <a:t>Федерации»: </a:t>
            </a:r>
            <a:r>
              <a:rPr lang="ru-RU" dirty="0" err="1">
                <a:cs typeface="Times New Roman" pitchFamily="18" charset="0"/>
                <a:hlinkClick r:id="rId7"/>
              </a:rPr>
              <a:t>дис.канд</a:t>
            </a:r>
            <a:r>
              <a:rPr lang="ru-RU" dirty="0">
                <a:cs typeface="Times New Roman" pitchFamily="18" charset="0"/>
                <a:hlinkClick r:id="rId7"/>
              </a:rPr>
              <a:t>. </a:t>
            </a:r>
            <a:r>
              <a:rPr lang="ru-RU" dirty="0" err="1">
                <a:cs typeface="Times New Roman" pitchFamily="18" charset="0"/>
                <a:hlinkClick r:id="rId7"/>
              </a:rPr>
              <a:t>юрид</a:t>
            </a:r>
            <a:r>
              <a:rPr lang="ru-RU" dirty="0">
                <a:cs typeface="Times New Roman" pitchFamily="18" charset="0"/>
                <a:hlinkClick r:id="rId7"/>
              </a:rPr>
              <a:t>. наук. – М., 2008. – 158 с</a:t>
            </a:r>
            <a:r>
              <a:rPr lang="ru-RU" dirty="0" smtClean="0">
                <a:cs typeface="Times New Roman" pitchFamily="18" charset="0"/>
                <a:hlinkClick r:id="rId7"/>
              </a:rPr>
              <a:t>.</a:t>
            </a:r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7) </a:t>
            </a:r>
            <a:r>
              <a:rPr lang="ru-RU" dirty="0" smtClean="0">
                <a:hlinkClick r:id="rId8"/>
              </a:rPr>
              <a:t>Ильина О. Ю</a:t>
            </a:r>
            <a:r>
              <a:rPr lang="ru-RU" dirty="0">
                <a:hlinkClick r:id="rId8"/>
              </a:rPr>
              <a:t>. </a:t>
            </a:r>
            <a:r>
              <a:rPr lang="ru-RU" dirty="0" smtClean="0">
                <a:hlinkClick r:id="rId8"/>
              </a:rPr>
              <a:t>«Интересы </a:t>
            </a:r>
            <a:r>
              <a:rPr lang="ru-RU" dirty="0">
                <a:hlinkClick r:id="rId8"/>
              </a:rPr>
              <a:t>ребенка в семейном праве Российской </a:t>
            </a:r>
            <a:r>
              <a:rPr lang="ru-RU" dirty="0" smtClean="0">
                <a:hlinkClick r:id="rId8"/>
              </a:rPr>
              <a:t>Федерации» // М</a:t>
            </a:r>
            <a:r>
              <a:rPr lang="ru-RU" dirty="0">
                <a:hlinkClick r:id="rId8"/>
              </a:rPr>
              <a:t>.: «Городец», 2006. - с. </a:t>
            </a:r>
            <a:r>
              <a:rPr lang="ru-RU" dirty="0" smtClean="0">
                <a:hlinkClick r:id="rId8"/>
              </a:rPr>
              <a:t>127-128.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8) </a:t>
            </a:r>
            <a:r>
              <a:rPr lang="ru-RU" dirty="0">
                <a:cs typeface="Times New Roman" pitchFamily="18" charset="0"/>
              </a:rPr>
              <a:t>Ильяшенко А. Н. «Проблемы совершенствования норм Общей части УК РФ, влияющих на ответственность за насилие в семье» // Уголовное право. – 2003. – № 3. – с. 48.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9</a:t>
            </a:r>
            <a:r>
              <a:rPr lang="ru-RU" dirty="0" smtClean="0">
                <a:cs typeface="Times New Roman" pitchFamily="18" charset="0"/>
              </a:rPr>
              <a:t>) </a:t>
            </a:r>
            <a:r>
              <a:rPr lang="ru-RU" dirty="0" smtClean="0"/>
              <a:t>Карпухина </a:t>
            </a:r>
            <a:r>
              <a:rPr lang="ru-RU" dirty="0" smtClean="0"/>
              <a:t>Н. С</a:t>
            </a:r>
            <a:r>
              <a:rPr lang="ru-RU" dirty="0"/>
              <a:t>. </a:t>
            </a:r>
            <a:r>
              <a:rPr lang="ru-RU" dirty="0" smtClean="0"/>
              <a:t>«Отдельные </a:t>
            </a:r>
            <a:r>
              <a:rPr lang="ru-RU" dirty="0"/>
              <a:t>проблемы </a:t>
            </a:r>
            <a:r>
              <a:rPr lang="ru-RU" dirty="0" smtClean="0"/>
              <a:t>квалификации </a:t>
            </a:r>
            <a:r>
              <a:rPr lang="ru-RU" dirty="0"/>
              <a:t>преступлений, предусмотренных ст. 157 Уголовного кодекса Российской Федерации (злостное уклонение от уплаты средств на содержание детей или нетрудоспособных роди-</a:t>
            </a:r>
            <a:r>
              <a:rPr lang="ru-RU" dirty="0" err="1"/>
              <a:t>телей</a:t>
            </a:r>
            <a:r>
              <a:rPr lang="ru-RU" dirty="0" smtClean="0"/>
              <a:t>)» </a:t>
            </a:r>
            <a:r>
              <a:rPr lang="ru-RU" dirty="0"/>
              <a:t>// Бюллетень Федеральной службы </a:t>
            </a:r>
            <a:r>
              <a:rPr lang="ru-RU" dirty="0" smtClean="0"/>
              <a:t>судебных </a:t>
            </a:r>
            <a:r>
              <a:rPr lang="ru-RU" dirty="0"/>
              <a:t>приставов</a:t>
            </a:r>
            <a:r>
              <a:rPr lang="ru-RU" dirty="0" smtClean="0"/>
              <a:t>. - </a:t>
            </a:r>
            <a:r>
              <a:rPr lang="ru-RU" dirty="0"/>
              <a:t>2009. № 1</a:t>
            </a:r>
            <a:r>
              <a:rPr lang="ru-RU" dirty="0" smtClean="0"/>
              <a:t>. - с. </a:t>
            </a:r>
            <a:r>
              <a:rPr lang="ru-RU" dirty="0"/>
              <a:t>53.</a:t>
            </a:r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10</a:t>
            </a:r>
            <a:r>
              <a:rPr lang="ru-RU" dirty="0" smtClean="0">
                <a:cs typeface="Times New Roman" pitchFamily="18" charset="0"/>
              </a:rPr>
              <a:t>) </a:t>
            </a:r>
            <a:r>
              <a:rPr lang="ru-RU" dirty="0">
                <a:hlinkClick r:id="rId2"/>
              </a:rPr>
              <a:t>Коваль Н. В. «К вопросу о необходимости определения понятия жестокое обращение с ребенком». // Национальный психологический журнал. – 2015. – № 1(17). – С. 16-25</a:t>
            </a:r>
            <a:r>
              <a:rPr lang="ru-RU" dirty="0" smtClean="0">
                <a:hlinkClick r:id="rId2"/>
              </a:rPr>
              <a:t>.</a:t>
            </a:r>
            <a:endParaRPr lang="ru-RU" dirty="0" smtClean="0"/>
          </a:p>
          <a:p>
            <a:pPr algn="just"/>
            <a:r>
              <a:rPr lang="ru-RU" dirty="0" smtClean="0"/>
              <a:t>11</a:t>
            </a:r>
            <a:r>
              <a:rPr lang="ru-RU" dirty="0" smtClean="0"/>
              <a:t>) </a:t>
            </a:r>
            <a:r>
              <a:rPr lang="ru-RU" dirty="0" err="1"/>
              <a:t>Кошаева</a:t>
            </a:r>
            <a:r>
              <a:rPr lang="ru-RU" dirty="0"/>
              <a:t> Т., Гуль Н. </a:t>
            </a:r>
            <a:r>
              <a:rPr lang="ru-RU" dirty="0" smtClean="0"/>
              <a:t>«Проблемы </a:t>
            </a:r>
            <a:r>
              <a:rPr lang="ru-RU" dirty="0"/>
              <a:t>ответственности за злостное уклонение от уплаты средств на содержание детей и применения ч. 1 ст. 157 УК </a:t>
            </a:r>
            <a:r>
              <a:rPr lang="ru-RU" dirty="0" smtClean="0"/>
              <a:t>РФ» </a:t>
            </a:r>
            <a:r>
              <a:rPr lang="ru-RU" dirty="0"/>
              <a:t>// Уголовное </a:t>
            </a:r>
            <a:r>
              <a:rPr lang="ru-RU" dirty="0" smtClean="0"/>
              <a:t>право. - 2006</a:t>
            </a:r>
            <a:r>
              <a:rPr lang="ru-RU" dirty="0"/>
              <a:t>. № 1</a:t>
            </a:r>
            <a:r>
              <a:rPr lang="ru-RU" dirty="0" smtClean="0"/>
              <a:t>. - с. </a:t>
            </a:r>
            <a:r>
              <a:rPr lang="ru-RU" dirty="0"/>
              <a:t>38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12) </a:t>
            </a:r>
            <a:r>
              <a:rPr lang="ru-RU" dirty="0" err="1">
                <a:hlinkClick r:id="rId3"/>
              </a:rPr>
              <a:t>Ладочкина</a:t>
            </a:r>
            <a:r>
              <a:rPr lang="ru-RU" dirty="0">
                <a:hlinkClick r:id="rId3"/>
              </a:rPr>
              <a:t> Л. В. </a:t>
            </a:r>
            <a:r>
              <a:rPr lang="ru-RU" dirty="0" smtClean="0">
                <a:hlinkClick r:id="rId3"/>
              </a:rPr>
              <a:t>«Лишение </a:t>
            </a:r>
            <a:r>
              <a:rPr lang="ru-RU" dirty="0">
                <a:hlinkClick r:id="rId3"/>
              </a:rPr>
              <a:t>и восстановление родительских </a:t>
            </a:r>
            <a:r>
              <a:rPr lang="ru-RU" dirty="0" smtClean="0">
                <a:hlinkClick r:id="rId3"/>
              </a:rPr>
              <a:t>прав» </a:t>
            </a:r>
            <a:r>
              <a:rPr lang="ru-RU" dirty="0">
                <a:hlinkClick r:id="rId3"/>
              </a:rPr>
              <a:t>// Вестник Саратовской государственной юридической академии</a:t>
            </a:r>
            <a:r>
              <a:rPr lang="ru-RU" dirty="0" smtClean="0">
                <a:hlinkClick r:id="rId3"/>
              </a:rPr>
              <a:t>. - </a:t>
            </a:r>
            <a:r>
              <a:rPr lang="ru-RU" dirty="0">
                <a:hlinkClick r:id="rId3"/>
              </a:rPr>
              <a:t>Выпуск № </a:t>
            </a:r>
            <a:r>
              <a:rPr lang="ru-RU" dirty="0" smtClean="0">
                <a:hlinkClick r:id="rId3"/>
              </a:rPr>
              <a:t>3(98</a:t>
            </a:r>
            <a:r>
              <a:rPr lang="ru-RU" dirty="0">
                <a:hlinkClick r:id="rId3"/>
              </a:rPr>
              <a:t>) / </a:t>
            </a:r>
            <a:r>
              <a:rPr lang="ru-RU" dirty="0" smtClean="0">
                <a:hlinkClick r:id="rId3"/>
              </a:rPr>
              <a:t>2014. - </a:t>
            </a:r>
            <a:r>
              <a:rPr lang="ru-RU" dirty="0">
                <a:hlinkClick r:id="rId3"/>
              </a:rPr>
              <a:t>с. </a:t>
            </a:r>
            <a:r>
              <a:rPr lang="ru-RU" dirty="0" smtClean="0">
                <a:hlinkClick r:id="rId3"/>
              </a:rPr>
              <a:t>94.</a:t>
            </a:r>
            <a:endParaRPr lang="ru-RU" dirty="0" smtClean="0"/>
          </a:p>
          <a:p>
            <a:pPr algn="just"/>
            <a:r>
              <a:rPr lang="ru-RU" dirty="0" smtClean="0"/>
              <a:t>13) </a:t>
            </a:r>
            <a:r>
              <a:rPr lang="ru-RU" dirty="0">
                <a:hlinkClick r:id="rId4"/>
              </a:rPr>
              <a:t>Левушкин А</a:t>
            </a:r>
            <a:r>
              <a:rPr lang="ru-RU" dirty="0" smtClean="0">
                <a:hlinkClick r:id="rId4"/>
              </a:rPr>
              <a:t>. Н</a:t>
            </a:r>
            <a:r>
              <a:rPr lang="ru-RU" dirty="0">
                <a:hlinkClick r:id="rId4"/>
              </a:rPr>
              <a:t>. </a:t>
            </a:r>
            <a:r>
              <a:rPr lang="ru-RU" dirty="0" smtClean="0">
                <a:hlinkClick r:id="rId4"/>
              </a:rPr>
              <a:t>«Основания </a:t>
            </a:r>
            <a:r>
              <a:rPr lang="ru-RU" dirty="0">
                <a:hlinkClick r:id="rId4"/>
              </a:rPr>
              <a:t>лишения родительских прав: вопросы теории и </a:t>
            </a:r>
            <a:r>
              <a:rPr lang="ru-RU" dirty="0" smtClean="0">
                <a:hlinkClick r:id="rId4"/>
              </a:rPr>
              <a:t>практики» </a:t>
            </a:r>
            <a:r>
              <a:rPr lang="ru-RU" dirty="0">
                <a:hlinkClick r:id="rId4"/>
              </a:rPr>
              <a:t>// Известия Пензенского государственного педагогического университета имени В.Г. Белинского, 2011</a:t>
            </a:r>
            <a:r>
              <a:rPr lang="ru-RU" dirty="0" smtClean="0">
                <a:hlinkClick r:id="rId4"/>
              </a:rPr>
              <a:t>. - </a:t>
            </a:r>
            <a:r>
              <a:rPr lang="ru-RU" dirty="0">
                <a:hlinkClick r:id="rId4"/>
              </a:rPr>
              <a:t>Выпуск № 24</a:t>
            </a:r>
            <a:r>
              <a:rPr lang="ru-RU" dirty="0" smtClean="0">
                <a:hlinkClick r:id="rId4"/>
              </a:rPr>
              <a:t>. - </a:t>
            </a:r>
            <a:r>
              <a:rPr lang="ru-RU" dirty="0">
                <a:hlinkClick r:id="rId4"/>
              </a:rPr>
              <a:t>123 с</a:t>
            </a:r>
            <a:r>
              <a:rPr lang="ru-RU" dirty="0" smtClean="0">
                <a:hlinkClick r:id="rId4"/>
              </a:rPr>
              <a:t>.</a:t>
            </a:r>
            <a:endParaRPr lang="ru-RU" dirty="0" smtClean="0"/>
          </a:p>
          <a:p>
            <a:pPr algn="just"/>
            <a:r>
              <a:rPr lang="ru-RU" dirty="0" smtClean="0"/>
              <a:t>14) </a:t>
            </a:r>
            <a:r>
              <a:rPr lang="ru-RU" dirty="0">
                <a:hlinkClick r:id="rId5"/>
              </a:rPr>
              <a:t>Нечаева А. М. </a:t>
            </a:r>
            <a:r>
              <a:rPr lang="ru-RU" dirty="0" smtClean="0">
                <a:hlinkClick r:id="rId5"/>
              </a:rPr>
              <a:t>«Правонарушения </a:t>
            </a:r>
            <a:r>
              <a:rPr lang="ru-RU" dirty="0">
                <a:hlinkClick r:id="rId5"/>
              </a:rPr>
              <a:t>в сфере личных семейных </a:t>
            </a:r>
            <a:r>
              <a:rPr lang="ru-RU" dirty="0" smtClean="0">
                <a:hlinkClick r:id="rId5"/>
              </a:rPr>
              <a:t>отношений» // </a:t>
            </a:r>
            <a:r>
              <a:rPr lang="ru-RU" dirty="0">
                <a:hlinkClick r:id="rId5"/>
              </a:rPr>
              <a:t>М., 1991</a:t>
            </a:r>
            <a:r>
              <a:rPr lang="ru-RU" dirty="0" smtClean="0">
                <a:hlinkClick r:id="rId5"/>
              </a:rPr>
              <a:t>. - </a:t>
            </a:r>
            <a:r>
              <a:rPr lang="ru-RU" dirty="0">
                <a:hlinkClick r:id="rId5"/>
              </a:rPr>
              <a:t>с</a:t>
            </a:r>
            <a:r>
              <a:rPr lang="ru-RU" dirty="0" smtClean="0">
                <a:hlinkClick r:id="rId5"/>
              </a:rPr>
              <a:t>. </a:t>
            </a:r>
            <a:r>
              <a:rPr lang="ru-RU" dirty="0">
                <a:hlinkClick r:id="rId5"/>
              </a:rPr>
              <a:t>91.</a:t>
            </a:r>
            <a:endParaRPr lang="ru-RU" dirty="0" smtClean="0"/>
          </a:p>
          <a:p>
            <a:pPr algn="just"/>
            <a:r>
              <a:rPr lang="ru-RU" dirty="0" smtClean="0"/>
              <a:t>15) </a:t>
            </a:r>
            <a:r>
              <a:rPr lang="ru-RU" dirty="0" smtClean="0">
                <a:hlinkClick r:id="rId6"/>
              </a:rPr>
              <a:t>Петрова </a:t>
            </a:r>
            <a:r>
              <a:rPr lang="ru-RU" dirty="0">
                <a:hlinkClick r:id="rId6"/>
              </a:rPr>
              <a:t>И. А. </a:t>
            </a:r>
            <a:r>
              <a:rPr lang="ru-RU" dirty="0" smtClean="0">
                <a:hlinkClick r:id="rId6"/>
              </a:rPr>
              <a:t>«К </a:t>
            </a:r>
            <a:r>
              <a:rPr lang="ru-RU" dirty="0">
                <a:hlinkClick r:id="rId6"/>
              </a:rPr>
              <a:t>вопросу о понятии злостного уклонения от уплаты средств на содержание </a:t>
            </a:r>
            <a:r>
              <a:rPr lang="ru-RU" dirty="0" smtClean="0">
                <a:hlinkClick r:id="rId6"/>
              </a:rPr>
              <a:t>детей» // Актуальные </a:t>
            </a:r>
            <a:r>
              <a:rPr lang="ru-RU" dirty="0">
                <a:hlinkClick r:id="rId6"/>
              </a:rPr>
              <a:t>проблемы российского права. - 2013. - № 10. - </a:t>
            </a:r>
            <a:r>
              <a:rPr lang="ru-RU" dirty="0" smtClean="0">
                <a:hlinkClick r:id="rId6"/>
              </a:rPr>
              <a:t>с. </a:t>
            </a:r>
            <a:r>
              <a:rPr lang="ru-RU" dirty="0">
                <a:hlinkClick r:id="rId6"/>
              </a:rPr>
              <a:t>1291 </a:t>
            </a:r>
            <a:r>
              <a:rPr lang="ru-RU" dirty="0" smtClean="0">
                <a:hlinkClick r:id="rId6"/>
              </a:rPr>
              <a:t>– 1297.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6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16) </a:t>
            </a:r>
            <a:r>
              <a:rPr lang="ru-RU" dirty="0" err="1" smtClean="0">
                <a:hlinkClick r:id="rId2"/>
              </a:rPr>
              <a:t>Танаева</a:t>
            </a:r>
            <a:r>
              <a:rPr lang="ru-RU" dirty="0" smtClean="0">
                <a:hlinkClick r:id="rId2"/>
              </a:rPr>
              <a:t> </a:t>
            </a:r>
            <a:r>
              <a:rPr lang="ru-RU" dirty="0">
                <a:hlinkClick r:id="rId2"/>
              </a:rPr>
              <a:t>З. Р. «Жестокое обращение с детьми как квалифицирующий признак ст. 156 УК РФ» // Правопорядок: история, теория, практика. - выпуск № 4(7) / 2015. - 88 с</a:t>
            </a:r>
            <a:r>
              <a:rPr lang="ru-RU" dirty="0" smtClean="0">
                <a:hlinkClick r:id="rId2"/>
              </a:rPr>
              <a:t>.</a:t>
            </a:r>
            <a:endParaRPr lang="ru-RU" dirty="0"/>
          </a:p>
          <a:p>
            <a:pPr algn="just"/>
            <a:r>
              <a:rPr lang="ru-RU" dirty="0" smtClean="0"/>
              <a:t>17) </a:t>
            </a:r>
            <a:r>
              <a:rPr lang="ru-RU" dirty="0" smtClean="0"/>
              <a:t>Шипунова Т. В</a:t>
            </a:r>
            <a:r>
              <a:rPr lang="ru-RU" dirty="0"/>
              <a:t>. </a:t>
            </a:r>
            <a:r>
              <a:rPr lang="ru-RU" dirty="0" smtClean="0"/>
              <a:t>«Жестокое </a:t>
            </a:r>
            <a:r>
              <a:rPr lang="ru-RU" dirty="0"/>
              <a:t>обращение с детьми: </a:t>
            </a:r>
            <a:r>
              <a:rPr lang="ru-RU" dirty="0" smtClean="0"/>
              <a:t>определение</a:t>
            </a:r>
            <a:r>
              <a:rPr lang="ru-RU" dirty="0"/>
              <a:t>, </a:t>
            </a:r>
            <a:r>
              <a:rPr lang="ru-RU" dirty="0" smtClean="0"/>
              <a:t>генезис, перспективы исследований» </a:t>
            </a:r>
            <a:r>
              <a:rPr lang="ru-RU" dirty="0"/>
              <a:t>// </a:t>
            </a:r>
            <a:r>
              <a:rPr lang="ru-RU" dirty="0" smtClean="0"/>
              <a:t>Криминология: вчера</a:t>
            </a:r>
            <a:r>
              <a:rPr lang="ru-RU" dirty="0"/>
              <a:t>, </a:t>
            </a:r>
            <a:r>
              <a:rPr lang="ru-RU" dirty="0" smtClean="0"/>
              <a:t>сегодня, завтра: тр</a:t>
            </a:r>
            <a:r>
              <a:rPr lang="ru-RU" dirty="0"/>
              <a:t>. Санкт-</a:t>
            </a:r>
            <a:r>
              <a:rPr lang="ru-RU" dirty="0" err="1"/>
              <a:t>Петерб</a:t>
            </a:r>
            <a:r>
              <a:rPr lang="ru-RU" dirty="0"/>
              <a:t>. </a:t>
            </a:r>
            <a:r>
              <a:rPr lang="ru-RU" dirty="0" smtClean="0"/>
              <a:t>криминолог</a:t>
            </a:r>
            <a:r>
              <a:rPr lang="ru-RU" dirty="0"/>
              <a:t>. клуба</a:t>
            </a:r>
            <a:r>
              <a:rPr lang="ru-RU" dirty="0" smtClean="0"/>
              <a:t>. - </a:t>
            </a:r>
            <a:r>
              <a:rPr lang="ru-RU" dirty="0"/>
              <a:t>2002. № 1 (2</a:t>
            </a:r>
            <a:r>
              <a:rPr lang="ru-RU" dirty="0" smtClean="0"/>
              <a:t>). - с. </a:t>
            </a:r>
            <a:r>
              <a:rPr lang="ru-RU" dirty="0"/>
              <a:t>95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Материалы правоприменительной практики:</a:t>
            </a:r>
          </a:p>
          <a:p>
            <a:pPr algn="just"/>
            <a:r>
              <a:rPr lang="ru-RU" dirty="0" smtClean="0"/>
              <a:t>18) </a:t>
            </a:r>
            <a:r>
              <a:rPr lang="ru-RU" dirty="0" smtClean="0">
                <a:hlinkClick r:id="rId3"/>
              </a:rPr>
              <a:t>Постановление </a:t>
            </a:r>
            <a:r>
              <a:rPr lang="ru-RU" dirty="0">
                <a:hlinkClick r:id="rId3"/>
              </a:rPr>
              <a:t>Пленума Верховного Суда РФ от 27.05.1998 N 10 (ред. от 06.02.2007) </a:t>
            </a:r>
            <a:r>
              <a:rPr lang="ru-RU" dirty="0" smtClean="0">
                <a:hlinkClick r:id="rId3"/>
              </a:rPr>
              <a:t>«О </a:t>
            </a:r>
            <a:r>
              <a:rPr lang="ru-RU" dirty="0">
                <a:hlinkClick r:id="rId3"/>
              </a:rPr>
              <a:t>применении судами законодательства при разрешении споров, связанных с воспитанием </a:t>
            </a:r>
            <a:r>
              <a:rPr lang="ru-RU" dirty="0" smtClean="0">
                <a:hlinkClick r:id="rId3"/>
              </a:rPr>
              <a:t>детей» // Бюллетень ВС РФ. – 1998. - № 7.</a:t>
            </a:r>
            <a:endParaRPr lang="ru-RU" dirty="0" smtClean="0"/>
          </a:p>
          <a:p>
            <a:pPr algn="just"/>
            <a:r>
              <a:rPr lang="ru-RU" dirty="0" smtClean="0"/>
              <a:t>19) </a:t>
            </a:r>
            <a:r>
              <a:rPr lang="ru-RU" dirty="0" smtClean="0">
                <a:hlinkClick r:id="rId4"/>
              </a:rPr>
              <a:t>«Обзор </a:t>
            </a:r>
            <a:r>
              <a:rPr lang="ru-RU" dirty="0">
                <a:hlinkClick r:id="rId4"/>
              </a:rPr>
              <a:t>практики разрешения судами споров, связанных с воспитанием </a:t>
            </a:r>
            <a:r>
              <a:rPr lang="ru-RU" dirty="0" smtClean="0">
                <a:hlinkClick r:id="rId4"/>
              </a:rPr>
              <a:t>детей» (</a:t>
            </a:r>
            <a:r>
              <a:rPr lang="ru-RU" dirty="0">
                <a:hlinkClick r:id="rId4"/>
              </a:rPr>
              <a:t>утв. Президиумом Верховного Суда РФ 20.07.2011</a:t>
            </a:r>
            <a:r>
              <a:rPr lang="ru-RU" dirty="0" smtClean="0">
                <a:hlinkClick r:id="rId4"/>
              </a:rPr>
              <a:t>) // Бюллетень ВС РФ. – 2011. </a:t>
            </a:r>
            <a:endParaRPr lang="ru-RU" dirty="0" smtClean="0"/>
          </a:p>
          <a:p>
            <a:pPr algn="just"/>
            <a:r>
              <a:rPr lang="ru-RU" dirty="0" smtClean="0"/>
              <a:t>20</a:t>
            </a:r>
            <a:r>
              <a:rPr lang="ru-RU" dirty="0" smtClean="0"/>
              <a:t>) </a:t>
            </a:r>
            <a:r>
              <a:rPr lang="ru-RU" dirty="0">
                <a:hlinkClick r:id="rId5"/>
              </a:rPr>
              <a:t>Определение Свердловского областного суда от 20.12.2007 по делу № </a:t>
            </a:r>
            <a:r>
              <a:rPr lang="ru-RU" dirty="0" smtClean="0">
                <a:hlinkClick r:id="rId5"/>
              </a:rPr>
              <a:t>33-9222/2007.</a:t>
            </a:r>
            <a:endParaRPr lang="ru-RU" dirty="0" smtClean="0"/>
          </a:p>
          <a:p>
            <a:pPr algn="just"/>
            <a:r>
              <a:rPr lang="ru-RU" dirty="0" smtClean="0"/>
              <a:t>21</a:t>
            </a:r>
            <a:r>
              <a:rPr lang="ru-RU" dirty="0" smtClean="0"/>
              <a:t>) </a:t>
            </a:r>
            <a:r>
              <a:rPr lang="ru-RU" dirty="0">
                <a:hlinkClick r:id="rId6"/>
              </a:rPr>
              <a:t>Решение Ленинского районного суда г. Челябинска от 28.09.2015 по делу № </a:t>
            </a:r>
            <a:r>
              <a:rPr lang="ru-RU" dirty="0" smtClean="0">
                <a:hlinkClick r:id="rId6"/>
              </a:rPr>
              <a:t>2-3998/2015.</a:t>
            </a:r>
            <a:endParaRPr lang="ru-RU" dirty="0" smtClean="0"/>
          </a:p>
          <a:p>
            <a:pPr algn="just"/>
            <a:r>
              <a:rPr lang="ru-RU" dirty="0" smtClean="0"/>
              <a:t>22) </a:t>
            </a:r>
            <a:r>
              <a:rPr lang="ru-RU" dirty="0">
                <a:hlinkClick r:id="rId7"/>
              </a:rPr>
              <a:t>Решение Железнодорожного федерального районного суда г. Екатеринбурга от </a:t>
            </a:r>
            <a:r>
              <a:rPr lang="ru-RU" dirty="0" smtClean="0">
                <a:hlinkClick r:id="rId7"/>
              </a:rPr>
              <a:t>02.09.2004.</a:t>
            </a:r>
            <a:endParaRPr lang="ru-RU" dirty="0" smtClean="0"/>
          </a:p>
          <a:p>
            <a:pPr algn="just"/>
            <a:r>
              <a:rPr lang="ru-RU" dirty="0" smtClean="0"/>
              <a:t>23) </a:t>
            </a:r>
            <a:r>
              <a:rPr lang="ru-RU" dirty="0" smtClean="0">
                <a:hlinkClick r:id="rId8"/>
              </a:rPr>
              <a:t>Апелляционное </a:t>
            </a:r>
            <a:r>
              <a:rPr lang="ru-RU" dirty="0">
                <a:hlinkClick r:id="rId8"/>
              </a:rPr>
              <a:t>определение судебной коллегии по гражданским делам Рязанского областного суда № 33-1652/2015 от 29.07.2015 по делу № </a:t>
            </a:r>
            <a:r>
              <a:rPr lang="ru-RU" dirty="0" smtClean="0">
                <a:hlinkClick r:id="rId8"/>
              </a:rPr>
              <a:t>33-1652/2015.</a:t>
            </a:r>
            <a:endParaRPr lang="ru-RU" dirty="0" smtClean="0"/>
          </a:p>
          <a:p>
            <a:pPr algn="just"/>
            <a:r>
              <a:rPr lang="ru-RU" dirty="0" smtClean="0"/>
              <a:t>24) </a:t>
            </a:r>
            <a:r>
              <a:rPr lang="ru-RU" dirty="0">
                <a:hlinkClick r:id="rId9"/>
              </a:rPr>
              <a:t>Апелляционное определение № 33-17172/2014 от 24.09.2014 по делу № </a:t>
            </a:r>
            <a:r>
              <a:rPr lang="ru-RU" dirty="0" smtClean="0">
                <a:hlinkClick r:id="rId9"/>
              </a:rPr>
              <a:t>33-17172/2014.</a:t>
            </a:r>
            <a:endParaRPr lang="ru-RU" dirty="0"/>
          </a:p>
          <a:p>
            <a:pPr algn="just"/>
            <a:r>
              <a:rPr lang="ru-RU" dirty="0" smtClean="0"/>
              <a:t>25) </a:t>
            </a:r>
            <a:r>
              <a:rPr lang="ru-RU" dirty="0">
                <a:hlinkClick r:id="rId10"/>
              </a:rPr>
              <a:t>Решение </a:t>
            </a:r>
            <a:r>
              <a:rPr lang="ru-RU" dirty="0" err="1">
                <a:hlinkClick r:id="rId10"/>
              </a:rPr>
              <a:t>Камбарского</a:t>
            </a:r>
            <a:r>
              <a:rPr lang="ru-RU" dirty="0">
                <a:hlinkClick r:id="rId10"/>
              </a:rPr>
              <a:t> районного суда Удмуртской Республики от 16.04.2012 по делу № </a:t>
            </a:r>
            <a:r>
              <a:rPr lang="ru-RU" dirty="0" smtClean="0">
                <a:hlinkClick r:id="rId10"/>
              </a:rPr>
              <a:t>2-80/2012.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962" y="260648"/>
            <a:ext cx="690208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9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</a:t>
            </a:r>
            <a:endParaRPr lang="ru-RU" sz="96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67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32633" y="5589240"/>
            <a:ext cx="8640960" cy="99533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62299" y="3980963"/>
            <a:ext cx="8640960" cy="1296144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51520" y="728700"/>
            <a:ext cx="8640960" cy="293433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7315" y="800708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2" action="ppaction://hlinksldjump"/>
              </a:rPr>
              <a:t>По мнению </a:t>
            </a:r>
            <a:r>
              <a:rPr lang="ru-RU" dirty="0" smtClean="0">
                <a:hlinkClick r:id="rId2" action="ppaction://hlinksldjump"/>
              </a:rPr>
              <a:t>Т. </a:t>
            </a:r>
            <a:r>
              <a:rPr lang="ru-RU" dirty="0" err="1" smtClean="0">
                <a:hlinkClick r:id="rId2" action="ppaction://hlinksldjump"/>
              </a:rPr>
              <a:t>Кошаевой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dirty="0">
                <a:hlinkClick r:id="rId2" action="ppaction://hlinksldjump"/>
              </a:rPr>
              <a:t>и Н. Гуль</a:t>
            </a:r>
            <a:r>
              <a:rPr lang="ru-RU" dirty="0"/>
              <a:t>, под </a:t>
            </a:r>
            <a:r>
              <a:rPr lang="ru-RU" b="1" dirty="0"/>
              <a:t>злостным</a:t>
            </a:r>
            <a:r>
              <a:rPr lang="ru-RU" dirty="0"/>
              <a:t> уклонением от уплаты алиментов </a:t>
            </a:r>
            <a:r>
              <a:rPr lang="ru-RU" dirty="0" smtClean="0"/>
              <a:t>подразумевается: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неоднократный </a:t>
            </a:r>
            <a:r>
              <a:rPr lang="ru-RU" dirty="0"/>
              <a:t>отказ от такой уплаты несмотря на сделанное предупреждение;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длительное </a:t>
            </a:r>
            <a:r>
              <a:rPr lang="ru-RU" dirty="0"/>
              <a:t>сокрытие лицом своего действительного заработка с целью уклонения от уплаты алиментов;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неоднократная </a:t>
            </a:r>
            <a:r>
              <a:rPr lang="ru-RU" dirty="0"/>
              <a:t>смена места жительства или работы с той же целью;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изменение </a:t>
            </a:r>
            <a:r>
              <a:rPr lang="ru-RU" dirty="0"/>
              <a:t>фамилии, анкетных данных или других сведений о личности, чтобы избежать уплаты алиментов;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иные </a:t>
            </a:r>
            <a:r>
              <a:rPr lang="ru-RU" dirty="0"/>
              <a:t>действия, свидетельствующие об упорном отказе от выполнения судебного решения по уплате </a:t>
            </a:r>
            <a:r>
              <a:rPr lang="ru-RU" dirty="0" smtClean="0"/>
              <a:t>алиментов.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315" y="402887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hlinkClick r:id="rId2" action="ppaction://hlinksldjump"/>
              </a:rPr>
              <a:t>С точки зрения Петровой И. А</a:t>
            </a:r>
            <a:r>
              <a:rPr lang="ru-RU" dirty="0" smtClean="0">
                <a:hlinkClick r:id="rId2" action="ppaction://hlinksldjump"/>
              </a:rPr>
              <a:t>.</a:t>
            </a:r>
            <a:r>
              <a:rPr lang="ru-RU" dirty="0" smtClean="0"/>
              <a:t>, вопрос </a:t>
            </a:r>
            <a:r>
              <a:rPr lang="ru-RU" dirty="0"/>
              <a:t>о том, является ли уклонение </a:t>
            </a:r>
            <a:r>
              <a:rPr lang="ru-RU" b="1" dirty="0"/>
              <a:t>злостным</a:t>
            </a:r>
            <a:r>
              <a:rPr lang="ru-RU" dirty="0"/>
              <a:t>, должен решаться судом в каждом конкретном случае с учетом различных обстоятельств: продолжительности и причин неуплаты лицом алиментов и всех других факторов.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536" y="5586273"/>
            <a:ext cx="850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hlinkClick r:id="rId2" action="ppaction://hlinksldjump"/>
              </a:rPr>
              <a:t>Н. С. Карпухина полагает</a:t>
            </a:r>
            <a:r>
              <a:rPr lang="ru-RU" dirty="0"/>
              <a:t>, что </a:t>
            </a:r>
            <a:r>
              <a:rPr lang="ru-RU" b="1" dirty="0"/>
              <a:t>«злостность» </a:t>
            </a:r>
            <a:r>
              <a:rPr lang="ru-RU" dirty="0"/>
              <a:t>должна устанавливаться в каждом конкретном случае на основании законодательства об исполнительном </a:t>
            </a:r>
            <a:r>
              <a:rPr lang="ru-RU" dirty="0" smtClean="0"/>
              <a:t>производстве.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98465" y="44624"/>
            <a:ext cx="3509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Мнения учёных: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4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10625"/>
              </p:ext>
            </p:extLst>
          </p:nvPr>
        </p:nvGraphicFramePr>
        <p:xfrm>
          <a:off x="251531" y="1124744"/>
          <a:ext cx="8640960" cy="551688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520269"/>
                <a:gridCol w="3240371"/>
                <a:gridCol w="288032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Административная ответственность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Уголовная ответственность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Неисполнение обязанностей по воспитанию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несовершеннолетнего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solidFill>
                            <a:schemeClr val="bg1"/>
                          </a:solidFill>
                        </a:rPr>
                        <a:t>Часть 1 статьи 5.35 КоАП РФ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: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Неисполнение или ненадлежащее исполнение родителями или иными законными представителями несовершеннолетних обязанностей по содержанию, воспитанию, обучению, защите прав и интересов несовершеннолетних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solidFill>
                            <a:schemeClr val="bg1"/>
                          </a:solidFill>
                        </a:rPr>
                        <a:t>Статья 156 УК РФ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Неисполнение или ненадлежащее исполнение обязанностей по воспитанию несовершеннолетнего родителем или иным лицом, на которое возложены эти обязанности, если это деяние соединено с жестоким обращением с несовершеннолетним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Неуплата средств на содержание детей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solidFill>
                            <a:schemeClr val="bg1"/>
                          </a:solidFill>
                        </a:rPr>
                        <a:t>Часть 1 статьи 5.35.1 КоАП</a:t>
                      </a:r>
                      <a:r>
                        <a:rPr lang="ru-RU" sz="1400" u="sng" baseline="0" dirty="0" smtClean="0">
                          <a:solidFill>
                            <a:schemeClr val="bg1"/>
                          </a:solidFill>
                        </a:rPr>
                        <a:t> РФ</a:t>
                      </a:r>
                      <a:r>
                        <a:rPr lang="ru-RU" sz="1400" u="none" baseline="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Неуплата родителем без уважительных причин в нарушение решения суда или нотариально удостоверенного соглашения средств на содержание несовершеннолетних детей либо нетрудоспособных детей, достигших восемнадцатилетнего возраста, в течение двух и более месяцев со дня возбуждения исполнительного производства, если такие действия не содержат уголовно наказуемого деяния</a:t>
                      </a:r>
                      <a:endParaRPr lang="ru-RU" sz="1400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solidFill>
                            <a:schemeClr val="bg1"/>
                          </a:solidFill>
                        </a:rPr>
                        <a:t>Часть 1 статьи 157 УК РФ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Неуплата родителем без уважительных причин в нарушение решения суда или нотариально удостоверенного соглашения средств на содержание несовершеннолетних детей, а равно нетрудоспособных детей, достигших восемнадцатилетнего возраста, если это деяние совершено неоднократно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928" y="44624"/>
            <a:ext cx="91130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Основания для привлечения к административной или 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уголовной ответственности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0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12882" r="8138" b="17496"/>
          <a:stretch/>
        </p:blipFill>
        <p:spPr>
          <a:xfrm>
            <a:off x="107504" y="2564904"/>
            <a:ext cx="8906138" cy="40770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2615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17" y="260648"/>
            <a:ext cx="436904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640899" y="3645024"/>
            <a:ext cx="183934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Неисполнение или ненадлежащее исполнение обязанностей по воспитанию </a:t>
            </a:r>
            <a:r>
              <a:rPr lang="ru-RU" sz="1200" dirty="0" smtClean="0"/>
              <a:t>несовершеннолетнего 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</a:t>
            </a:r>
            <a:r>
              <a:rPr lang="ru-RU" sz="1200" dirty="0" smtClean="0"/>
              <a:t>еуплата </a:t>
            </a:r>
            <a:r>
              <a:rPr lang="ru-RU" sz="1200" dirty="0"/>
              <a:t>средств на </a:t>
            </a:r>
            <a:r>
              <a:rPr lang="ru-RU" sz="1200" dirty="0" smtClean="0"/>
              <a:t>содержание детей </a:t>
            </a:r>
            <a:endParaRPr lang="ru-RU" sz="1200" dirty="0"/>
          </a:p>
          <a:p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32129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Уголовная ответственность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321297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Административная</a:t>
            </a:r>
          </a:p>
          <a:p>
            <a:pPr algn="ctr"/>
            <a:r>
              <a:rPr lang="ru-RU" b="1" dirty="0" smtClean="0"/>
              <a:t>ответственность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3192" y="3859307"/>
            <a:ext cx="2840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если это деяние соединено с жестоким обращением с несовершеннолетним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0112" y="386855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если это деяние </a:t>
            </a:r>
            <a:r>
              <a:rPr lang="ru-RU" sz="1400" dirty="0" smtClean="0"/>
              <a:t>НЕ соединено </a:t>
            </a:r>
            <a:r>
              <a:rPr lang="ru-RU" sz="1400" dirty="0"/>
              <a:t>с жестоким обращением с несовершеннолетним</a:t>
            </a:r>
          </a:p>
          <a:p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7544" y="4884220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1982" y="515719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если это деяние совершено неоднократно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80112" y="5147904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если </a:t>
            </a:r>
            <a:r>
              <a:rPr lang="ru-RU" sz="1400" dirty="0" smtClean="0"/>
              <a:t>это деяние совершено впервые (однократно)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979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3" y="-83955"/>
            <a:ext cx="594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Судебная практика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71" y="836712"/>
            <a:ext cx="8928992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hlinkClick r:id="rId2" action="ppaction://hlinksldjump"/>
              </a:rPr>
              <a:t>Определение Свердловского областного суда от 20.12.2007 по делу </a:t>
            </a:r>
            <a:r>
              <a:rPr lang="ru-RU" u="sng" dirty="0" smtClean="0">
                <a:hlinkClick r:id="rId2" action="ppaction://hlinksldjump"/>
              </a:rPr>
              <a:t>№ </a:t>
            </a:r>
            <a:r>
              <a:rPr lang="ru-RU" u="sng" dirty="0">
                <a:hlinkClick r:id="rId2" action="ppaction://hlinksldjump"/>
              </a:rPr>
              <a:t>33-9222/2007 </a:t>
            </a:r>
            <a:endParaRPr lang="ru-RU" u="sng" dirty="0" smtClean="0"/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В </a:t>
            </a:r>
            <a:r>
              <a:rPr lang="ru-RU" dirty="0" err="1"/>
              <a:t>Сухоложский</a:t>
            </a:r>
            <a:r>
              <a:rPr lang="ru-RU" dirty="0"/>
              <a:t> </a:t>
            </a:r>
            <a:r>
              <a:rPr lang="ru-RU" dirty="0" smtClean="0"/>
              <a:t>городской суд </a:t>
            </a:r>
            <a:r>
              <a:rPr lang="ru-RU" dirty="0"/>
              <a:t>прокурор обратился </a:t>
            </a:r>
            <a:r>
              <a:rPr lang="ru-RU" dirty="0" smtClean="0"/>
              <a:t>с </a:t>
            </a:r>
            <a:r>
              <a:rPr lang="ru-RU" dirty="0"/>
              <a:t>иском к В. и Т</a:t>
            </a:r>
            <a:r>
              <a:rPr lang="ru-RU" dirty="0" smtClean="0"/>
              <a:t>. </a:t>
            </a:r>
            <a:r>
              <a:rPr lang="ru-RU" dirty="0"/>
              <a:t>о лишении родительских </a:t>
            </a:r>
            <a:r>
              <a:rPr lang="ru-RU" dirty="0" smtClean="0"/>
              <a:t>прав </a:t>
            </a:r>
            <a:r>
              <a:rPr lang="ru-RU" dirty="0"/>
              <a:t>и взыскании алиментов</a:t>
            </a:r>
            <a:r>
              <a:rPr lang="ru-RU" dirty="0" smtClean="0"/>
              <a:t> </a:t>
            </a:r>
            <a:r>
              <a:rPr lang="ru-RU" dirty="0"/>
              <a:t>в интересах несовершеннолетних К. и </a:t>
            </a:r>
            <a:r>
              <a:rPr lang="ru-RU" dirty="0" smtClean="0"/>
              <a:t>Ю. В </a:t>
            </a:r>
            <a:r>
              <a:rPr lang="ru-RU" dirty="0"/>
              <a:t>обоснование требований он указал, что дети с 2002 г. проживают с бабушкой и дедушкой – Н. и А. (родителями отца). В указанный период времени родители с детьми не проживали, их фактическое место жительства неизвестно, материально детей не обеспечивали, воспитанием не занимались, о здоровье не заботились; В. злоупотреблял спиртными напитками, оставлял детей на попечение своей матери, Т. с января 2003 г. уехала в г. Екатеринбург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	Т</a:t>
            </a:r>
            <a:r>
              <a:rPr lang="ru-RU" dirty="0"/>
              <a:t>. иск не признала, предъявила исковые требования к Н</a:t>
            </a:r>
            <a:r>
              <a:rPr lang="ru-RU" dirty="0" smtClean="0"/>
              <a:t>. и </a:t>
            </a:r>
            <a:r>
              <a:rPr lang="ru-RU" dirty="0"/>
              <a:t>А. о передаче детей на воспитание. Впоследствии она, Т., неоднократно пыталась договориться и забрать детей, но получала отказ. Отдел опеки и попечительства Администрации городского округа Сухой Лог, согласно его письменному заключению от 2 июля 2007 г., </a:t>
            </a:r>
            <a:r>
              <a:rPr lang="ru-RU" dirty="0" smtClean="0"/>
              <a:t>посчитал </a:t>
            </a:r>
            <a:r>
              <a:rPr lang="ru-RU" dirty="0"/>
              <a:t>целесообразным лишить В</a:t>
            </a:r>
            <a:r>
              <a:rPr lang="ru-RU" dirty="0" smtClean="0"/>
              <a:t>. и Т</a:t>
            </a:r>
            <a:r>
              <a:rPr lang="ru-RU" dirty="0"/>
              <a:t>. родительских прав, указав, что родители совместно не проживают, длительное время не проживают совместно с детьми, навещают детей очень редко. При указанных обстоятельствах, с учетом мнения несовершеннолетних детей, </a:t>
            </a:r>
            <a:r>
              <a:rPr lang="ru-RU" dirty="0" smtClean="0"/>
              <a:t>не противоречащего </a:t>
            </a:r>
            <a:r>
              <a:rPr lang="ru-RU" dirty="0"/>
              <a:t>их интересам, принимая во внимание последовательную позицию Т. о ее несогласии с лишением родительских </a:t>
            </a:r>
            <a:r>
              <a:rPr lang="ru-RU" dirty="0" smtClean="0"/>
              <a:t>прав, </a:t>
            </a:r>
            <a:r>
              <a:rPr lang="ru-RU" dirty="0"/>
              <a:t>суд кассационной инстанции нашел необходимым отменить решение суда первой инстанции в части лишения Т. родительских прав.</a:t>
            </a:r>
          </a:p>
        </p:txBody>
      </p:sp>
    </p:spTree>
    <p:extLst>
      <p:ext uri="{BB962C8B-B14F-4D97-AF65-F5344CB8AC3E}">
        <p14:creationId xmlns:p14="http://schemas.microsoft.com/office/powerpoint/2010/main" val="4053377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05635" y="1736234"/>
            <a:ext cx="4484258" cy="4896544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62" y="11663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Отказ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 уважительных причин взять своего ребенка из родильного дома (отделения) либо из иной медицинской организации, образовательной организации, организации социального обслуживания или из аналогичных организаций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060848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hlinkClick r:id="rId2" action="ppaction://hlinksldjump"/>
              </a:rPr>
              <a:t>Большакова О. Г. считает</a:t>
            </a:r>
            <a:r>
              <a:rPr lang="ru-RU" dirty="0" smtClean="0"/>
              <a:t>, что в СК РФ сделан акцент именно на отсутствии уважительных причин при отказе взять своего ребёнка из одного из перечисленных в статье учреждений, однако законодатель не указывает, какие причины считать уважительными при отказе от ребёнка, вследствие чего достаточно трудно разграничить случаи, когда к родителю необходимо применять санкцию в виде лишения родительских прав, а когда его поведение вообще не является противоправным.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36234"/>
            <a:ext cx="3960440" cy="489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80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2" y="-86618"/>
            <a:ext cx="594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Судебная практика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836712"/>
            <a:ext cx="8928992" cy="5847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u="sng" dirty="0">
                <a:hlinkClick r:id="rId2" action="ppaction://hlinksldjump"/>
              </a:rPr>
              <a:t>Решение Ленинского районного суда г. Челябинска от </a:t>
            </a:r>
            <a:r>
              <a:rPr lang="ru-RU" sz="1700" u="sng" dirty="0" smtClean="0">
                <a:hlinkClick r:id="rId2" action="ppaction://hlinksldjump"/>
              </a:rPr>
              <a:t>28.09.2015 по делу № </a:t>
            </a:r>
            <a:r>
              <a:rPr lang="ru-RU" sz="1700" u="sng" dirty="0">
                <a:hlinkClick r:id="rId2" action="ppaction://hlinksldjump"/>
              </a:rPr>
              <a:t>2-3998/2015</a:t>
            </a:r>
            <a:endParaRPr lang="ru-RU" sz="1700" u="sng" dirty="0"/>
          </a:p>
          <a:p>
            <a:pPr algn="just"/>
            <a:endParaRPr lang="ru-RU" sz="1700" dirty="0"/>
          </a:p>
          <a:p>
            <a:pPr algn="just"/>
            <a:r>
              <a:rPr lang="ru-RU" sz="1700" dirty="0" smtClean="0"/>
              <a:t>МКУ СО «СРЦ для </a:t>
            </a:r>
            <a:r>
              <a:rPr lang="ru-RU" sz="1700" dirty="0"/>
              <a:t>несовершеннолетних» обратилось в суд с иском к Черновой В.В. о лишении родительских прав в отношении несовершеннолетней дочери Ч.К.Д, взыскании алиментов. В обоснование иска указали, что Чернова В.В. является матерью несовершеннолетней дочери Ч.К.Д. Чернова В.В обратилась в МКУ СО «СРЦ для несовершеннолетних» с заявлением о временном определении своей дочери в организацию для детей-сирот и детей, оставшихся без попечения родителей. В заявлении она указала, что намерена трудоустроиться, создать условия для проживания ребенка в семье. Однако в указанный срок свою дочь из СРЦ не забрала, причину не указала. Чернова В.В. свою дочь в СРЦ не навещала, материально не поддерживала, не заботилась о физическом, психическом, духовном развитии дочери, в Ленинское УСЗН с целью возврата дочери в семью не обращалась, тем самым самоустранилась от выполнения родительских обязанностей. Чернова В. В. не предпринимает попытки для возврата дочери в </a:t>
            </a:r>
            <a:r>
              <a:rPr lang="ru-RU" sz="1700" dirty="0" smtClean="0"/>
              <a:t>семью, </a:t>
            </a:r>
            <a:r>
              <a:rPr lang="ru-RU" sz="1700" dirty="0"/>
              <a:t>не заботится о её здоровье, физическом, психическом, духовном и нравственном развитии, материально не помогает, совместно с несовершеннолетней дочерью не проживает. Таким образом, суд усматривает в действиях ответчика наличие виновного поведения к выполнению родительских обязанностей в отношении несовершеннолетнего ребенка, выраженное в длительном отсутствии заботы и внимания по воспитанию, развитию, материальному содержанию несовершеннолетнего, непринятии мер к возврату дочери из учреждения социальной защиты населения. На этом основании суд считает необходимым лишить Чернову В.В. родительских прав в отношении несовершеннолетней </a:t>
            </a:r>
            <a:r>
              <a:rPr lang="ru-RU" sz="1700" dirty="0" smtClean="0"/>
              <a:t>дочери.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6059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2030</TotalTime>
  <Words>5107</Words>
  <Application>Microsoft Office PowerPoint</Application>
  <PresentationFormat>Экран (4:3)</PresentationFormat>
  <Paragraphs>274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Пользователь Windows</cp:lastModifiedBy>
  <cp:revision>155</cp:revision>
  <dcterms:created xsi:type="dcterms:W3CDTF">2017-05-13T09:09:00Z</dcterms:created>
  <dcterms:modified xsi:type="dcterms:W3CDTF">2017-06-13T14:51:16Z</dcterms:modified>
</cp:coreProperties>
</file>