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pn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6DDD20-A91C-4D45-88E2-6824696B9C7B}" type="doc">
      <dgm:prSet loTypeId="urn:microsoft.com/office/officeart/2005/8/layout/vList3" loCatId="list" qsTypeId="urn:microsoft.com/office/officeart/2005/8/quickstyle/simple1" qsCatId="simple" csTypeId="urn:microsoft.com/office/officeart/2005/8/colors/colorful4" csCatId="colorful" phldr="1"/>
      <dgm:spPr/>
    </dgm:pt>
    <dgm:pt modelId="{86A89355-3C7F-49FD-A6A0-A38AC70B4177}">
      <dgm:prSet phldrT="[Текст]"/>
      <dgm:spPr/>
      <dgm:t>
        <a:bodyPr/>
        <a:lstStyle/>
        <a:p>
          <a:r>
            <a:rPr lang="ru-RU" dirty="0"/>
            <a:t>Федеральный</a:t>
          </a:r>
        </a:p>
      </dgm:t>
    </dgm:pt>
    <dgm:pt modelId="{3B93824A-5FCD-400A-9595-972613928101}" type="parTrans" cxnId="{FAE53C8C-25F4-4220-97AA-CB6B0D3823C4}">
      <dgm:prSet/>
      <dgm:spPr/>
      <dgm:t>
        <a:bodyPr/>
        <a:lstStyle/>
        <a:p>
          <a:endParaRPr lang="ru-RU"/>
        </a:p>
      </dgm:t>
    </dgm:pt>
    <dgm:pt modelId="{6C48D237-5F63-4BA5-98E0-D9982D98A566}" type="sibTrans" cxnId="{FAE53C8C-25F4-4220-97AA-CB6B0D3823C4}">
      <dgm:prSet/>
      <dgm:spPr/>
      <dgm:t>
        <a:bodyPr/>
        <a:lstStyle/>
        <a:p>
          <a:endParaRPr lang="ru-RU"/>
        </a:p>
      </dgm:t>
    </dgm:pt>
    <dgm:pt modelId="{8983787B-9A6B-469E-9718-DE796AE3A4DC}">
      <dgm:prSet phldrT="[Текст]"/>
      <dgm:spPr/>
      <dgm:t>
        <a:bodyPr/>
        <a:lstStyle/>
        <a:p>
          <a:r>
            <a:rPr lang="ru-RU" dirty="0"/>
            <a:t>Региональный</a:t>
          </a:r>
        </a:p>
      </dgm:t>
    </dgm:pt>
    <dgm:pt modelId="{F2B0315A-D594-4705-9541-5847B8CDEEEC}" type="parTrans" cxnId="{F0666DB6-64C7-405E-8801-E6AD0DF8B435}">
      <dgm:prSet/>
      <dgm:spPr/>
      <dgm:t>
        <a:bodyPr/>
        <a:lstStyle/>
        <a:p>
          <a:endParaRPr lang="ru-RU"/>
        </a:p>
      </dgm:t>
    </dgm:pt>
    <dgm:pt modelId="{B4F5A04C-4025-484D-9D3E-B4FA05358FA3}" type="sibTrans" cxnId="{F0666DB6-64C7-405E-8801-E6AD0DF8B435}">
      <dgm:prSet/>
      <dgm:spPr/>
      <dgm:t>
        <a:bodyPr/>
        <a:lstStyle/>
        <a:p>
          <a:endParaRPr lang="ru-RU"/>
        </a:p>
      </dgm:t>
    </dgm:pt>
    <dgm:pt modelId="{B1F22E9C-B41C-4228-BC1E-0F636DB8FEF2}">
      <dgm:prSet phldrT="[Текст]"/>
      <dgm:spPr/>
      <dgm:t>
        <a:bodyPr/>
        <a:lstStyle/>
        <a:p>
          <a:r>
            <a:rPr lang="ru-RU" dirty="0"/>
            <a:t>Местный</a:t>
          </a:r>
        </a:p>
      </dgm:t>
    </dgm:pt>
    <dgm:pt modelId="{A8B4E98B-41C5-480C-96D7-B1E3F2606D8D}" type="parTrans" cxnId="{8496FAFB-EDC6-49DC-B5B6-FB53ACC4D6F2}">
      <dgm:prSet/>
      <dgm:spPr/>
      <dgm:t>
        <a:bodyPr/>
        <a:lstStyle/>
        <a:p>
          <a:endParaRPr lang="ru-RU"/>
        </a:p>
      </dgm:t>
    </dgm:pt>
    <dgm:pt modelId="{7EAAF3E6-0324-4677-B4F7-B87D0AAD64F6}" type="sibTrans" cxnId="{8496FAFB-EDC6-49DC-B5B6-FB53ACC4D6F2}">
      <dgm:prSet/>
      <dgm:spPr/>
      <dgm:t>
        <a:bodyPr/>
        <a:lstStyle/>
        <a:p>
          <a:endParaRPr lang="ru-RU"/>
        </a:p>
      </dgm:t>
    </dgm:pt>
    <dgm:pt modelId="{3FA78D91-1246-47CA-AF51-C29E6DC2BD6E}" type="pres">
      <dgm:prSet presAssocID="{896DDD20-A91C-4D45-88E2-6824696B9C7B}" presName="linearFlow" presStyleCnt="0">
        <dgm:presLayoutVars>
          <dgm:dir/>
          <dgm:resizeHandles val="exact"/>
        </dgm:presLayoutVars>
      </dgm:prSet>
      <dgm:spPr/>
    </dgm:pt>
    <dgm:pt modelId="{98BE3126-B315-4425-AB8D-F7F87F7C1F0B}" type="pres">
      <dgm:prSet presAssocID="{86A89355-3C7F-49FD-A6A0-A38AC70B4177}" presName="composite" presStyleCnt="0"/>
      <dgm:spPr/>
    </dgm:pt>
    <dgm:pt modelId="{057A1798-2A58-4240-B161-DB04F68F9885}" type="pres">
      <dgm:prSet presAssocID="{86A89355-3C7F-49FD-A6A0-A38AC70B4177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41E608FF-6445-47B0-BCF0-835FD43A4B2D}" type="pres">
      <dgm:prSet presAssocID="{86A89355-3C7F-49FD-A6A0-A38AC70B4177}" presName="txShp" presStyleLbl="node1" presStyleIdx="0" presStyleCnt="3">
        <dgm:presLayoutVars>
          <dgm:bulletEnabled val="1"/>
        </dgm:presLayoutVars>
      </dgm:prSet>
      <dgm:spPr/>
    </dgm:pt>
    <dgm:pt modelId="{D53D3782-0D4F-4BA0-BE25-892C704E5BAE}" type="pres">
      <dgm:prSet presAssocID="{6C48D237-5F63-4BA5-98E0-D9982D98A566}" presName="spacing" presStyleCnt="0"/>
      <dgm:spPr/>
    </dgm:pt>
    <dgm:pt modelId="{874CC7D5-0A6E-491F-B382-CBD9B78009C9}" type="pres">
      <dgm:prSet presAssocID="{8983787B-9A6B-469E-9718-DE796AE3A4DC}" presName="composite" presStyleCnt="0"/>
      <dgm:spPr/>
    </dgm:pt>
    <dgm:pt modelId="{73539917-0721-47AB-AA7F-B07B3F0830DF}" type="pres">
      <dgm:prSet presAssocID="{8983787B-9A6B-469E-9718-DE796AE3A4DC}" presName="imgShp" presStyleLbl="fgImgPlace1" presStyleIdx="1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Растение"/>
        </a:ext>
      </dgm:extLst>
    </dgm:pt>
    <dgm:pt modelId="{3E0939E8-EA92-4E5D-AEEA-C5434E1012A5}" type="pres">
      <dgm:prSet presAssocID="{8983787B-9A6B-469E-9718-DE796AE3A4DC}" presName="txShp" presStyleLbl="node1" presStyleIdx="1" presStyleCnt="3">
        <dgm:presLayoutVars>
          <dgm:bulletEnabled val="1"/>
        </dgm:presLayoutVars>
      </dgm:prSet>
      <dgm:spPr/>
    </dgm:pt>
    <dgm:pt modelId="{6657B41C-EB6A-47C2-BA48-07079647C3C5}" type="pres">
      <dgm:prSet presAssocID="{B4F5A04C-4025-484D-9D3E-B4FA05358FA3}" presName="spacing" presStyleCnt="0"/>
      <dgm:spPr/>
    </dgm:pt>
    <dgm:pt modelId="{3A980ED5-A7F0-44CA-B0A4-E8F64CF8AE2D}" type="pres">
      <dgm:prSet presAssocID="{B1F22E9C-B41C-4228-BC1E-0F636DB8FEF2}" presName="composite" presStyleCnt="0"/>
      <dgm:spPr/>
    </dgm:pt>
    <dgm:pt modelId="{8B4CD60E-E73D-4E90-AAA7-976C5A44D935}" type="pres">
      <dgm:prSet presAssocID="{B1F22E9C-B41C-4228-BC1E-0F636DB8FEF2}" presName="imgShp" presStyleLbl="fgImgPlace1" presStyleIdx="2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Растение"/>
        </a:ext>
      </dgm:extLst>
    </dgm:pt>
    <dgm:pt modelId="{89B99CA8-25AB-4700-A51C-5884FFCFDB39}" type="pres">
      <dgm:prSet presAssocID="{B1F22E9C-B41C-4228-BC1E-0F636DB8FEF2}" presName="txShp" presStyleLbl="node1" presStyleIdx="2" presStyleCnt="3">
        <dgm:presLayoutVars>
          <dgm:bulletEnabled val="1"/>
        </dgm:presLayoutVars>
      </dgm:prSet>
      <dgm:spPr/>
    </dgm:pt>
  </dgm:ptLst>
  <dgm:cxnLst>
    <dgm:cxn modelId="{A297DA13-2657-48AB-AFC1-C184DF3636FB}" type="presOf" srcId="{B1F22E9C-B41C-4228-BC1E-0F636DB8FEF2}" destId="{89B99CA8-25AB-4700-A51C-5884FFCFDB39}" srcOrd="0" destOrd="0" presId="urn:microsoft.com/office/officeart/2005/8/layout/vList3"/>
    <dgm:cxn modelId="{CF0B9A23-92A2-4AEE-A694-927380AD9A0B}" type="presOf" srcId="{896DDD20-A91C-4D45-88E2-6824696B9C7B}" destId="{3FA78D91-1246-47CA-AF51-C29E6DC2BD6E}" srcOrd="0" destOrd="0" presId="urn:microsoft.com/office/officeart/2005/8/layout/vList3"/>
    <dgm:cxn modelId="{45ABB07C-7CE4-4C8E-84E6-68E43A86E3BA}" type="presOf" srcId="{86A89355-3C7F-49FD-A6A0-A38AC70B4177}" destId="{41E608FF-6445-47B0-BCF0-835FD43A4B2D}" srcOrd="0" destOrd="0" presId="urn:microsoft.com/office/officeart/2005/8/layout/vList3"/>
    <dgm:cxn modelId="{FAE53C8C-25F4-4220-97AA-CB6B0D3823C4}" srcId="{896DDD20-A91C-4D45-88E2-6824696B9C7B}" destId="{86A89355-3C7F-49FD-A6A0-A38AC70B4177}" srcOrd="0" destOrd="0" parTransId="{3B93824A-5FCD-400A-9595-972613928101}" sibTransId="{6C48D237-5F63-4BA5-98E0-D9982D98A566}"/>
    <dgm:cxn modelId="{F0666DB6-64C7-405E-8801-E6AD0DF8B435}" srcId="{896DDD20-A91C-4D45-88E2-6824696B9C7B}" destId="{8983787B-9A6B-469E-9718-DE796AE3A4DC}" srcOrd="1" destOrd="0" parTransId="{F2B0315A-D594-4705-9541-5847B8CDEEEC}" sibTransId="{B4F5A04C-4025-484D-9D3E-B4FA05358FA3}"/>
    <dgm:cxn modelId="{B5284EC0-6C87-4F09-9621-1508D662B13D}" type="presOf" srcId="{8983787B-9A6B-469E-9718-DE796AE3A4DC}" destId="{3E0939E8-EA92-4E5D-AEEA-C5434E1012A5}" srcOrd="0" destOrd="0" presId="urn:microsoft.com/office/officeart/2005/8/layout/vList3"/>
    <dgm:cxn modelId="{8496FAFB-EDC6-49DC-B5B6-FB53ACC4D6F2}" srcId="{896DDD20-A91C-4D45-88E2-6824696B9C7B}" destId="{B1F22E9C-B41C-4228-BC1E-0F636DB8FEF2}" srcOrd="2" destOrd="0" parTransId="{A8B4E98B-41C5-480C-96D7-B1E3F2606D8D}" sibTransId="{7EAAF3E6-0324-4677-B4F7-B87D0AAD64F6}"/>
    <dgm:cxn modelId="{3DA66500-8CB4-47D7-AEC5-85BC26DDAD03}" type="presParOf" srcId="{3FA78D91-1246-47CA-AF51-C29E6DC2BD6E}" destId="{98BE3126-B315-4425-AB8D-F7F87F7C1F0B}" srcOrd="0" destOrd="0" presId="urn:microsoft.com/office/officeart/2005/8/layout/vList3"/>
    <dgm:cxn modelId="{92C840BA-56BC-42A3-A85A-642CBDDE825F}" type="presParOf" srcId="{98BE3126-B315-4425-AB8D-F7F87F7C1F0B}" destId="{057A1798-2A58-4240-B161-DB04F68F9885}" srcOrd="0" destOrd="0" presId="urn:microsoft.com/office/officeart/2005/8/layout/vList3"/>
    <dgm:cxn modelId="{5F80536F-2CB4-469B-82C9-CBAD9361460E}" type="presParOf" srcId="{98BE3126-B315-4425-AB8D-F7F87F7C1F0B}" destId="{41E608FF-6445-47B0-BCF0-835FD43A4B2D}" srcOrd="1" destOrd="0" presId="urn:microsoft.com/office/officeart/2005/8/layout/vList3"/>
    <dgm:cxn modelId="{4744B053-BC70-4F2C-A301-E93B818E2282}" type="presParOf" srcId="{3FA78D91-1246-47CA-AF51-C29E6DC2BD6E}" destId="{D53D3782-0D4F-4BA0-BE25-892C704E5BAE}" srcOrd="1" destOrd="0" presId="urn:microsoft.com/office/officeart/2005/8/layout/vList3"/>
    <dgm:cxn modelId="{11ABA32E-4221-4C59-834D-8BDD86531E81}" type="presParOf" srcId="{3FA78D91-1246-47CA-AF51-C29E6DC2BD6E}" destId="{874CC7D5-0A6E-491F-B382-CBD9B78009C9}" srcOrd="2" destOrd="0" presId="urn:microsoft.com/office/officeart/2005/8/layout/vList3"/>
    <dgm:cxn modelId="{0127376F-145A-454D-B32C-8E690B99C589}" type="presParOf" srcId="{874CC7D5-0A6E-491F-B382-CBD9B78009C9}" destId="{73539917-0721-47AB-AA7F-B07B3F0830DF}" srcOrd="0" destOrd="0" presId="urn:microsoft.com/office/officeart/2005/8/layout/vList3"/>
    <dgm:cxn modelId="{B2C32E34-A285-4111-B75E-E1B79BDAC00F}" type="presParOf" srcId="{874CC7D5-0A6E-491F-B382-CBD9B78009C9}" destId="{3E0939E8-EA92-4E5D-AEEA-C5434E1012A5}" srcOrd="1" destOrd="0" presId="urn:microsoft.com/office/officeart/2005/8/layout/vList3"/>
    <dgm:cxn modelId="{95DB9017-6382-40EE-BB4D-39840C75FCFA}" type="presParOf" srcId="{3FA78D91-1246-47CA-AF51-C29E6DC2BD6E}" destId="{6657B41C-EB6A-47C2-BA48-07079647C3C5}" srcOrd="3" destOrd="0" presId="urn:microsoft.com/office/officeart/2005/8/layout/vList3"/>
    <dgm:cxn modelId="{B831AC1E-E19B-4B82-9968-E4F0CCB8F8D9}" type="presParOf" srcId="{3FA78D91-1246-47CA-AF51-C29E6DC2BD6E}" destId="{3A980ED5-A7F0-44CA-B0A4-E8F64CF8AE2D}" srcOrd="4" destOrd="0" presId="urn:microsoft.com/office/officeart/2005/8/layout/vList3"/>
    <dgm:cxn modelId="{4340DCDB-B98D-40CB-AB09-9E82A45DAD10}" type="presParOf" srcId="{3A980ED5-A7F0-44CA-B0A4-E8F64CF8AE2D}" destId="{8B4CD60E-E73D-4E90-AAA7-976C5A44D935}" srcOrd="0" destOrd="0" presId="urn:microsoft.com/office/officeart/2005/8/layout/vList3"/>
    <dgm:cxn modelId="{87D89338-5267-4040-A934-DA0E2375E467}" type="presParOf" srcId="{3A980ED5-A7F0-44CA-B0A4-E8F64CF8AE2D}" destId="{89B99CA8-25AB-4700-A51C-5884FFCFDB3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E608FF-6445-47B0-BCF0-835FD43A4B2D}">
      <dsp:nvSpPr>
        <dsp:cNvPr id="0" name=""/>
        <dsp:cNvSpPr/>
      </dsp:nvSpPr>
      <dsp:spPr>
        <a:xfrm rot="10800000">
          <a:off x="1737697" y="2526"/>
          <a:ext cx="5405120" cy="1505029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3676" tIns="156210" rIns="291592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100" kern="1200" dirty="0"/>
            <a:t>Федеральный</a:t>
          </a:r>
        </a:p>
      </dsp:txBody>
      <dsp:txXfrm rot="10800000">
        <a:off x="2113954" y="2526"/>
        <a:ext cx="5028863" cy="1505029"/>
      </dsp:txXfrm>
    </dsp:sp>
    <dsp:sp modelId="{057A1798-2A58-4240-B161-DB04F68F9885}">
      <dsp:nvSpPr>
        <dsp:cNvPr id="0" name=""/>
        <dsp:cNvSpPr/>
      </dsp:nvSpPr>
      <dsp:spPr>
        <a:xfrm>
          <a:off x="985182" y="2526"/>
          <a:ext cx="1505029" cy="150502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0939E8-EA92-4E5D-AEEA-C5434E1012A5}">
      <dsp:nvSpPr>
        <dsp:cNvPr id="0" name=""/>
        <dsp:cNvSpPr/>
      </dsp:nvSpPr>
      <dsp:spPr>
        <a:xfrm rot="10800000">
          <a:off x="1737697" y="1956818"/>
          <a:ext cx="5405120" cy="1505029"/>
        </a:xfrm>
        <a:prstGeom prst="homePlate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3676" tIns="156210" rIns="291592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100" kern="1200" dirty="0"/>
            <a:t>Региональный</a:t>
          </a:r>
        </a:p>
      </dsp:txBody>
      <dsp:txXfrm rot="10800000">
        <a:off x="2113954" y="1956818"/>
        <a:ext cx="5028863" cy="1505029"/>
      </dsp:txXfrm>
    </dsp:sp>
    <dsp:sp modelId="{73539917-0721-47AB-AA7F-B07B3F0830DF}">
      <dsp:nvSpPr>
        <dsp:cNvPr id="0" name=""/>
        <dsp:cNvSpPr/>
      </dsp:nvSpPr>
      <dsp:spPr>
        <a:xfrm>
          <a:off x="985182" y="1956818"/>
          <a:ext cx="1505029" cy="150502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B99CA8-25AB-4700-A51C-5884FFCFDB39}">
      <dsp:nvSpPr>
        <dsp:cNvPr id="0" name=""/>
        <dsp:cNvSpPr/>
      </dsp:nvSpPr>
      <dsp:spPr>
        <a:xfrm rot="10800000">
          <a:off x="1737697" y="3911110"/>
          <a:ext cx="5405120" cy="1505029"/>
        </a:xfrm>
        <a:prstGeom prst="homePlate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3676" tIns="156210" rIns="291592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100" kern="1200" dirty="0"/>
            <a:t>Местный</a:t>
          </a:r>
        </a:p>
      </dsp:txBody>
      <dsp:txXfrm rot="10800000">
        <a:off x="2113954" y="3911110"/>
        <a:ext cx="5028863" cy="1505029"/>
      </dsp:txXfrm>
    </dsp:sp>
    <dsp:sp modelId="{8B4CD60E-E73D-4E90-AAA7-976C5A44D935}">
      <dsp:nvSpPr>
        <dsp:cNvPr id="0" name=""/>
        <dsp:cNvSpPr/>
      </dsp:nvSpPr>
      <dsp:spPr>
        <a:xfrm>
          <a:off x="985182" y="3911110"/>
          <a:ext cx="1505029" cy="150502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70137-121C-4191-8B1C-7899E3ADE4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0D70257-C5CD-4DB0-B58E-16FC051C17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34B14D-4092-4D7F-B920-6D0B08F20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2840-EE65-40AD-A131-CF38C11B4C5D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622CA-18EA-49B3-8D61-714C1150D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FBC62FC-4DEA-4FF9-8954-104746672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FEFEB-D425-4C4D-9C0C-73921A2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086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A7C21D-00A5-4756-9F42-2E2A97B48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8E3564B-150E-4164-8FB7-F0ACF3C32E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3872DE4-7CA7-41B8-9FBC-96D77A07E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2840-EE65-40AD-A131-CF38C11B4C5D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8B06CF-39D9-417E-ACC3-5333CDE8D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B49710-E6A0-406A-9A9B-14DCB11AC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FEFEB-D425-4C4D-9C0C-73921A2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603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1698CA5-15D9-4682-8B9A-BB3859C9EC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3AEEE0C-333C-447C-9B25-203A6151D7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4A8FCF-BA1D-49CC-A959-7281B717D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2840-EE65-40AD-A131-CF38C11B4C5D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6C129F-0B04-4EF7-894E-F04146A5B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CF7FCA-3AB7-4035-A9C0-D927722BB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FEFEB-D425-4C4D-9C0C-73921A2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799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7D824E-B7F3-450D-9073-80213AF6B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E145DE-95D8-4091-9B22-D005B4784C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72501B-E047-4582-BE1D-A40CF0A75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2840-EE65-40AD-A131-CF38C11B4C5D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76F3AA-1DA2-4F5A-823C-8A173A831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1CB3C4-FA4B-4796-92E0-A1249DC8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FEFEB-D425-4C4D-9C0C-73921A2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839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0F1344-83C9-4E7B-B9E4-18EB1E5C9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293599E-E1C5-46E0-A188-9725A0C6C0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0C5976-EB47-480A-A69C-55A84D1EB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2840-EE65-40AD-A131-CF38C11B4C5D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6FDD9BF-B965-45CA-81C9-819C8D58A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318D67-6871-4191-9C7C-87C08DC8B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FEFEB-D425-4C4D-9C0C-73921A2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023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5DD7ED-29B6-4B10-B271-DD8767D79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104D3E-967E-47C0-A8CD-6269B4FBF1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2442EBB-BB63-4A8E-915C-CC05663C67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444446B-4520-485B-83CA-7FD975C04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2840-EE65-40AD-A131-CF38C11B4C5D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B164FB-3DF2-41C5-A6B7-319147056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F9D0BF0-2193-4E99-936E-AA8B59406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FEFEB-D425-4C4D-9C0C-73921A2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139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470E9F-D6DE-4021-A2D9-DF71458F4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B618BB-0AEB-474C-8128-49BA7C3A27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D20F7B6-7C59-4874-8F7A-E5B68F8B8D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55944A9-4409-452F-A0D2-2193B01DC2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D20B595-9A4F-45E6-9D4E-FF604289D1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A98ECF1-6F78-4F1A-AD83-1153B876A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2840-EE65-40AD-A131-CF38C11B4C5D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E52EE9A-552E-4041-8146-BAEE18724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42E5DD6-9839-408F-A578-03B87F148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FEFEB-D425-4C4D-9C0C-73921A2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082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F40598-17A1-4A43-AF18-00332822B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180B686-673D-4144-ACFC-D8369081E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2840-EE65-40AD-A131-CF38C11B4C5D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99BEDC0-F89D-4420-B4A7-C2703CC28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14A8400-7A39-49D1-9FF0-76CE2914B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FEFEB-D425-4C4D-9C0C-73921A2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627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E837B45-D654-4346-99DC-04CDF16EB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2840-EE65-40AD-A131-CF38C11B4C5D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1662129-8A34-4CDE-AD1A-6D20ED5B2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D0F623-6D70-4633-8384-C84103324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FEFEB-D425-4C4D-9C0C-73921A2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227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0F807D-D645-4F70-A2E1-CA976566C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F67869-7984-4677-B823-A6446E42E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CD3E60D-593C-46A9-A36B-7184F80E7D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5EA7570-5C17-4302-918E-5EA964C37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2840-EE65-40AD-A131-CF38C11B4C5D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C8E98F7-E43D-4116-84E5-080EFAE1D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21F2F2D-F7F6-4C05-A561-B3503D823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FEFEB-D425-4C4D-9C0C-73921A2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325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F37641-1B1E-4CB8-AA86-747B1C09B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0AF63A9-7359-433D-A193-DE3576BEDA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0E3136A-BFC2-42C2-A01D-210781D2BC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F3018E0-8473-4166-A8D2-3A08A981A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D2840-EE65-40AD-A131-CF38C11B4C5D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36E3EFD-E4C3-4BA4-A1AB-343DEEFC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C5A5E1D-1895-489E-AA0A-242207F51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FEFEB-D425-4C4D-9C0C-73921A2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918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/>
            </a:gs>
            <a:gs pos="74000">
              <a:srgbClr val="00B050"/>
            </a:gs>
            <a:gs pos="83000">
              <a:srgbClr val="00B050"/>
            </a:gs>
            <a:gs pos="91891">
              <a:srgbClr val="92D050"/>
            </a:gs>
            <a:gs pos="100000">
              <a:srgbClr val="92D05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42465-E004-4B6C-B0E4-42ADF8F5B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49241E-590A-4721-AD92-73D02841F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B65532D-D8F6-4C5F-9818-953BDB2F89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D2840-EE65-40AD-A131-CF38C11B4C5D}" type="datetimeFigureOut">
              <a:rPr lang="ru-RU" smtClean="0"/>
              <a:t>13.05.2018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416FBB-7BEE-4FA8-81BC-A7EAF6D37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873C3A-EE13-4D91-B950-F0E16AC058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FEFEB-D425-4C4D-9C0C-73921A2B64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39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oopt.aari.ru/doc/%D0%9F%D0%BE%D1%81%D1%82%D0%B0%D0%BD%D0%BE%D0%B2%D0%BB%D0%B5%D0%BD%D0%B8%D0%B5-%D0%B0%D0%B4%D0%BC%D0%B8%D0%BD%D0%B8%D1%81%D1%82%D1%80%D0%B0%D1%86%D0%B8%D0%B8-%D0%A2%D0%B2%D0%B5%D1%80%D1%81%D0%BA%D0%BE%D0%B9-%D0%BE%D0%B1%D0%BB%D0%B0%D1%81%D1%82%D0%B8-%D0%BE%D1%82-21032003-%E2%84%9671-%D0%9F%D0%90" TargetMode="External"/><Relationship Id="rId2" Type="http://schemas.openxmlformats.org/officeDocument/2006/relationships/hyperlink" Target="http://oopt.aari.ru/doc/%D0%A0%D0%B5%D1%88%D0%B5%D0%BD%D0%B8%D0%B5-%D0%A2%D0%B2%D0%B5%D1%80%D1%81%D0%BA%D0%BE%D0%B9-%D0%B3%D0%BE%D1%80%D0%BE%D0%B4%D1%81%D0%BA%D0%BE%D0%B9-%D0%94%D1%83%D0%BC%D1%8B-%D0%BE%D1%82-20031996-%E2%84%963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oopt.aari.ru/doc/%D0%9F%D1%80%D0%B8%D0%BA%D0%B0%D0%B7-%D0%BC%D0%B8%D0%BD%D0%B8%D1%81%D1%82%D0%B5%D1%80%D1%81%D1%82%D0%B2%D0%B0-%D0%BF%D1%80%D0%B8%D1%80%D0%BE%D0%B4%D0%BD%D1%8B%D1%85-%D1%80%D0%B5%D1%81%D1%83%D1%80%D1%81%D0%BE%D0%B2-%D0%B8-%D1%8D%D0%BA%D0%BE%D0%BB%D0%BE%D0%B3%D0%B8%D0%B8-%D0%A2%D0%B2%D0%B5%D1%80%D1%81%D0%BA%D0%BE%D0%B9-%D0%BE%D0%B1%D0%BB%D0%B0%D1%81%D1%82%D0%B8-%D0%BE%D1%82-13012015-%E2%84%962-%D0%BA%D0%B2" TargetMode="External"/><Relationship Id="rId4" Type="http://schemas.openxmlformats.org/officeDocument/2006/relationships/hyperlink" Target="http://oopt.aari.ru/doc/%D0%9F%D0%BE%D1%81%D1%82%D0%B0%D0%BD%D0%BE%D0%B2%D0%BB%D0%B5%D0%BD%D0%B8%D0%B5-%D0%B0%D0%B4%D0%BC%D0%B8%D0%BD%D0%B8%D1%81%D1%82%D1%80%D0%B0%D1%86%D0%B8%D0%B8-%D0%A2%D0%B2%D0%B5%D1%80%D1%81%D0%BA%D0%BE%D0%B9-%D0%BE%D0%B1%D0%BB%D0%B0%D1%81%D1%82%D0%B8-%D0%BE%D1%82-11032004-%E2%84%9624-%D0%BF%D0%B0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559AE206-7EBA-4D33-8BC9-9D8158553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9E8E38ED-369A-44C2-B635-0BED0E48A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00392" y="4525347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Oval 74">
            <a:extLst>
              <a:ext uri="{FF2B5EF4-FFF2-40B4-BE49-F238E27FC236}">
                <a16:creationId xmlns:a16="http://schemas.microsoft.com/office/drawing/2014/main" id="{B672F332-AF08-46C6-94F0-77684310D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5001" y="2466604"/>
            <a:ext cx="962395" cy="962395"/>
          </a:xfrm>
          <a:prstGeom prst="ellipse">
            <a:avLst/>
          </a:prstGeom>
          <a:solidFill>
            <a:srgbClr val="3854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4244EF8-D73A-40E1-BE73-D46E6B4B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5829" y="2327988"/>
            <a:ext cx="293695" cy="293695"/>
          </a:xfrm>
          <a:prstGeom prst="ellipse">
            <a:avLst/>
          </a:prstGeom>
          <a:solidFill>
            <a:srgbClr val="9B9F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6437D937-A7F1-4011-92B4-328E5BE1B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567" y="620480"/>
            <a:ext cx="2243800" cy="2243796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ÐÐ°ÑÑÐ¸Ð½ÐºÐ¸ Ð¿Ð¾ Ð·Ð°Ð¿ÑÐ¾ÑÑ Ð±Ð¾ÑÐ°Ð½Ð¸ÑÐµÑÐºÐ¸Ð¹ ÑÐ°Ð´ ÑÐ²Ð³Ñ">
            <a:extLst>
              <a:ext uri="{FF2B5EF4-FFF2-40B4-BE49-F238E27FC236}">
                <a16:creationId xmlns:a16="http://schemas.microsoft.com/office/drawing/2014/main" id="{9A76DB0D-02EE-42E8-A804-EA19B98D62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23" b="1"/>
          <a:stretch/>
        </p:blipFill>
        <p:spPr bwMode="auto">
          <a:xfrm>
            <a:off x="5235035" y="105559"/>
            <a:ext cx="7066171" cy="5032247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0DC9E4-7F8A-4937-9952-2F7A9F7043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257" y="4525347"/>
            <a:ext cx="6939722" cy="1737360"/>
          </a:xfrm>
        </p:spPr>
        <p:txBody>
          <a:bodyPr anchor="ctr">
            <a:normAutofit/>
          </a:bodyPr>
          <a:lstStyle/>
          <a:p>
            <a:pPr algn="r"/>
            <a:r>
              <a:rPr lang="ru-RU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Ботанический сад </a:t>
            </a:r>
            <a:r>
              <a:rPr lang="ru-RU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ТвГУ</a:t>
            </a:r>
            <a:endParaRPr lang="ru-RU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7EEA194-6EAF-4864-90E2-3C5E8F232C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72137" y="4994932"/>
            <a:ext cx="3648797" cy="1737360"/>
          </a:xfrm>
        </p:spPr>
        <p:txBody>
          <a:bodyPr anchor="ctr">
            <a:normAutofit/>
          </a:bodyPr>
          <a:lstStyle/>
          <a:p>
            <a:pPr algn="l"/>
            <a:r>
              <a:rPr lang="ru-RU" dirty="0"/>
              <a:t>Выполнили </a:t>
            </a:r>
            <a:r>
              <a:rPr lang="ru-RU" dirty="0" err="1"/>
              <a:t>Вихрова</a:t>
            </a:r>
            <a:r>
              <a:rPr lang="ru-RU" dirty="0"/>
              <a:t> Е.Д, Исакова Т.А</a:t>
            </a:r>
          </a:p>
        </p:txBody>
      </p:sp>
    </p:spTree>
    <p:extLst>
      <p:ext uri="{BB962C8B-B14F-4D97-AF65-F5344CB8AC3E}">
        <p14:creationId xmlns:p14="http://schemas.microsoft.com/office/powerpoint/2010/main" val="1567809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C074849-EC09-461A-9D56-EFD274622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7144" y="2579308"/>
            <a:ext cx="4390570" cy="207675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Мы решили обратить внимание на ООПТ Регионального значения- Ботанический сад </a:t>
            </a:r>
            <a:r>
              <a:rPr lang="ru-RU" b="1" dirty="0" err="1"/>
              <a:t>ТвГУ</a:t>
            </a:r>
            <a:endParaRPr lang="ru-RU" b="1" dirty="0"/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id="{2F8B08BF-8F62-43AD-BE4D-F018984CB1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8794736"/>
              </p:ext>
            </p:extLst>
          </p:nvPr>
        </p:nvGraphicFramePr>
        <p:xfrm>
          <a:off x="-348343" y="90835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EB8C4DC-8CEA-4614-B98D-BCE015E9BF6B}"/>
              </a:ext>
            </a:extLst>
          </p:cNvPr>
          <p:cNvSpPr/>
          <p:nvPr/>
        </p:nvSpPr>
        <p:spPr>
          <a:xfrm>
            <a:off x="3193144" y="207815"/>
            <a:ext cx="812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/>
              <a:t>ООПТ могут быть трех уровней: </a:t>
            </a:r>
          </a:p>
        </p:txBody>
      </p:sp>
    </p:spTree>
    <p:extLst>
      <p:ext uri="{BB962C8B-B14F-4D97-AF65-F5344CB8AC3E}">
        <p14:creationId xmlns:p14="http://schemas.microsoft.com/office/powerpoint/2010/main" val="4119659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77A13D-7133-4BDF-8AAE-BCBDD8AF2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747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B050"/>
                </a:solidFill>
                <a:latin typeface="Arial Black" panose="020B0A04020102020204" pitchFamily="34" charset="0"/>
              </a:rPr>
              <a:t>Ботанический сад может признаваться ООПТ только при одновременном наличии двух условий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1850E252-8880-4195-A11C-6E83F32D63D3}"/>
              </a:ext>
            </a:extLst>
          </p:cNvPr>
          <p:cNvSpPr/>
          <p:nvPr/>
        </p:nvSpPr>
        <p:spPr>
          <a:xfrm>
            <a:off x="685800" y="3429000"/>
            <a:ext cx="4844143" cy="277721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должен быть образован решением органов государственной власти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C904B85B-3DCC-49F7-B94C-C40C5A1BB50A}"/>
              </a:ext>
            </a:extLst>
          </p:cNvPr>
          <p:cNvSpPr/>
          <p:nvPr/>
        </p:nvSpPr>
        <p:spPr>
          <a:xfrm>
            <a:off x="6313715" y="3443514"/>
            <a:ext cx="5471886" cy="277721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положение о правовом режиме ботанического сада должно быть утверждено органами исполнительной власти, принявшими решение о его образовании</a:t>
            </a:r>
          </a:p>
        </p:txBody>
      </p:sp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id="{0DF9E156-878F-4D1A-BD10-FE64A863C68D}"/>
              </a:ext>
            </a:extLst>
          </p:cNvPr>
          <p:cNvSpPr/>
          <p:nvPr/>
        </p:nvSpPr>
        <p:spPr>
          <a:xfrm>
            <a:off x="3135086" y="2743200"/>
            <a:ext cx="508000" cy="70031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Стрелка: вниз 6">
            <a:extLst>
              <a:ext uri="{FF2B5EF4-FFF2-40B4-BE49-F238E27FC236}">
                <a16:creationId xmlns:a16="http://schemas.microsoft.com/office/drawing/2014/main" id="{84BEFB72-E683-4145-8CF5-5464E169DB6A}"/>
              </a:ext>
            </a:extLst>
          </p:cNvPr>
          <p:cNvSpPr/>
          <p:nvPr/>
        </p:nvSpPr>
        <p:spPr>
          <a:xfrm>
            <a:off x="8548916" y="2743200"/>
            <a:ext cx="508000" cy="70031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18624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7B0839-9F8B-4131-8429-31D5E6456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600" y="234497"/>
            <a:ext cx="10515600" cy="1739446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just"/>
            <a:r>
              <a:rPr lang="ru-RU" b="1" dirty="0">
                <a:solidFill>
                  <a:srgbClr val="00B050"/>
                </a:solidFill>
                <a:latin typeface="Arial Black" panose="020B0A04020102020204" pitchFamily="34" charset="0"/>
              </a:rPr>
              <a:t>Ботанический сад </a:t>
            </a:r>
            <a:r>
              <a:rPr lang="ru-RU" b="1" dirty="0" err="1">
                <a:solidFill>
                  <a:srgbClr val="00B050"/>
                </a:solidFill>
                <a:latin typeface="Arial Black" panose="020B0A04020102020204" pitchFamily="34" charset="0"/>
              </a:rPr>
              <a:t>ТвГУ</a:t>
            </a:r>
            <a:r>
              <a:rPr lang="ru-RU" b="1" dirty="0">
                <a:solidFill>
                  <a:srgbClr val="00B050"/>
                </a:solidFill>
                <a:latin typeface="Arial Black" panose="020B0A04020102020204" pitchFamily="34" charset="0"/>
              </a:rPr>
              <a:t> соответствует требованиям ФЗ «Об особо охраняемых природных территориях» (ст. 28.1)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A60C7C05-7EE1-456F-A8DF-9475B0F1B9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13873"/>
              </p:ext>
            </p:extLst>
          </p:nvPr>
        </p:nvGraphicFramePr>
        <p:xfrm>
          <a:off x="377371" y="2409370"/>
          <a:ext cx="11277600" cy="4325458"/>
        </p:xfrm>
        <a:graphic>
          <a:graphicData uri="http://schemas.openxmlformats.org/drawingml/2006/table">
            <a:tbl>
              <a:tblPr/>
              <a:tblGrid>
                <a:gridCol w="117921">
                  <a:extLst>
                    <a:ext uri="{9D8B030D-6E8A-4147-A177-3AD203B41FA5}">
                      <a16:colId xmlns:a16="http://schemas.microsoft.com/office/drawing/2014/main" val="1270248261"/>
                    </a:ext>
                  </a:extLst>
                </a:gridCol>
                <a:gridCol w="117921">
                  <a:extLst>
                    <a:ext uri="{9D8B030D-6E8A-4147-A177-3AD203B41FA5}">
                      <a16:colId xmlns:a16="http://schemas.microsoft.com/office/drawing/2014/main" val="341438017"/>
                    </a:ext>
                  </a:extLst>
                </a:gridCol>
                <a:gridCol w="10952623">
                  <a:extLst>
                    <a:ext uri="{9D8B030D-6E8A-4147-A177-3AD203B41FA5}">
                      <a16:colId xmlns:a16="http://schemas.microsoft.com/office/drawing/2014/main" val="3216386898"/>
                    </a:ext>
                  </a:extLst>
                </a:gridCol>
                <a:gridCol w="89135">
                  <a:extLst>
                    <a:ext uri="{9D8B030D-6E8A-4147-A177-3AD203B41FA5}">
                      <a16:colId xmlns:a16="http://schemas.microsoft.com/office/drawing/2014/main" val="712262452"/>
                    </a:ext>
                  </a:extLst>
                </a:gridCol>
              </a:tblGrid>
              <a:tr h="605561">
                <a:tc>
                  <a:txBody>
                    <a:bodyPr/>
                    <a:lstStyle/>
                    <a:p>
                      <a:endParaRPr lang="ru-RU" sz="400">
                        <a:effectLst/>
                      </a:endParaRP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400" dirty="0">
                        <a:effectLst/>
                      </a:endParaRP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u="none" strike="noStrike" dirty="0">
                          <a:solidFill>
                            <a:srgbClr val="2F416F"/>
                          </a:solidFill>
                          <a:effectLst/>
                          <a:hlinkClick r:id="rId2"/>
                        </a:rPr>
                        <a:t>Решение Тверской городской Думы от 20.03.1996 №35</a:t>
                      </a:r>
                      <a:br>
                        <a:rPr lang="ru-RU" sz="2000" dirty="0">
                          <a:effectLst/>
                        </a:rPr>
                      </a:br>
                      <a:r>
                        <a:rPr lang="ru-RU" sz="2000" dirty="0">
                          <a:effectLst/>
                        </a:rPr>
                        <a:t>О ботаническом саде Тверского государственного университета</a:t>
                      </a: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effectLst/>
                      </a:endParaRP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2473898"/>
                  </a:ext>
                </a:extLst>
              </a:tr>
              <a:tr h="278697">
                <a:tc>
                  <a:txBody>
                    <a:bodyPr/>
                    <a:lstStyle/>
                    <a:p>
                      <a:endParaRPr lang="ru-RU" sz="400" dirty="0">
                        <a:effectLst/>
                      </a:endParaRP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400" dirty="0">
                        <a:effectLst/>
                      </a:endParaRP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>
                        <a:effectLst/>
                      </a:endParaRP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effectLst/>
                      </a:endParaRP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422843"/>
                  </a:ext>
                </a:extLst>
              </a:tr>
              <a:tr h="958274">
                <a:tc>
                  <a:txBody>
                    <a:bodyPr/>
                    <a:lstStyle/>
                    <a:p>
                      <a:endParaRPr lang="ru-RU" sz="400">
                        <a:effectLst/>
                      </a:endParaRP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 dirty="0">
                        <a:effectLst/>
                      </a:endParaRP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u="none" strike="noStrike" dirty="0">
                          <a:solidFill>
                            <a:srgbClr val="2F416F"/>
                          </a:solidFill>
                          <a:effectLst/>
                          <a:hlinkClick r:id="rId3"/>
                        </a:rPr>
                        <a:t>Постановление администрации Тверской области от 21.03.2003 №71-ПА</a:t>
                      </a:r>
                      <a:br>
                        <a:rPr lang="ru-RU" sz="2000" dirty="0">
                          <a:effectLst/>
                        </a:rPr>
                      </a:br>
                      <a:r>
                        <a:rPr lang="ru-RU" sz="2000" dirty="0">
                          <a:effectLst/>
                        </a:rPr>
                        <a:t>О резервировании земельного участка, прилегающего к границам Ботанического сада Тверского государственного университета</a:t>
                      </a: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effectLst/>
                      </a:endParaRP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980645"/>
                  </a:ext>
                </a:extLst>
              </a:tr>
              <a:tr h="958274">
                <a:tc>
                  <a:txBody>
                    <a:bodyPr/>
                    <a:lstStyle/>
                    <a:p>
                      <a:endParaRPr lang="ru-RU" sz="1200">
                        <a:effectLst/>
                      </a:endParaRP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</a:endParaRP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u="none" strike="noStrike" dirty="0">
                          <a:solidFill>
                            <a:srgbClr val="2F416F"/>
                          </a:solidFill>
                          <a:effectLst/>
                          <a:hlinkClick r:id="rId4"/>
                        </a:rPr>
                        <a:t>Постановление администрации Тверской области от 11.03.2004 №24-па</a:t>
                      </a:r>
                      <a:br>
                        <a:rPr lang="ru-RU" sz="2000" dirty="0">
                          <a:effectLst/>
                        </a:rPr>
                      </a:br>
                      <a:r>
                        <a:rPr lang="ru-RU" sz="2000" dirty="0">
                          <a:effectLst/>
                        </a:rPr>
                        <a:t>О государственном природном заказнике «Исток реки Волги» и Ботаническом саде Тверского государственного университета</a:t>
                      </a: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effectLst/>
                      </a:endParaRP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97382"/>
                  </a:ext>
                </a:extLst>
              </a:tr>
              <a:tr h="278697">
                <a:tc>
                  <a:txBody>
                    <a:bodyPr/>
                    <a:lstStyle/>
                    <a:p>
                      <a:endParaRPr lang="ru-RU" sz="1050" dirty="0">
                        <a:effectLst/>
                      </a:endParaRP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50">
                        <a:effectLst/>
                      </a:endParaRP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000" dirty="0">
                        <a:effectLst/>
                      </a:endParaRP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effectLst/>
                      </a:endParaRP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154893"/>
                  </a:ext>
                </a:extLst>
              </a:tr>
              <a:tr h="1134630">
                <a:tc>
                  <a:txBody>
                    <a:bodyPr/>
                    <a:lstStyle/>
                    <a:p>
                      <a:endParaRPr lang="ru-RU" sz="1100">
                        <a:effectLst/>
                      </a:endParaRP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100" dirty="0">
                        <a:effectLst/>
                      </a:endParaRP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u="none" strike="noStrike" dirty="0">
                          <a:solidFill>
                            <a:srgbClr val="2F416F"/>
                          </a:solidFill>
                          <a:effectLst/>
                          <a:hlinkClick r:id="rId5"/>
                        </a:rPr>
                        <a:t>Приказ министерства природных ресурсов и экологии Тверской области от 13.01.2015 №2-кв</a:t>
                      </a:r>
                      <a:br>
                        <a:rPr lang="ru-RU" sz="2000" dirty="0">
                          <a:effectLst/>
                        </a:rPr>
                      </a:br>
                      <a:r>
                        <a:rPr lang="ru-RU" sz="2000" dirty="0">
                          <a:effectLst/>
                        </a:rPr>
                        <a:t>Об утверждении перечня особо охраняемых природных территорий регионального значения Тверской области</a:t>
                      </a: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effectLst/>
                      </a:endParaRPr>
                    </a:p>
                  </a:txBody>
                  <a:tcPr marL="18360" marR="18360" marT="9180" marB="9180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E0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354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90233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Freeform: Shape 70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77" name="Freeform: Shape 72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74" name="Picture 2" descr="ÐÐ°ÑÑÐ¸Ð½ÐºÐ¸ Ð¿Ð¾ Ð·Ð°Ð¿ÑÐ¾ÑÑ ÐºÑÐ°ÑÐ½ÑÐ¹ Ð²Ð¾ÑÐºÐ»Ð¸ÑÐ°ÑÐµÐ»ÑÐ½ÑÐ¹ Ð·Ð½Ð°Ðº Ð½Ð° Ð¿ÑÐ¾Ð·ÑÐ°ÑÐ½Ð¾Ð¼ ÑÐ¾Ð½Ðµ">
            <a:extLst>
              <a:ext uri="{FF2B5EF4-FFF2-40B4-BE49-F238E27FC236}">
                <a16:creationId xmlns:a16="http://schemas.microsoft.com/office/drawing/2014/main" id="{461C204D-0567-4316-8986-815C2FD7E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602" y="286808"/>
            <a:ext cx="1428553" cy="481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E608FC79-4999-4A0E-9863-3382C5538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7848" y="933071"/>
            <a:ext cx="5984966" cy="4991858"/>
          </a:xfrm>
        </p:spPr>
        <p:txBody>
          <a:bodyPr anchor="t">
            <a:noAutofit/>
          </a:bodyPr>
          <a:lstStyle/>
          <a:p>
            <a:pPr marL="0" indent="0" algn="ctr">
              <a:buNone/>
            </a:pPr>
            <a:r>
              <a:rPr lang="ru-RU" sz="2400" b="1" dirty="0">
                <a:solidFill>
                  <a:schemeClr val="bg1"/>
                </a:solidFill>
              </a:rPr>
              <a:t>Непосредственно лишь с случае признания ботанического сада ООПТ на его территории будет запрещаться любая деятельность, не связанная с выполнением задач ботанического сада и которая может повлечь за собой нарушение сохранности флористических объектов. К задачам ботанического сада относится сохранение биологического разнообразия, создание генетического фонда растений , решаются вопросы экологического просвещения, а так же селекции растений и практики их использования в различных отраслях(медицине).</a:t>
            </a:r>
          </a:p>
        </p:txBody>
      </p:sp>
    </p:spTree>
    <p:extLst>
      <p:ext uri="{BB962C8B-B14F-4D97-AF65-F5344CB8AC3E}">
        <p14:creationId xmlns:p14="http://schemas.microsoft.com/office/powerpoint/2010/main" val="2068845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ÐÐ°ÑÑÐ¸Ð½ÐºÐ¸ Ð¿Ð¾ Ð·Ð°Ð¿ÑÐ¾ÑÑ Ð±Ð¾ÑÐ°Ð½Ð¸ÑÐµÑÐºÐ¸Ð¹ ÑÐ°Ð´ ÑÐ²Ð³Ñ">
            <a:extLst>
              <a:ext uri="{FF2B5EF4-FFF2-40B4-BE49-F238E27FC236}">
                <a16:creationId xmlns:a16="http://schemas.microsoft.com/office/drawing/2014/main" id="{EEF44EDA-C2C1-465D-8310-D8DFF16387C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68" b="18133"/>
          <a:stretch/>
        </p:blipFill>
        <p:spPr bwMode="auto">
          <a:xfrm>
            <a:off x="21039" y="-2"/>
            <a:ext cx="1219200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" name="Freeform 49">
            <a:extLst>
              <a:ext uri="{FF2B5EF4-FFF2-40B4-BE49-F238E27FC236}">
                <a16:creationId xmlns:a16="http://schemas.microsoft.com/office/drawing/2014/main" id="{D227D8FB-85E6-4F0E-9F9E-A85A9E7DC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335576" y="-399378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45991BFE-2E28-42F0-ABB2-4AA495629B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562" y="0"/>
            <a:ext cx="6097438" cy="5298683"/>
          </a:xfrm>
          <a:custGeom>
            <a:avLst/>
            <a:gdLst>
              <a:gd name="connsiteX0" fmla="*/ 744562 w 6097438"/>
              <a:gd name="connsiteY0" fmla="*/ 0 h 5298683"/>
              <a:gd name="connsiteX1" fmla="*/ 5209260 w 6097438"/>
              <a:gd name="connsiteY1" fmla="*/ 0 h 5298683"/>
              <a:gd name="connsiteX2" fmla="*/ 5384861 w 6097438"/>
              <a:gd name="connsiteY2" fmla="*/ 193210 h 5298683"/>
              <a:gd name="connsiteX3" fmla="*/ 6097438 w 6097438"/>
              <a:gd name="connsiteY3" fmla="*/ 2178155 h 5298683"/>
              <a:gd name="connsiteX4" fmla="*/ 2976911 w 6097438"/>
              <a:gd name="connsiteY4" fmla="*/ 5298683 h 5298683"/>
              <a:gd name="connsiteX5" fmla="*/ 101610 w 6097438"/>
              <a:gd name="connsiteY5" fmla="*/ 3392805 h 5298683"/>
              <a:gd name="connsiteX6" fmla="*/ 0 w 6097438"/>
              <a:gd name="connsiteY6" fmla="*/ 3115184 h 5298683"/>
              <a:gd name="connsiteX7" fmla="*/ 0 w 6097438"/>
              <a:gd name="connsiteY7" fmla="*/ 1241127 h 5298683"/>
              <a:gd name="connsiteX8" fmla="*/ 101610 w 6097438"/>
              <a:gd name="connsiteY8" fmla="*/ 963506 h 5298683"/>
              <a:gd name="connsiteX9" fmla="*/ 568961 w 6097438"/>
              <a:gd name="connsiteY9" fmla="*/ 193210 h 5298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097438" h="5298683">
                <a:moveTo>
                  <a:pt x="744562" y="0"/>
                </a:moveTo>
                <a:lnTo>
                  <a:pt x="5209260" y="0"/>
                </a:lnTo>
                <a:lnTo>
                  <a:pt x="5384861" y="193210"/>
                </a:lnTo>
                <a:cubicBezTo>
                  <a:pt x="5830023" y="732621"/>
                  <a:pt x="6097438" y="1424159"/>
                  <a:pt x="6097438" y="2178155"/>
                </a:cubicBezTo>
                <a:cubicBezTo>
                  <a:pt x="6097438" y="3901575"/>
                  <a:pt x="4700330" y="5298683"/>
                  <a:pt x="2976911" y="5298683"/>
                </a:cubicBezTo>
                <a:cubicBezTo>
                  <a:pt x="1684346" y="5298683"/>
                  <a:pt x="575332" y="4512810"/>
                  <a:pt x="101610" y="3392805"/>
                </a:cubicBezTo>
                <a:lnTo>
                  <a:pt x="0" y="3115184"/>
                </a:lnTo>
                <a:lnTo>
                  <a:pt x="0" y="1241127"/>
                </a:lnTo>
                <a:lnTo>
                  <a:pt x="101610" y="963506"/>
                </a:lnTo>
                <a:cubicBezTo>
                  <a:pt x="220041" y="683504"/>
                  <a:pt x="378177" y="424387"/>
                  <a:pt x="568961" y="193210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6118EA-B73F-460D-99A4-EEB489D4B7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4640" y="243840"/>
            <a:ext cx="5262879" cy="4653280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ru-RU" sz="2400" b="1" dirty="0"/>
              <a:t>Значимость Ботанического сада Тверского государственного университета обуславливается его предназначением для создания специальных коллекций растений в целях сохранения и изучения биоразнообразия и обогащения растительного мира региона, осуществления научной, учебной и просветительской деятельности, охраны редких и исчезающих видов местной флоры.</a:t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302303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>
            <a:extLst>
              <a:ext uri="{FF2B5EF4-FFF2-40B4-BE49-F238E27FC236}">
                <a16:creationId xmlns:a16="http://schemas.microsoft.com/office/drawing/2014/main" id="{C5E6CFF1-2F42-4E10-9A97-F116F46F5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ÐÐ°ÑÑÐ¸Ð½ÐºÐ¸ Ð¿Ð¾ Ð·Ð°Ð¿ÑÐ¾ÑÑ Ð±Ð¾ÑÐ°Ð½Ð¸ÑÐµÑÐºÐ¸Ð¹ ÑÐ°Ð´ ÑÐ²Ð³Ñ">
            <a:extLst>
              <a:ext uri="{FF2B5EF4-FFF2-40B4-BE49-F238E27FC236}">
                <a16:creationId xmlns:a16="http://schemas.microsoft.com/office/drawing/2014/main" id="{001E5397-385A-4CC4-B6C2-4BB1AEEAC0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30"/>
          <a:stretch/>
        </p:blipFill>
        <p:spPr bwMode="auto">
          <a:xfrm>
            <a:off x="-2333" y="-2008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67182200-4859-4C8D-BCBB-55B245C28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372" y="2286000"/>
            <a:ext cx="0" cy="2286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1DA3A4-AEE0-45D1-B0F5-EDF29BC5B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3779" y="464456"/>
            <a:ext cx="6586678" cy="5834743"/>
          </a:xfrm>
        </p:spPr>
        <p:txBody>
          <a:bodyPr anchor="ctr"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FFFFFF"/>
                </a:solidFill>
              </a:rPr>
              <a:t>На территории Ботанического сада </a:t>
            </a:r>
            <a:r>
              <a:rPr lang="ru-RU" sz="2400" b="1" dirty="0" err="1">
                <a:solidFill>
                  <a:srgbClr val="FFFFFF"/>
                </a:solidFill>
              </a:rPr>
              <a:t>ТвГУ</a:t>
            </a:r>
            <a:r>
              <a:rPr lang="ru-RU" sz="2400" b="1" dirty="0">
                <a:solidFill>
                  <a:srgbClr val="FFFFFF"/>
                </a:solidFill>
              </a:rPr>
              <a:t> запрещена любая деятельность, не связанная с его целями и назначением и влекущая за собой нарушение сохранности объектов, расположенных на его территории, в том числе: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FFFFFF"/>
                </a:solidFill>
              </a:rPr>
              <a:t>-незаконное использование земель, принадлежащих Ботаническому саду;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FFFFFF"/>
                </a:solidFill>
              </a:rPr>
              <a:t>строительство на территории объекта, не связанное с целями и назначением Ботанического сада;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FFFFFF"/>
                </a:solidFill>
              </a:rPr>
              <a:t>-проведение трубопроводов, линий электропередач и других коммуникаций, не связанных с деятельностью Ботанического сада;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FFFFFF"/>
                </a:solidFill>
              </a:rPr>
              <a:t>-повреждение деревьев и кустарников, выкапывание растений и сбор их частей без согласования с администрацией Ботанического сада.</a:t>
            </a:r>
          </a:p>
          <a:p>
            <a:endParaRPr lang="ru-RU" sz="19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3336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ÐÐ°ÑÑÐ¸Ð½ÐºÐ¸ Ð¿Ð¾ Ð·Ð°Ð¿ÑÐ¾ÑÑ Ð±Ð¾ÑÐ°Ð½Ð¸ÑÐµÑÐºÐ¸Ð¹ ÑÐ°Ð´ ÑÐ²Ð³Ñ">
            <a:extLst>
              <a:ext uri="{FF2B5EF4-FFF2-40B4-BE49-F238E27FC236}">
                <a16:creationId xmlns:a16="http://schemas.microsoft.com/office/drawing/2014/main" id="{75D0A433-2284-48D8-A0C5-FCDCB7BEA2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46" b="14954"/>
          <a:stretch/>
        </p:blipFill>
        <p:spPr bwMode="auto">
          <a:xfrm>
            <a:off x="116114" y="-91856"/>
            <a:ext cx="1219200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8" name="Freeform 5">
            <a:extLst>
              <a:ext uri="{FF2B5EF4-FFF2-40B4-BE49-F238E27FC236}">
                <a16:creationId xmlns:a16="http://schemas.microsoft.com/office/drawing/2014/main" id="{3CD9DF72-87A3-404E-A828-84CBF11A8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  <a:ex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cxnSp>
        <p:nvCxnSpPr>
          <p:cNvPr id="6149" name="Straight Connector 72">
            <a:extLst>
              <a:ext uri="{FF2B5EF4-FFF2-40B4-BE49-F238E27FC236}">
                <a16:creationId xmlns:a16="http://schemas.microsoft.com/office/drawing/2014/main" id="{20E3A342-4D61-4E3F-AF90-1AB42AEB9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07FC6E-B0C7-4AFB-9E4C-61429FEC0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968" y="1553030"/>
            <a:ext cx="5115236" cy="5213104"/>
          </a:xfrm>
        </p:spPr>
        <p:txBody>
          <a:bodyPr anchor="ctr"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2300" b="1" dirty="0"/>
              <a:t> Разрешенные виды деятельности и природопользования: </a:t>
            </a:r>
          </a:p>
          <a:p>
            <a:pPr marL="0" indent="0">
              <a:buNone/>
            </a:pPr>
            <a:r>
              <a:rPr lang="ru-RU" sz="2300" dirty="0"/>
              <a:t>Допустимое использование по согласованию с администрацией Ботанического сада:</a:t>
            </a:r>
          </a:p>
          <a:p>
            <a:r>
              <a:rPr lang="ru-RU" sz="2300" dirty="0"/>
              <a:t>регламентированное рекреационное использование согласно правилам посещения Ботанического сада;</a:t>
            </a:r>
          </a:p>
          <a:p>
            <a:r>
              <a:rPr lang="ru-RU" sz="2300" dirty="0"/>
              <a:t>пополнение коллекций и изменение их состава в соответствии с планом перспективного развития Ботанического сада;</a:t>
            </a:r>
          </a:p>
          <a:p>
            <a:r>
              <a:rPr lang="ru-RU" sz="2300" dirty="0"/>
              <a:t>использование в качестве питомника редких и исчезающих видов;</a:t>
            </a:r>
          </a:p>
          <a:p>
            <a:r>
              <a:rPr lang="ru-RU" sz="2300" dirty="0"/>
              <a:t>размножение и реализация посадочного материала;</a:t>
            </a:r>
          </a:p>
          <a:p>
            <a:r>
              <a:rPr lang="ru-RU" sz="2300" dirty="0"/>
              <a:t>строительство, связанное с функционированием Ботанического сада;</a:t>
            </a:r>
          </a:p>
          <a:p>
            <a:r>
              <a:rPr lang="ru-RU" sz="2300" dirty="0"/>
              <a:t>проведение научных исследований и образовательных экскурсий.</a:t>
            </a:r>
          </a:p>
          <a:p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26808538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4266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170" name="Picture 2" descr="ÐÐ°ÑÑÐ¸Ð½ÐºÐ¸ Ð¿Ð¾ Ð·Ð°Ð¿ÑÐ¾ÑÑ Ð±Ð¾ÑÐ°Ð½Ð¸ÑÐµÑÐºÐ¸Ð¹ ÑÐ°Ð´ ÑÐ²Ð³Ñ">
            <a:extLst>
              <a:ext uri="{FF2B5EF4-FFF2-40B4-BE49-F238E27FC236}">
                <a16:creationId xmlns:a16="http://schemas.microsoft.com/office/drawing/2014/main" id="{AD3994A8-B047-4F99-B7F2-636C0596E7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93" r="1" b="1"/>
          <a:stretch/>
        </p:blipFill>
        <p:spPr bwMode="auto">
          <a:xfrm>
            <a:off x="327547" y="321733"/>
            <a:ext cx="7058306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96CD30-80AF-4FE4-9DC4-91A172321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>
            <a:normAutofit/>
          </a:bodyPr>
          <a:lstStyle/>
          <a:p>
            <a:pPr algn="r"/>
            <a:r>
              <a:rPr lang="ru-RU" sz="3700">
                <a:solidFill>
                  <a:srgbClr val="FFFFFF"/>
                </a:solidFill>
              </a:rPr>
              <a:t>Основными видами негативного воздействия яаляется</a:t>
            </a:r>
          </a:p>
        </p:txBody>
      </p:sp>
      <p:sp>
        <p:nvSpPr>
          <p:cNvPr id="11" name="Объект 10">
            <a:extLst>
              <a:ext uri="{FF2B5EF4-FFF2-40B4-BE49-F238E27FC236}">
                <a16:creationId xmlns:a16="http://schemas.microsoft.com/office/drawing/2014/main" id="{9DCC5C8B-0CF8-4882-B49F-0FF49D5C67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4655" y="551542"/>
            <a:ext cx="4133089" cy="5840739"/>
          </a:xfrm>
        </p:spPr>
        <p:txBody>
          <a:bodyPr anchor="ctr">
            <a:normAutofit fontScale="92500" lnSpcReduction="10000"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незаконное использование территории  (Незаконное использование части территории Ботанического сада яхт-клубом)</a:t>
            </a:r>
          </a:p>
          <a:p>
            <a:r>
              <a:rPr lang="ru-RU" sz="2400" b="1" dirty="0">
                <a:solidFill>
                  <a:schemeClr val="bg1"/>
                </a:solidFill>
              </a:rPr>
              <a:t>состояние территорий вблизи Ботанического сада  (попытки использовать территории, граничащие с Ботаническим садом, под строительство);</a:t>
            </a:r>
          </a:p>
          <a:p>
            <a:r>
              <a:rPr lang="ru-RU" sz="2400" b="1" dirty="0">
                <a:solidFill>
                  <a:schemeClr val="bg1"/>
                </a:solidFill>
              </a:rPr>
              <a:t>проезд и стоянка автомашин вблизи Ботанического сада;</a:t>
            </a:r>
          </a:p>
          <a:p>
            <a:r>
              <a:rPr lang="ru-RU" sz="2400" b="1" dirty="0">
                <a:solidFill>
                  <a:schemeClr val="bg1"/>
                </a:solidFill>
              </a:rPr>
              <a:t>периодическое воздействие канализационных стоков, образующихся при аварийных ситуациях в домах, расположенных вблизи Ботанического сада.</a:t>
            </a:r>
          </a:p>
          <a:p>
            <a:endParaRPr lang="ru-RU" sz="17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474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392</Words>
  <Application>Microsoft Office PowerPoint</Application>
  <PresentationFormat>Широкоэкранный</PresentationFormat>
  <Paragraphs>35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Тема Office</vt:lpstr>
      <vt:lpstr>Ботанический сад ТвГУ</vt:lpstr>
      <vt:lpstr>Презентация PowerPoint</vt:lpstr>
      <vt:lpstr>Ботанический сад может признаваться ООПТ только при одновременном наличии двух условий</vt:lpstr>
      <vt:lpstr>Ботанический сад ТвГУ соответствует требованиям ФЗ «Об особо охраняемых природных территориях» (ст. 28.1)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Основными видами негативного воздействия яаляется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 Исакова</dc:creator>
  <cp:lastModifiedBy>Татьяна Исакова</cp:lastModifiedBy>
  <cp:revision>11</cp:revision>
  <dcterms:created xsi:type="dcterms:W3CDTF">2018-05-12T19:20:25Z</dcterms:created>
  <dcterms:modified xsi:type="dcterms:W3CDTF">2018-05-13T10:09:10Z</dcterms:modified>
</cp:coreProperties>
</file>