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4"/>
  </p:notesMasterIdLst>
  <p:sldIdLst>
    <p:sldId id="256" r:id="rId2"/>
    <p:sldId id="257" r:id="rId3"/>
    <p:sldId id="260" r:id="rId4"/>
    <p:sldId id="281" r:id="rId5"/>
    <p:sldId id="258" r:id="rId6"/>
    <p:sldId id="261" r:id="rId7"/>
    <p:sldId id="264" r:id="rId8"/>
    <p:sldId id="266" r:id="rId9"/>
    <p:sldId id="259" r:id="rId10"/>
    <p:sldId id="267" r:id="rId11"/>
    <p:sldId id="268" r:id="rId12"/>
    <p:sldId id="272" r:id="rId13"/>
    <p:sldId id="269" r:id="rId14"/>
    <p:sldId id="270" r:id="rId15"/>
    <p:sldId id="273" r:id="rId16"/>
    <p:sldId id="274" r:id="rId17"/>
    <p:sldId id="277" r:id="rId18"/>
    <p:sldId id="278" r:id="rId19"/>
    <p:sldId id="279" r:id="rId20"/>
    <p:sldId id="280" r:id="rId21"/>
    <p:sldId id="275" r:id="rId22"/>
    <p:sldId id="26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51" autoAdjust="0"/>
    <p:restoredTop sz="94660"/>
  </p:normalViewPr>
  <p:slideViewPr>
    <p:cSldViewPr>
      <p:cViewPr varScale="1">
        <p:scale>
          <a:sx n="45" d="100"/>
          <a:sy n="45" d="100"/>
        </p:scale>
        <p:origin x="-12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C0341-9FD5-4635-B847-BCDB2D651436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614A1-5486-4BE9-8211-49EC5A8FF6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7614A1-5486-4BE9-8211-49EC5A8FF62F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191B2FC-BD81-41D0-B004-6CDDC4126454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AA4AB85-6078-46E4-8D31-9D60270E46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869160"/>
            <a:ext cx="6400800" cy="1600200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6" charset="0"/>
              </a:rPr>
              <a:t>"Человечество не погибнет от ядерной войны, оно задохнется в собственных отходах".</a:t>
            </a:r>
            <a:br>
              <a:rPr lang="ru-RU" sz="2400" b="1" dirty="0" smtClean="0">
                <a:solidFill>
                  <a:srgbClr val="000000"/>
                </a:solidFill>
                <a:latin typeface="Times New Roman" pitchFamily="16" charset="0"/>
              </a:rPr>
            </a:br>
            <a:r>
              <a:rPr lang="ru-RU" sz="2400" b="1" dirty="0" smtClean="0">
                <a:solidFill>
                  <a:srgbClr val="000000"/>
                </a:solidFill>
                <a:latin typeface="Times New Roman" pitchFamily="16" charset="0"/>
              </a:rPr>
              <a:t>                                                                   Нильс Бор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УТИЛИЗАЦИЯ ТВЕРДЫХ БЫТОВЫХ ОТХОДОВ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1143000"/>
          </a:xfrm>
        </p:spPr>
        <p:txBody>
          <a:bodyPr/>
          <a:lstStyle/>
          <a:p>
            <a:r>
              <a:rPr lang="ru-RU" dirty="0" smtClean="0"/>
              <a:t>Вред от захоронения отходов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4896544" cy="331236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Под свалки отчуждаются огромные территории, которые в будущем уже нельзя будет использовать.</a:t>
            </a:r>
          </a:p>
          <a:p>
            <a:r>
              <a:rPr lang="ru-RU" dirty="0" smtClean="0"/>
              <a:t>На свалки отправляется огромное количество полезных материалов, которые могли быть </a:t>
            </a:r>
            <a:r>
              <a:rPr lang="ru-RU" dirty="0" err="1" smtClean="0"/>
              <a:t>быть</a:t>
            </a:r>
            <a:r>
              <a:rPr lang="ru-RU" dirty="0" smtClean="0"/>
              <a:t> переработаны в полезные вещи.</a:t>
            </a:r>
          </a:p>
          <a:p>
            <a:r>
              <a:rPr lang="ru-RU" dirty="0" smtClean="0"/>
              <a:t>Токсичные вещества от разлагающихся отходов попадают в почву и грунтовые воды, отравляя их.</a:t>
            </a:r>
          </a:p>
          <a:p>
            <a:r>
              <a:rPr lang="ru-RU" dirty="0" smtClean="0"/>
              <a:t>Свалки – место скопления мышей, крыс, птиц, которые становятся разносчиками инфекций.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3573016"/>
            <a:ext cx="38519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Захоронение отходов допустимо, если:</a:t>
            </a:r>
          </a:p>
          <a:p>
            <a:r>
              <a:rPr lang="ru-RU" dirty="0" smtClean="0"/>
              <a:t>Захоронение происходит на специально оборудованных полигонах, а не на «диких» свалках.</a:t>
            </a:r>
          </a:p>
          <a:p>
            <a:r>
              <a:rPr lang="ru-RU" dirty="0" smtClean="0"/>
              <a:t>На захоронение отправляется только небольшая часть отходов, которую невозможно переработать в полезную продукцию.</a:t>
            </a:r>
          </a:p>
        </p:txBody>
      </p:sp>
      <p:pic>
        <p:nvPicPr>
          <p:cNvPr id="5" name="Picture 2" descr="ÐÐ°ÑÑÐ¸Ð½ÐºÐ¸ Ð¿Ð¾ Ð·Ð°Ð¿ÑÐ¾ÑÑ ÑÐ²ÐµÑÐ´ÑÐµ Ð±ÑÑÐ¾Ð²ÑÐµ Ð¾ÑÑÐ¾Ð´Ñ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268760"/>
            <a:ext cx="3168353" cy="2380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8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653136"/>
            <a:ext cx="3672408" cy="2081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Сжигание</a:t>
            </a:r>
            <a:endParaRPr lang="ru-RU" dirty="0"/>
          </a:p>
        </p:txBody>
      </p:sp>
      <p:pic>
        <p:nvPicPr>
          <p:cNvPr id="37890" name="Picture 2" descr="ÐÐ°ÑÑÐ¸Ð½ÐºÐ¸ Ð¿Ð¾ Ð·Ð°Ð¿ÑÐ¾ÑÑ Ð¿Ð»ÑÑÑ Ð¸ Ð¼Ð¸Ð½ÑÑÑ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140968"/>
            <a:ext cx="2700299" cy="115212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504" y="2636912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При </a:t>
            </a:r>
            <a:r>
              <a:rPr lang="ru-RU" dirty="0"/>
              <a:t>сжигании объем отходов уменьшается до 30 процентов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Тепло</a:t>
            </a:r>
            <a:r>
              <a:rPr lang="ru-RU" dirty="0"/>
              <a:t>, образующееся при сжигании отходов, можно использовать в хозяйственных целях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55568" y="1196752"/>
            <a:ext cx="388843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000" dirty="0" smtClean="0"/>
              <a:t> </a:t>
            </a:r>
            <a:r>
              <a:rPr lang="ru-RU" sz="1400" dirty="0" smtClean="0"/>
              <a:t>Это </a:t>
            </a:r>
            <a:r>
              <a:rPr lang="ru-RU" sz="1400" dirty="0"/>
              <a:t>самый дорогостоящий способ обращения с отходами, если конечно речь идет о мусоросжигательном заводе, где установлены современные очистительные системы.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 Большая </a:t>
            </a:r>
            <a:r>
              <a:rPr lang="ru-RU" sz="1400" dirty="0"/>
              <a:t>часть мусоросжигательных заводов в нашей стране не являются современными и </a:t>
            </a:r>
            <a:r>
              <a:rPr lang="ru-RU" sz="1400" dirty="0" smtClean="0"/>
              <a:t>безопасными</a:t>
            </a:r>
            <a:endParaRPr lang="ru-RU" sz="1400" dirty="0"/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 В </a:t>
            </a:r>
            <a:r>
              <a:rPr lang="ru-RU" sz="1400" dirty="0"/>
              <a:t>результате сжигания мусора, образуется зола, которая во много раз более экологически опасное вещество, чем мусор сам по себе. И ее необходимо </a:t>
            </a:r>
            <a:r>
              <a:rPr lang="ru-RU" sz="1400" dirty="0" err="1"/>
              <a:t>захоранивать</a:t>
            </a:r>
            <a:r>
              <a:rPr lang="ru-RU" sz="1400" dirty="0"/>
              <a:t> на специальных полигонах (а это дополнительные расходы), иначе не избежать загрязнения почвы и грунтовых вод</a:t>
            </a:r>
            <a:r>
              <a:rPr lang="ru-RU" sz="1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/>
              <a:t>На мусоросжигательные заводы сегодня у нас отправляется огромное количество полезных материалов, которые могли бы быть переработаны в полезные вещи.</a:t>
            </a:r>
          </a:p>
          <a:p>
            <a:endParaRPr lang="ru-RU" dirty="0"/>
          </a:p>
        </p:txBody>
      </p:sp>
      <p:pic>
        <p:nvPicPr>
          <p:cNvPr id="7" name="Picture 4" descr="http://dpchas.com.ua/sites/default/files/styles/juicebox_medium/public/u312/pozhar_59.jpg?itok=be9fg0c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25144"/>
            <a:ext cx="2613040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rustoria.ru/images/content/w1000/e5/e55d0db46dce44e5ff29afa4a5f25f0c?r=14905887742248406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12776"/>
            <a:ext cx="2712408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ÐÐ¾ÑÐµÐ¼Ñ Ð¼ÑÑÐ¾ÑÐ¾ÑÐ¶Ð¸Ð³Ð°Ð½Ð¸Ðµ â Ð¿Ð»Ð¾ÑÐ¾Ð¹ ÑÐ¿Ð¾ÑÐ¾Ð± ÑÐµÑÐµÐ½Ð¸Ñ Ð¿ÑÐ¾Ð±Ð»ÐµÐ¼Ñ ÑÑÐ¸Ð»Ð¸Ð·Ð°ÑÐ¸Ð¸ Ð¾ÑÑÐ¾Ð´Ð¾Ð²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58949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Компостирование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412776"/>
            <a:ext cx="4881736" cy="241324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Органические отходы (траву, листья, пищевые отходы) можно переработать с помощью естественного </a:t>
            </a:r>
            <a:r>
              <a:rPr lang="ru-RU" dirty="0" err="1" smtClean="0"/>
              <a:t>биоразложения</a:t>
            </a:r>
            <a:r>
              <a:rPr lang="ru-RU" dirty="0" smtClean="0"/>
              <a:t> – компостирования. В результате отходы превращаются в компост, который прекрасно удобряет почву и улучшает ее свойства. Наверняка многие у кого есть дачи или дом в деревне знают и применяют этот способ обращения с отходами.</a:t>
            </a:r>
            <a:endParaRPr lang="ru-RU" dirty="0"/>
          </a:p>
        </p:txBody>
      </p:sp>
      <p:pic>
        <p:nvPicPr>
          <p:cNvPr id="4" name="Picture 6" descr="http://st.depositphotos.com/1005708/3424/i/450/depositphotos_34243353-Compost-b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33056"/>
            <a:ext cx="3348372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peredelka.shop/files/1910/head_pic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293096"/>
            <a:ext cx="2736304" cy="1836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9744" y="4365104"/>
            <a:ext cx="2304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Отходы перегнивают и образуют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компост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используемый как 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удобрение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5000" t="2959" r="2499" b="2367"/>
          <a:stretch>
            <a:fillRect/>
          </a:stretch>
        </p:blipFill>
        <p:spPr bwMode="auto">
          <a:xfrm>
            <a:off x="4932040" y="548680"/>
            <a:ext cx="4079819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Вторичная переработка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3024336" cy="259228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Сохраняет первичные ресурсы (древесину, полезные ископаемые) для наших потомков</a:t>
            </a:r>
          </a:p>
          <a:p>
            <a:r>
              <a:rPr lang="ru-RU" dirty="0" smtClean="0"/>
              <a:t>Сокращает количество отходов, которые вывозятся на свалку</a:t>
            </a:r>
          </a:p>
          <a:p>
            <a:r>
              <a:rPr lang="ru-RU" dirty="0" smtClean="0"/>
              <a:t>Сохраняет наше здоровье</a:t>
            </a:r>
          </a:p>
          <a:p>
            <a:r>
              <a:rPr lang="ru-RU" dirty="0" smtClean="0"/>
              <a:t>Меньше загрязняет окрестности.</a:t>
            </a:r>
          </a:p>
          <a:p>
            <a:endParaRPr lang="ru-RU" dirty="0"/>
          </a:p>
        </p:txBody>
      </p:sp>
      <p:pic>
        <p:nvPicPr>
          <p:cNvPr id="39938" name="Picture 2" descr="ÐÑÐ¾ÑÐ¸ÑÐ½Ð°Ñ Ð¿ÐµÑÐµÑÐ°Ð±Ð¾ÑÐºÐ° Ð² Ð Ð¾ÑÑ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340768"/>
            <a:ext cx="5563248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942" name="Picture 6" descr="ÐÐ°ÑÑÐ¸Ð½ÐºÐ¸ Ð¿Ð¾ Ð·Ð°Ð¿ÑÐ¾ÑÑ Ð²ÑÐ¾ÑÐ¸ÑÐ½Ð°Ñ Ð¿ÐµÑÐµÑÐ°Ð±Ð¾ÑÐºÐ° Ð¾ÑÑÐ¾Ð´Ð¾Ð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283384"/>
            <a:ext cx="3096344" cy="1751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ÐÐ°ÑÑÐ¸Ð½ÐºÐ¸ Ð¿Ð¾ Ð·Ð°Ð¿ÑÐ¾ÑÑ Ð²ÑÐ¾ÑÐ¸ÑÐ½Ð°Ñ Ð¿ÐµÑÐµÑÐ°Ð±Ð¾ÑÐºÐ° Ð¾ÑÑÐ¾Ð´Ð¾Ð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552728" cy="6736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Ð¡Ð¾ÑÑÐ¸ÑÐ¾Ð²ÐºÐ° Ð²ÑÐ¾ÑÑÑÑÑ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9181020" cy="54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9600" b="1" dirty="0" smtClean="0"/>
              <a:t>?</a:t>
            </a:r>
            <a:endParaRPr lang="ru-RU" sz="9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33377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Какой выход вы видите </a:t>
            </a:r>
          </a:p>
          <a:p>
            <a:pPr algn="ctr"/>
            <a:r>
              <a:rPr lang="ru-RU" sz="5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из сложившейся ситуации?</a:t>
            </a:r>
            <a:endParaRPr lang="ru-RU" sz="5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3794" name="Picture 2" descr="https://rentv.cdnvideo.ru/sites/default/files/field/image/2018/11/depositphotos_25567715_m-2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20888"/>
            <a:ext cx="3778531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6" name="Picture 4" descr="https://opennov.ru/files/news/0846c0df9464b9a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348880"/>
            <a:ext cx="3779912" cy="2640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Необходимо сократить количество отходов!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dirty="0" smtClean="0"/>
              <a:t>Вместо предметов одноразового использования использовать более </a:t>
            </a:r>
            <a:r>
              <a:rPr lang="ru-RU" dirty="0" smtClean="0"/>
              <a:t>стойкие или подлежащей переработке </a:t>
            </a:r>
            <a:endParaRPr lang="ru-RU" dirty="0" smtClean="0"/>
          </a:p>
          <a:p>
            <a:pPr lvl="0"/>
            <a:r>
              <a:rPr lang="ru-RU" dirty="0" smtClean="0"/>
              <a:t>Всегда иметь с собой в сумке или портфеле матерчатую сумку с ручками для покупок.</a:t>
            </a:r>
          </a:p>
          <a:p>
            <a:pPr lvl="0"/>
            <a:r>
              <a:rPr lang="ru-RU" dirty="0" smtClean="0"/>
              <a:t>Ремонтировать свои вещи, а не выкидывать их.</a:t>
            </a:r>
          </a:p>
          <a:p>
            <a:pPr lvl="0"/>
            <a:r>
              <a:rPr lang="ru-RU" dirty="0" smtClean="0"/>
              <a:t>Сократить расходы бумаги, используя обе стороны листа.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Улучшить систему обращения с бытовыми </a:t>
            </a:r>
            <a:r>
              <a:rPr lang="ru-RU" b="1" dirty="0" smtClean="0"/>
              <a:t>отходами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sz="2400" dirty="0" smtClean="0"/>
              <a:t>Сортировать отходы и сдавать мусор, который можно использовать повторно или перерабатывать (стеклянные бутылки, макулатуру, жестяные банки и др.).</a:t>
            </a:r>
          </a:p>
          <a:p>
            <a:pPr lvl="0"/>
            <a:r>
              <a:rPr lang="ru-RU" sz="2400" dirty="0" smtClean="0"/>
              <a:t>Пищевые отходы (особенно на садовом участке) использовать для приготовления компоста.</a:t>
            </a:r>
          </a:p>
          <a:p>
            <a:endParaRPr lang="ru-RU" dirty="0"/>
          </a:p>
        </p:txBody>
      </p:sp>
      <p:pic>
        <p:nvPicPr>
          <p:cNvPr id="2052" name="Picture 4" descr="http://s.newsmir.info/img/f/1/809/808740/5892e711f17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872068"/>
            <a:ext cx="4104456" cy="2725284"/>
          </a:xfrm>
          <a:prstGeom prst="rect">
            <a:avLst/>
          </a:prstGeom>
          <a:noFill/>
        </p:spPr>
      </p:pic>
      <p:pic>
        <p:nvPicPr>
          <p:cNvPr id="2054" name="Picture 6" descr="http://www.priateliazeme.sk/spz/files/zahradny_dreveny_dvojkomorovy_vermikompos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861048"/>
            <a:ext cx="3552395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такое твердые бытовые отходы?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3873624" cy="230425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ТБО - любые товары или предметы, потерявшие свои эксплуатационные свойства и подлежащие вследствие этого переработке или утилизации.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5602" name="Picture 2" descr="ÐÐ°ÑÑÐ¸Ð½ÐºÐ¸ Ð¿Ð¾ Ð·Ð°Ð¿ÑÐ¾ÑÑ ÑÐ²ÐµÑÐ´ÑÐµ Ð±ÑÑÐ¾Ð²ÑÐµ Ð¾ÑÑÐ¾Ð´Ñ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933056"/>
            <a:ext cx="6444208" cy="23324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60032" y="1772816"/>
            <a:ext cx="32403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Виды отходов:</a:t>
            </a:r>
          </a:p>
          <a:p>
            <a:pPr marL="342900" indent="-342900">
              <a:buAutoNum type="arabicPeriod"/>
            </a:pPr>
            <a:r>
              <a:rPr lang="ru-RU" dirty="0" smtClean="0"/>
              <a:t>Промышленные отходы</a:t>
            </a:r>
          </a:p>
          <a:p>
            <a:pPr marL="342900" indent="-342900">
              <a:buAutoNum type="arabicPeriod"/>
            </a:pPr>
            <a:r>
              <a:rPr lang="ru-RU" dirty="0" smtClean="0"/>
              <a:t>Отходы потребления</a:t>
            </a:r>
          </a:p>
          <a:p>
            <a:pPr marL="342900" indent="-342900">
              <a:buAutoNum type="arabicPeriod"/>
            </a:pPr>
            <a:r>
              <a:rPr lang="ru-RU" dirty="0" smtClean="0"/>
              <a:t>Утилизированные ТБО</a:t>
            </a:r>
          </a:p>
          <a:p>
            <a:pPr marL="342900" indent="-342900">
              <a:buAutoNum type="arabicPeriod"/>
            </a:pPr>
            <a:r>
              <a:rPr lang="ru-RU" dirty="0" smtClean="0"/>
              <a:t>ТБО, представляющие особую опасность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Быть культурными и </a:t>
            </a:r>
            <a:r>
              <a:rPr lang="ru-RU" b="1" dirty="0" smtClean="0"/>
              <a:t>дисциплинированными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5832648" cy="3421360"/>
          </a:xfrm>
        </p:spPr>
        <p:txBody>
          <a:bodyPr/>
          <a:lstStyle/>
          <a:p>
            <a:pPr lvl="0"/>
            <a:r>
              <a:rPr lang="ru-RU" sz="2400" dirty="0" smtClean="0"/>
              <a:t>Не бросать мусор.</a:t>
            </a:r>
          </a:p>
          <a:p>
            <a:pPr lvl="0"/>
            <a:r>
              <a:rPr lang="ru-RU" sz="2400" dirty="0" smtClean="0"/>
              <a:t>Не оставлять пакеты с мусором в не отведенных для этого местах (в лесу, на улицах, во дворах).</a:t>
            </a:r>
          </a:p>
          <a:p>
            <a:pPr lvl="0"/>
            <a:r>
              <a:rPr lang="ru-RU" sz="2400" dirty="0" smtClean="0"/>
              <a:t>Не создавать «несанкционированных» свалок вблизи жилья.</a:t>
            </a:r>
          </a:p>
          <a:p>
            <a:pPr lvl="0"/>
            <a:r>
              <a:rPr lang="ru-RU" sz="2400" dirty="0" smtClean="0"/>
              <a:t>Не поджигать мусор в урнах и мусорных контейнерах.</a:t>
            </a:r>
          </a:p>
          <a:p>
            <a:endParaRPr lang="ru-RU" dirty="0"/>
          </a:p>
        </p:txBody>
      </p:sp>
      <p:pic>
        <p:nvPicPr>
          <p:cNvPr id="1026" name="Picture 2" descr="http://lossolomas.kiev.ua/wp-content/uploads/2017/11/Ukknkntitled-1-721x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332656"/>
            <a:ext cx="2332243" cy="3312368"/>
          </a:xfrm>
          <a:prstGeom prst="rect">
            <a:avLst/>
          </a:prstGeom>
          <a:noFill/>
        </p:spPr>
      </p:pic>
      <p:pic>
        <p:nvPicPr>
          <p:cNvPr id="1028" name="Picture 4" descr="https://vlast.kz/media/pages/3x/mus_dn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6430" y="4005064"/>
            <a:ext cx="3787814" cy="2592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sz="3600" b="1" i="0" u="none" strike="noStrike" cap="none" spc="0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тветственность</a:t>
            </a:r>
            <a:r>
              <a:rPr kumimoji="0" lang="ru-RU" sz="3600" b="1" i="0" u="none" strike="noStrike" cap="none" spc="0" normalizeH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0" u="none" strike="noStrike" cap="none" spc="0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за правонарушения</a:t>
            </a:r>
          </a:p>
          <a:p>
            <a:pPr algn="ctr"/>
            <a:r>
              <a:rPr kumimoji="0" lang="ru-RU" sz="3600" b="1" i="0" u="none" strike="noStrike" cap="none" spc="0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в области обращения с отходами 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http://xn--80afcer5aocu.xn--p1ai/wp-content/uploads/2015/04/%D0%BA%D0%BE%D0%B0%D0%BF-740x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280530"/>
            <a:ext cx="2304255" cy="318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http://59311s020.edusite.ru/images/clip_image0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268760"/>
            <a:ext cx="2259755" cy="313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 descr="https://avatars.mds.yandex.net/get-marketpic/251258/market_xCBDR-WoJ9Et_edHccRALg/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407796"/>
            <a:ext cx="2232248" cy="3246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7584" y="332656"/>
            <a:ext cx="74943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Опасные ТБО!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47800"/>
            <a:ext cx="8568952" cy="514955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батарейки и аккумуляторы; </a:t>
            </a:r>
          </a:p>
          <a:p>
            <a:r>
              <a:rPr lang="ru-RU" dirty="0" smtClean="0"/>
              <a:t>электроприборы; </a:t>
            </a:r>
          </a:p>
          <a:p>
            <a:r>
              <a:rPr lang="ru-RU" dirty="0" smtClean="0"/>
              <a:t>лаки, краски и косметика; </a:t>
            </a:r>
          </a:p>
          <a:p>
            <a:r>
              <a:rPr lang="ru-RU" dirty="0" smtClean="0"/>
              <a:t>удобрения и ядохимикаты; </a:t>
            </a:r>
          </a:p>
          <a:p>
            <a:r>
              <a:rPr lang="ru-RU" dirty="0" smtClean="0"/>
              <a:t>бытовая химия; </a:t>
            </a:r>
          </a:p>
          <a:p>
            <a:r>
              <a:rPr lang="ru-RU" dirty="0" smtClean="0"/>
              <a:t>медицинские отходы;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Они представляют опасность для окружающей среды, если попадут через канализационные стоки в водоёмы или будут вымыты со свалки и попадут в грунтовые/поверхностные воды. Батарейки и ртутьсодержащие приборы будут безопасны до тех пор, пока не повредится их корпус; затем ртуть, щёлочь, свинец и цинк станут элементами загрязнения атмосферного воздуха, подземных и поверхностных вод.</a:t>
            </a:r>
          </a:p>
          <a:p>
            <a:pPr>
              <a:buNone/>
            </a:pPr>
            <a:r>
              <a:rPr lang="ru-RU" dirty="0" smtClean="0"/>
              <a:t>Тем самым они наносят необратимый вред здоровью людей.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https://im0-tub-kz.yandex.net/i?id=525ec8620fb208f5ebfceaa8978ef567-l&amp;n=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79" r="17986"/>
          <a:stretch/>
        </p:blipFill>
        <p:spPr bwMode="auto">
          <a:xfrm>
            <a:off x="3779912" y="1484784"/>
            <a:ext cx="2041105" cy="1968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.smolmed.ru/wp-content/uploads/2016/09/1-12-768x5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92896"/>
            <a:ext cx="2705584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vladtime.ru/uploads/posts/2016-03/1459398349_1443775621_yadernoe-toplivo_norm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8640"/>
            <a:ext cx="2772308" cy="2079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27584" y="0"/>
            <a:ext cx="7772400" cy="4572000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4B1F6F"/>
                </a:solidFill>
                <a:latin typeface="Times New Roman" pitchFamily="16" charset="0"/>
              </a:rPr>
              <a:t>А вы знали?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Если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весь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мусор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,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накопившийся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в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мире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за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год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,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ссыпать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в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одну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кучу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,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то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образовалась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бы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гора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,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высотой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с </a:t>
            </a:r>
            <a:r>
              <a:rPr lang="en-GB" sz="2800" b="1" i="1" dirty="0" err="1" smtClean="0">
                <a:solidFill>
                  <a:srgbClr val="FF0000"/>
                </a:solidFill>
                <a:latin typeface="Times New Roman" pitchFamily="16" charset="0"/>
              </a:rPr>
              <a:t>Эльбрус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—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высочайшую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горную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вершину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 </a:t>
            </a:r>
            <a:r>
              <a:rPr lang="en-GB" sz="2800" b="1" i="1" dirty="0" err="1" smtClean="0">
                <a:solidFill>
                  <a:srgbClr val="4B1F6F"/>
                </a:solidFill>
                <a:latin typeface="Times New Roman" pitchFamily="16" charset="0"/>
              </a:rPr>
              <a:t>Европы</a:t>
            </a:r>
            <a:r>
              <a:rPr lang="en-GB" sz="2800" b="1" i="1" dirty="0" smtClean="0">
                <a:solidFill>
                  <a:srgbClr val="4B1F6F"/>
                </a:solidFill>
                <a:latin typeface="Times New Roman" pitchFamily="16" charset="0"/>
              </a:rPr>
              <a:t>!</a:t>
            </a:r>
          </a:p>
          <a:p>
            <a:endParaRPr lang="ru-RU" dirty="0"/>
          </a:p>
        </p:txBody>
      </p:sp>
      <p:pic>
        <p:nvPicPr>
          <p:cNvPr id="4" name="Содержимое 9" descr="гора эльбру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844824"/>
            <a:ext cx="7344816" cy="47741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99592" y="260648"/>
            <a:ext cx="7772400" cy="45720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Проблема отходов усложняется в связи с тем, что естественное разложение различных материалов требует определенного времени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700808"/>
            <a:ext cx="5291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434"/>
                </a:solidFill>
              </a:rPr>
              <a:t>Срок разложения бытовых отходов в природе</a:t>
            </a:r>
            <a:endParaRPr lang="ru-RU" b="1" dirty="0">
              <a:solidFill>
                <a:srgbClr val="007434"/>
              </a:solidFill>
            </a:endParaRPr>
          </a:p>
        </p:txBody>
      </p:sp>
      <p:pic>
        <p:nvPicPr>
          <p:cNvPr id="1026" name="Picture 2" descr="C:\Users\1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1364469" cy="2426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1\Desktop\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204864"/>
            <a:ext cx="1656184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1\Desktop\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204864"/>
            <a:ext cx="1512168" cy="24427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1\Desktop\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2132856"/>
            <a:ext cx="1408772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Users\1\Desktop\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2132856"/>
            <a:ext cx="1368152" cy="2554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 descr="C:\Users\1\Desktop\6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4725144"/>
            <a:ext cx="1224136" cy="18048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32" name="Picture 8" descr="C:\Users\1\Desktop\7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99792" y="4725144"/>
            <a:ext cx="1315531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Что делать с отходами?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ÐÐ°ÑÑÐ¸Ð½ÐºÐ¸ Ð¿Ð¾ Ð·Ð°Ð¿ÑÐ¾ÑÑ ÑÐ±Ð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816424" cy="2210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48" name="Picture 4" descr="ÐÐ°ÑÑÐ¸Ð½ÐºÐ¸ Ð¿Ð¾ Ð·Ð°Ð¿ÑÐ¾ÑÑ ÑÐ±Ð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40768"/>
            <a:ext cx="4363022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0" name="Picture 6" descr="ÐÐ°ÑÑÐ¸Ð½ÐºÐ¸ Ð¿Ð¾ Ð·Ð°Ð¿ÑÐ¾ÑÑ ÑÐ±Ð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149080"/>
            <a:ext cx="4224469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2" name="Picture 8" descr="ÐÐ°ÑÑÐ¸Ð½ÐºÐ¸ Ð¿Ð¾ Ð·Ð°Ð¿ÑÐ¾ÑÑ ÑÐ±Ð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509120"/>
            <a:ext cx="2909722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Существует два основных метода переработки ТБО: 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 rot="19176732" flipH="1">
            <a:off x="2126804" y="1599136"/>
            <a:ext cx="93610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3420837" flipH="1">
            <a:off x="5145424" y="1635558"/>
            <a:ext cx="936104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34888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chemeClr val="accent1"/>
              </a:buClr>
            </a:pPr>
            <a:r>
              <a:rPr lang="ru-RU" u="sng" dirty="0" smtClean="0">
                <a:latin typeface="Palatino Linotype" panose="02040502050505030304" pitchFamily="18" charset="0"/>
              </a:rPr>
              <a:t>Механико-биологические методы: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Palatino Linotype" panose="02040502050505030304" pitchFamily="18" charset="0"/>
              </a:rPr>
              <a:t>компостирование отходов,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Palatino Linotype" panose="02040502050505030304" pitchFamily="18" charset="0"/>
              </a:rPr>
              <a:t>сортировка отходов по предприятиям переработки вторичных материалов</a:t>
            </a:r>
            <a:endParaRPr lang="ru-RU" dirty="0">
              <a:latin typeface="Palatino Linotype" panose="0204050205050503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34888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u="sng" dirty="0" smtClean="0">
                <a:latin typeface="Palatino Linotype" panose="02040502050505030304" pitchFamily="18" charset="0"/>
              </a:rPr>
              <a:t>Термические методы</a:t>
            </a:r>
            <a:r>
              <a:rPr lang="ru-RU" dirty="0" smtClean="0">
                <a:latin typeface="Palatino Linotype" panose="02040502050505030304" pitchFamily="18" charset="0"/>
              </a:rPr>
              <a:t>: 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Palatino Linotype" panose="02040502050505030304" pitchFamily="18" charset="0"/>
              </a:rPr>
              <a:t>сжигание отходов, 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Palatino Linotype" panose="02040502050505030304" pitchFamily="18" charset="0"/>
              </a:rPr>
              <a:t>пиролиз, 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Palatino Linotype" panose="02040502050505030304" pitchFamily="18" charset="0"/>
              </a:rPr>
              <a:t>газификация отходов, </a:t>
            </a:r>
          </a:p>
          <a:p>
            <a: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Palatino Linotype" panose="02040502050505030304" pitchFamily="18" charset="0"/>
              </a:rPr>
              <a:t>комбинированные термические методы</a:t>
            </a:r>
          </a:p>
        </p:txBody>
      </p:sp>
      <p:pic>
        <p:nvPicPr>
          <p:cNvPr id="9" name="Picture 2" descr="http://dieturban.xyz/wp-content/uploads/images/im-losing-weight-but-my-arms-are-still-fa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3168352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kdwaste.ru/assets/img/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49080"/>
            <a:ext cx="3044753" cy="2336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142875"/>
            <a:ext cx="8858250" cy="1357313"/>
          </a:xfrm>
        </p:spPr>
        <p:txBody>
          <a:bodyPr rtlCol="0">
            <a:normAutofit fontScale="925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Большинство вышеперечисленных методов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нашли значительного распространения в связи с их технологической сложностью и высокой себестоимостью переработки ТБО.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42875" y="1500188"/>
            <a:ext cx="3786188" cy="5214937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u="sng" dirty="0">
                <a:latin typeface="Times New Roman" pitchFamily="18" charset="0"/>
                <a:cs typeface="Times New Roman" pitchFamily="18" charset="0"/>
              </a:rPr>
              <a:t>Наибольшее практическое распространение получили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складирование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полигоне (свалке);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сжигание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(мусоросжигательные заводы);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аэробное биотермическое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компостирование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Вторичная переработка.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88" y="1428750"/>
            <a:ext cx="3500437" cy="233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8" y="3857625"/>
            <a:ext cx="2295525" cy="284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4" name="Picture 4"/>
          <p:cNvPicPr>
            <a:picLocks noChangeAspect="1" noChangeArrowheads="1"/>
          </p:cNvPicPr>
          <p:nvPr/>
        </p:nvPicPr>
        <p:blipFill>
          <a:blip r:embed="rId4" cstate="print"/>
          <a:srcRect l="7845" t="7724" r="7845" b="17119"/>
          <a:stretch>
            <a:fillRect/>
          </a:stretch>
        </p:blipFill>
        <p:spPr bwMode="auto">
          <a:xfrm>
            <a:off x="6143625" y="3857625"/>
            <a:ext cx="28575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13" y="2428875"/>
            <a:ext cx="1770062" cy="1357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Захоронение на полигонах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80" name="Picture 8" descr="ÐÐ°ÑÑÐ¸Ð½ÐºÐ¸ Ð¿Ð¾ Ð·Ð°Ð¿ÑÐ¾ÑÑ Ð·Ð°ÑÐ¾ÑÐ¾Ð½ÐµÐ½Ð¸Ðµ Ð¾ÑÑÐ¾Ð´Ð¾Ð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12776"/>
            <a:ext cx="4914546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https://im0-tub-kz.yandex.net/i?id=bbcc0cee7a31fd7e63e5aefb5f8c04cc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3545124" cy="2363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volnyan.com/wp-content/uploads/2017/01/1036-fresh_kills-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93096"/>
            <a:ext cx="3556828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1082</TotalTime>
  <Words>772</Words>
  <Application>Microsoft Office PowerPoint</Application>
  <PresentationFormat>Экран (4:3)</PresentationFormat>
  <Paragraphs>88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Справедливость</vt:lpstr>
      <vt:lpstr>УТИЛИЗАЦИЯ ТВЕРДЫХ БЫТОВЫХ ОТХОДОВ</vt:lpstr>
      <vt:lpstr>Что такое твердые бытовые отходы?</vt:lpstr>
      <vt:lpstr>Опасные ТБО!</vt:lpstr>
      <vt:lpstr>Слайд 4</vt:lpstr>
      <vt:lpstr>Слайд 5</vt:lpstr>
      <vt:lpstr>Что делать с отходами?</vt:lpstr>
      <vt:lpstr>Существует два основных метода переработки ТБО: </vt:lpstr>
      <vt:lpstr>Слайд 8</vt:lpstr>
      <vt:lpstr>Захоронение на полигонах</vt:lpstr>
      <vt:lpstr>Вред от захоронения отходов</vt:lpstr>
      <vt:lpstr>Сжигание</vt:lpstr>
      <vt:lpstr>Слайд 12</vt:lpstr>
      <vt:lpstr>Компостирование</vt:lpstr>
      <vt:lpstr>Вторичная переработка</vt:lpstr>
      <vt:lpstr>Слайд 15</vt:lpstr>
      <vt:lpstr>Слайд 16</vt:lpstr>
      <vt:lpstr>Слайд 17</vt:lpstr>
      <vt:lpstr>Необходимо сократить количество отходов!</vt:lpstr>
      <vt:lpstr>Улучшить систему обращения с бытовыми отходами</vt:lpstr>
      <vt:lpstr>Быть культурными и дисциплинированными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УТИЛИЗАЦИЯ ТВЕРДЫХ БЫТОВЫХ ОТХОДОВ</dc:title>
  <dc:creator>Nastya</dc:creator>
  <cp:lastModifiedBy>1</cp:lastModifiedBy>
  <cp:revision>22</cp:revision>
  <dcterms:created xsi:type="dcterms:W3CDTF">2018-05-05T18:17:22Z</dcterms:created>
  <dcterms:modified xsi:type="dcterms:W3CDTF">2018-05-18T06:29:15Z</dcterms:modified>
</cp:coreProperties>
</file>