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229600" cy="1828800"/>
          </a:xfrm>
        </p:spPr>
        <p:txBody>
          <a:bodyPr>
            <a:noAutofit/>
          </a:bodyPr>
          <a:lstStyle/>
          <a:p>
            <a:r>
              <a:rPr lang="ru-RU" sz="3200" i="1" dirty="0"/>
              <a:t>М</a:t>
            </a:r>
            <a:r>
              <a:rPr lang="ru-RU" sz="3200" i="1" dirty="0" smtClean="0"/>
              <a:t>еждународно-правовой </a:t>
            </a:r>
            <a:r>
              <a:rPr lang="ru-RU" sz="3200" i="1" dirty="0"/>
              <a:t>опыт в области обращения с отходами производства и потребления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/>
              <a:t>Подготовили : студентки </a:t>
            </a:r>
            <a:r>
              <a:rPr lang="en-US" b="1" dirty="0" smtClean="0"/>
              <a:t>III </a:t>
            </a:r>
            <a:r>
              <a:rPr lang="ru-RU" b="1" dirty="0" smtClean="0"/>
              <a:t>курса 31 группы</a:t>
            </a:r>
          </a:p>
          <a:p>
            <a:pPr algn="r"/>
            <a:r>
              <a:rPr lang="ru-RU" b="1" dirty="0" smtClean="0"/>
              <a:t>Юридического ф-та</a:t>
            </a:r>
          </a:p>
          <a:p>
            <a:pPr algn="r"/>
            <a:r>
              <a:rPr lang="ru-RU" b="1" dirty="0" smtClean="0"/>
              <a:t>Зорина Наталья и </a:t>
            </a:r>
            <a:r>
              <a:rPr lang="ru-RU" b="1" dirty="0" err="1" smtClean="0"/>
              <a:t>Ищук</a:t>
            </a:r>
            <a:r>
              <a:rPr lang="ru-RU" b="1" dirty="0" smtClean="0"/>
              <a:t> Екатерина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852936"/>
            <a:ext cx="6048672" cy="206210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Нами рассмотрены страны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Европейского Союза (далее - ЕС)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5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7105"/>
            <a:ext cx="9144000" cy="6807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11559"/>
            <a:ext cx="3139449" cy="8280920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08520" y="-17925"/>
            <a:ext cx="3892771" cy="6832972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странах ЕС система управления отходами предполагает наличие интегрированной системы различных аспектов: социальных, экономических, нормативно-правовых, управленческих, технических. Кроме того, принципы устойчивого развития определяют основное направление управления отходами и создают основу иерархии методов обращения с отходами.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Иерархия технологий </a:t>
            </a:r>
            <a:r>
              <a:rPr lang="ru-RU" dirty="0" smtClean="0">
                <a:effectLst/>
              </a:rPr>
              <a:t>(методов) обращения </a:t>
            </a:r>
            <a:r>
              <a:rPr lang="ru-RU" dirty="0">
                <a:effectLst/>
              </a:rPr>
              <a:t>с отходами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416" y="1201197"/>
            <a:ext cx="3595451" cy="13516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9989" y="1218615"/>
            <a:ext cx="3362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1). Предотвращение </a:t>
            </a:r>
            <a:r>
              <a:rPr lang="ru-RU" sz="2400" dirty="0"/>
              <a:t>или минимизация образования отходов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072" y="2998280"/>
            <a:ext cx="3604446" cy="15828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8059" y="3097206"/>
            <a:ext cx="3350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2). Повторное использование отходов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111" y="5305042"/>
            <a:ext cx="3644407" cy="1318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943" y="5548868"/>
            <a:ext cx="3564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3).Размещение/</a:t>
            </a:r>
            <a:r>
              <a:rPr lang="ru-RU" sz="2400" dirty="0" err="1" smtClean="0"/>
              <a:t>захо-ронение</a:t>
            </a:r>
            <a:r>
              <a:rPr lang="ru-RU" sz="2400" dirty="0" smtClean="0"/>
              <a:t> </a:t>
            </a:r>
            <a:r>
              <a:rPr lang="ru-RU" sz="2400" dirty="0"/>
              <a:t>отходов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69173"/>
            <a:ext cx="4150301" cy="3935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Выгнутая влево стрелка 13"/>
          <p:cNvSpPr/>
          <p:nvPr/>
        </p:nvSpPr>
        <p:spPr>
          <a:xfrm>
            <a:off x="1763688" y="2552800"/>
            <a:ext cx="325453" cy="455321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1763688" y="4581128"/>
            <a:ext cx="325453" cy="707212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2339752" y="1988840"/>
            <a:ext cx="4176464" cy="33123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47864" y="2952526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cs typeface="Estrangelo Edessa" panose="03080600000000000000" pitchFamily="66" charset="0"/>
              </a:rPr>
              <a:t>Концепция управления отходами </a:t>
            </a:r>
            <a:endParaRPr lang="ru-RU" sz="2800" b="1" i="1" dirty="0">
              <a:cs typeface="Estrangelo Edessa" panose="030806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5750" y="27390"/>
            <a:ext cx="31575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соблюдение иерархии обращения с отходами (приоритетности)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4808" y="177405"/>
            <a:ext cx="3523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принцип </a:t>
            </a:r>
            <a:r>
              <a:rPr lang="ru-RU" sz="3200" dirty="0" smtClean="0"/>
              <a:t>предосторожности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74757" y="1735550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</a:t>
            </a:r>
            <a:r>
              <a:rPr lang="ru-RU" sz="3200" dirty="0" smtClean="0"/>
              <a:t>ринцип</a:t>
            </a:r>
          </a:p>
          <a:p>
            <a:pPr algn="ctr"/>
            <a:r>
              <a:rPr lang="ru-RU" sz="3200" dirty="0" smtClean="0"/>
              <a:t>близости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4833446"/>
            <a:ext cx="2643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принцип "загрязнитель платит"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5506" y="4941168"/>
            <a:ext cx="3006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принцип ответственности </a:t>
            </a:r>
            <a:r>
              <a:rPr lang="ru-RU" sz="2800" b="1" dirty="0" smtClean="0"/>
              <a:t>производителя</a:t>
            </a:r>
            <a:endParaRPr lang="ru-RU" sz="28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508104" y="2420888"/>
            <a:ext cx="1512168" cy="53163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86536" y="4221088"/>
            <a:ext cx="1329680" cy="108012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555776" y="2132856"/>
            <a:ext cx="792088" cy="108012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461000" y="4077072"/>
            <a:ext cx="1094776" cy="100811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572000" y="1230155"/>
            <a:ext cx="0" cy="145655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276" y="-6570"/>
            <a:ext cx="9279276" cy="183362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Фракции, </a:t>
            </a:r>
            <a:r>
              <a:rPr lang="ru-RU" sz="2800" dirty="0">
                <a:effectLst/>
              </a:rPr>
              <a:t>на которые могут быть рассортированы бытовые отходы (за исключением опасных и крупногабаритных) при самом тщательном подходе: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27049"/>
            <a:ext cx="7632848" cy="49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62" y="-388"/>
            <a:ext cx="9148161" cy="10531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Рассмотрим данную тему на примере Дании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24744"/>
            <a:ext cx="6408712" cy="573325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dirty="0"/>
              <a:t>В Дании ежегодно производится почти 13 млн т отходов; по прогнозам, в будущем их количество будет расти.</a:t>
            </a:r>
          </a:p>
          <a:p>
            <a:pPr lvl="0"/>
            <a:r>
              <a:rPr lang="ru-RU" sz="2400" dirty="0"/>
              <a:t>Общая система управления отходами страны включает организацию сбора и удаления промышленных отходов, отходов упаковки и отходов домохозяйств, включая вредные отходы.</a:t>
            </a:r>
          </a:p>
          <a:p>
            <a:pPr lvl="0"/>
            <a:r>
              <a:rPr lang="ru-RU" sz="2400" dirty="0"/>
              <a:t>Ответственность за управление отходами в целом по стране возложена на Датское агентство по охране окружающей среды, в то время как местные власти (муниципалитеты) решают вопросы практической реализации установок государственной стратегии.</a:t>
            </a:r>
          </a:p>
          <a:p>
            <a:pPr lvl="0"/>
            <a:r>
              <a:rPr lang="ru-RU" sz="2400" dirty="0"/>
              <a:t>Все полигоны и большинство мусоросжигательных заводов принадлежат государству или местным органам власти. Однако растет число частных предприятий, участвующих в строительстве мусоросжигательных заводов.</a:t>
            </a:r>
          </a:p>
          <a:p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2060848"/>
            <a:ext cx="3131840" cy="324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60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836712"/>
          </a:xfrm>
        </p:spPr>
        <p:txBody>
          <a:bodyPr/>
          <a:lstStyle/>
          <a:p>
            <a:r>
              <a:rPr lang="ru-RU" dirty="0" smtClean="0"/>
              <a:t>А что в Германия 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836712"/>
            <a:ext cx="9324528" cy="32403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В Германии практикуется сортировка отходов на местах; вывоз отходов производится по графику (свой день для каждого вида отходов) непосредственно от мест образования </a:t>
            </a:r>
            <a:r>
              <a:rPr lang="ru-RU" dirty="0" smtClean="0"/>
              <a:t>(офисы </a:t>
            </a:r>
            <a:r>
              <a:rPr lang="ru-RU" dirty="0"/>
              <a:t>и т.д.), за </a:t>
            </a:r>
            <a:r>
              <a:rPr lang="ru-RU" dirty="0" err="1" smtClean="0"/>
              <a:t>искл.стекла</a:t>
            </a:r>
            <a:r>
              <a:rPr lang="ru-RU" dirty="0"/>
              <a:t>, картона и бумаги.</a:t>
            </a:r>
          </a:p>
          <a:p>
            <a:pPr lvl="0"/>
            <a:r>
              <a:rPr lang="ru-RU" dirty="0"/>
              <a:t>В Германии сформировались рынки следующих видов вторичного сырья: бумага, пластик, дерево, металлы, металлическая упаковка для напитков, текстиль, электронное и электротехническое оборудование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45931"/>
            <a:ext cx="4320479" cy="311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308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361040" cy="980728"/>
          </a:xfrm>
        </p:spPr>
        <p:txBody>
          <a:bodyPr/>
          <a:lstStyle/>
          <a:p>
            <a:r>
              <a:rPr lang="ru-RU" dirty="0" smtClean="0"/>
              <a:t>А что с отходами в Австрии 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908720"/>
            <a:ext cx="9396535" cy="33123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100" dirty="0"/>
              <a:t>В целом Австрия характеризуется относительно стабильным ежегодным объемом образующихся отходов - около 49 млн т в год, включая 20 млн т вынутого грунта. Данные об увеличении количества того или иного вида отходов, включаемые в ежегодные оценки, не означают реального увеличения общего объема. </a:t>
            </a:r>
          </a:p>
          <a:p>
            <a:pPr lvl="0"/>
            <a:r>
              <a:rPr lang="ru-RU" sz="3100" dirty="0"/>
              <a:t>Учитывая положения этого стандарта, средний рост общего количества отходов за период 1996 - 1998 гг. составил 12%. За это же время значительно улучшились показатели раздельного сбора некоторых видов отходов (бумаги, пластика, органики), но наблюдался рост опасных отходов.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4077072"/>
            <a:ext cx="9144000" cy="2300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151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8"/>
            <a:ext cx="9144000" cy="6667500"/>
          </a:xfrm>
        </p:spPr>
      </p:pic>
      <p:sp>
        <p:nvSpPr>
          <p:cNvPr id="5" name="Прямоугольник 4"/>
          <p:cNvSpPr/>
          <p:nvPr/>
        </p:nvSpPr>
        <p:spPr>
          <a:xfrm>
            <a:off x="-11654" y="0"/>
            <a:ext cx="45116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за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внимание!</a:t>
            </a:r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sym typeface="Wingdings" panose="05000000000000000000" pitchFamily="2" charset="2"/>
              </a:rPr>
              <a:t>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3347" y="0"/>
            <a:ext cx="42553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внимание!</a:t>
            </a:r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78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434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Международно-правовой опыт в области обращения с отходами производства и потребления</vt:lpstr>
      <vt:lpstr>Презентация PowerPoint</vt:lpstr>
      <vt:lpstr>Иерархия технологий (методов) обращения с отходами </vt:lpstr>
      <vt:lpstr>Презентация PowerPoint</vt:lpstr>
      <vt:lpstr>Фракции, на которые могут быть рассортированы бытовые отходы (за исключением опасных и крупногабаритных) при самом тщательном подходе:</vt:lpstr>
      <vt:lpstr>Рассмотрим данную тему на примере Дании :</vt:lpstr>
      <vt:lpstr>А что в Германия ?</vt:lpstr>
      <vt:lpstr>А что с отходами в Австрии 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Международно-правовой опыт в области обращения с отходами производства и потребления</dc:title>
  <dc:creator>User</dc:creator>
  <cp:lastModifiedBy>Пользователь Windows</cp:lastModifiedBy>
  <cp:revision>11</cp:revision>
  <dcterms:created xsi:type="dcterms:W3CDTF">2018-04-22T21:05:09Z</dcterms:created>
  <dcterms:modified xsi:type="dcterms:W3CDTF">2018-04-27T22:01:28Z</dcterms:modified>
</cp:coreProperties>
</file>