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2" r:id="rId7"/>
    <p:sldId id="263" r:id="rId8"/>
    <p:sldId id="264" r:id="rId9"/>
    <p:sldId id="261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74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27.04.2018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27.04.2018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27.04.2018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27.04.2018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27.04.2018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27.04.2018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27.04.2018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27.04.2018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3528" y="908720"/>
            <a:ext cx="8229600" cy="1828800"/>
          </a:xfrm>
        </p:spPr>
        <p:txBody>
          <a:bodyPr>
            <a:noAutofit/>
          </a:bodyPr>
          <a:lstStyle/>
          <a:p>
            <a:r>
              <a:rPr lang="ru-RU" sz="3200" i="1" dirty="0"/>
              <a:t>М</a:t>
            </a:r>
            <a:r>
              <a:rPr lang="ru-RU" sz="3200" i="1" dirty="0" smtClean="0"/>
              <a:t>еждународно-правовой </a:t>
            </a:r>
            <a:r>
              <a:rPr lang="ru-RU" sz="3200" i="1" dirty="0"/>
              <a:t>опыт в области обращения с отходами производства и потребления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743200" y="5105400"/>
            <a:ext cx="6400800" cy="1752600"/>
          </a:xfrm>
        </p:spPr>
        <p:txBody>
          <a:bodyPr>
            <a:normAutofit fontScale="92500" lnSpcReduction="10000"/>
          </a:bodyPr>
          <a:lstStyle/>
          <a:p>
            <a:pPr algn="r"/>
            <a:r>
              <a:rPr lang="ru-RU" b="1" dirty="0" smtClean="0"/>
              <a:t>Подготовили : студентки </a:t>
            </a:r>
            <a:r>
              <a:rPr lang="en-US" b="1" dirty="0" smtClean="0"/>
              <a:t>III </a:t>
            </a:r>
            <a:r>
              <a:rPr lang="ru-RU" b="1" dirty="0" smtClean="0"/>
              <a:t>курса 31 группы</a:t>
            </a:r>
          </a:p>
          <a:p>
            <a:pPr algn="r"/>
            <a:r>
              <a:rPr lang="ru-RU" b="1" dirty="0" smtClean="0"/>
              <a:t>Юридического ф-та</a:t>
            </a:r>
          </a:p>
          <a:p>
            <a:pPr algn="r"/>
            <a:r>
              <a:rPr lang="ru-RU" b="1" dirty="0" smtClean="0"/>
              <a:t>Зорина Наталья и </a:t>
            </a:r>
            <a:r>
              <a:rPr lang="ru-RU" b="1" dirty="0" err="1" smtClean="0"/>
              <a:t>Ищук</a:t>
            </a:r>
            <a:r>
              <a:rPr lang="ru-RU" b="1" dirty="0" smtClean="0"/>
              <a:t> Екатерина</a:t>
            </a:r>
            <a:endParaRPr lang="ru-RU" b="1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763688" y="2852936"/>
            <a:ext cx="6048672" cy="2062103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ru-RU" sz="3200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Нами рассмотрены страны</a:t>
            </a:r>
          </a:p>
          <a:p>
            <a:pPr algn="ctr"/>
            <a:r>
              <a:rPr lang="ru-RU" sz="3200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Европейского Союза (далее - ЕС)</a:t>
            </a:r>
            <a:endParaRPr lang="ru-RU" sz="3200" b="1" cap="all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7405724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273" y="7105"/>
            <a:ext cx="9144000" cy="6807942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1611559"/>
            <a:ext cx="3139449" cy="8280920"/>
          </a:xfrm>
        </p:spPr>
        <p:txBody>
          <a:bodyPr>
            <a:noAutofit/>
          </a:bodyPr>
          <a:lstStyle/>
          <a:p>
            <a:endParaRPr lang="ru-RU" sz="2000" dirty="0"/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-108520" y="-17925"/>
            <a:ext cx="3892771" cy="6832972"/>
          </a:xfrm>
        </p:spPr>
        <p:txBody>
          <a:bodyPr>
            <a:noAutofit/>
          </a:bodyPr>
          <a:lstStyle/>
          <a:p>
            <a:pPr marL="137160" indent="0" algn="ctr">
              <a:buNone/>
            </a:pP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</a:rPr>
              <a:t>В странах ЕС система управления отходами предполагает наличие интегрированной системы различных аспектов: социальных, экономических, нормативно-правовых, управленческих, технических. Кроме того, принципы устойчивого развития определяют основное направление управления отходами и создают основу иерархии методов обращения с отходами.</a:t>
            </a:r>
            <a:endParaRPr lang="ru-RU" sz="2400" b="1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99211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>
                <a:effectLst/>
              </a:rPr>
              <a:t>Иерархия технологий </a:t>
            </a:r>
            <a:r>
              <a:rPr lang="ru-RU" dirty="0" smtClean="0">
                <a:effectLst/>
              </a:rPr>
              <a:t>(методов) обращения </a:t>
            </a:r>
            <a:r>
              <a:rPr lang="ru-RU" dirty="0">
                <a:effectLst/>
              </a:rPr>
              <a:t>с отходами</a:t>
            </a:r>
            <a:br>
              <a:rPr lang="ru-RU" dirty="0">
                <a:effectLst/>
              </a:rPr>
            </a:b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91416" y="1201197"/>
            <a:ext cx="3595451" cy="1351603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359989" y="1218615"/>
            <a:ext cx="336248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1). Предотвращение </a:t>
            </a:r>
            <a:r>
              <a:rPr lang="ru-RU" sz="2400" dirty="0"/>
              <a:t>или минимизация образования отходов</a:t>
            </a:r>
            <a:endParaRPr lang="ru-RU" sz="24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261072" y="2998280"/>
            <a:ext cx="3604446" cy="1582848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388059" y="3097206"/>
            <a:ext cx="3350471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2). Повторное использование отходов </a:t>
            </a:r>
            <a:endParaRPr lang="ru-RU" sz="28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221111" y="5305042"/>
            <a:ext cx="3644407" cy="13186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/>
          <p:cNvSpPr txBox="1"/>
          <p:nvPr/>
        </p:nvSpPr>
        <p:spPr>
          <a:xfrm>
            <a:off x="306943" y="5548868"/>
            <a:ext cx="356439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3).Размещение/</a:t>
            </a:r>
            <a:r>
              <a:rPr lang="ru-RU" sz="2400" dirty="0" err="1" smtClean="0"/>
              <a:t>захо-ронение</a:t>
            </a:r>
            <a:r>
              <a:rPr lang="ru-RU" sz="2400" dirty="0" smtClean="0"/>
              <a:t> </a:t>
            </a:r>
            <a:r>
              <a:rPr lang="ru-RU" sz="2400" dirty="0"/>
              <a:t>отходов</a:t>
            </a:r>
            <a:endParaRPr lang="ru-RU" sz="2400" dirty="0"/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6" y="1369173"/>
            <a:ext cx="4150301" cy="393586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4" name="Выгнутая влево стрелка 13"/>
          <p:cNvSpPr/>
          <p:nvPr/>
        </p:nvSpPr>
        <p:spPr>
          <a:xfrm>
            <a:off x="1763688" y="2552800"/>
            <a:ext cx="325453" cy="455321"/>
          </a:xfrm>
          <a:prstGeom prst="curvedRightArrow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5" name="Выгнутая вправо стрелка 14"/>
          <p:cNvSpPr/>
          <p:nvPr/>
        </p:nvSpPr>
        <p:spPr>
          <a:xfrm>
            <a:off x="1763688" y="4581128"/>
            <a:ext cx="325453" cy="707212"/>
          </a:xfrm>
          <a:prstGeom prst="curvedLeftArrow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12335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10" grpId="0"/>
      <p:bldP spid="14" grpId="0" animBg="1"/>
      <p:bldP spid="1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ятно 2 3"/>
          <p:cNvSpPr/>
          <p:nvPr/>
        </p:nvSpPr>
        <p:spPr>
          <a:xfrm>
            <a:off x="2339752" y="1988840"/>
            <a:ext cx="4176464" cy="3312368"/>
          </a:xfrm>
          <a:prstGeom prst="irregularSeal2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3347864" y="2952526"/>
            <a:ext cx="216024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i="1" dirty="0">
                <a:cs typeface="Estrangelo Edessa" panose="03080600000000000000" pitchFamily="66" charset="0"/>
              </a:rPr>
              <a:t>Концепция управления отходами </a:t>
            </a:r>
            <a:endParaRPr lang="ru-RU" sz="2800" b="1" i="1" dirty="0">
              <a:cs typeface="Estrangelo Edessa" panose="03080600000000000000" pitchFamily="66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-25750" y="27390"/>
            <a:ext cx="315759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/>
              <a:t>соблюдение иерархии обращения с отходами (приоритетности)</a:t>
            </a:r>
            <a:endParaRPr lang="ru-RU" sz="2800" b="1" dirty="0"/>
          </a:p>
        </p:txBody>
      </p:sp>
      <p:sp>
        <p:nvSpPr>
          <p:cNvPr id="8" name="TextBox 7"/>
          <p:cNvSpPr txBox="1"/>
          <p:nvPr/>
        </p:nvSpPr>
        <p:spPr>
          <a:xfrm>
            <a:off x="3424808" y="177405"/>
            <a:ext cx="352345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/>
              <a:t>принцип </a:t>
            </a:r>
            <a:r>
              <a:rPr lang="ru-RU" sz="3200" dirty="0" smtClean="0"/>
              <a:t>предосторожности</a:t>
            </a:r>
            <a:endParaRPr lang="ru-RU" sz="3200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6774757" y="1735550"/>
            <a:ext cx="223224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/>
              <a:t>п</a:t>
            </a:r>
            <a:r>
              <a:rPr lang="ru-RU" sz="3200" dirty="0" smtClean="0"/>
              <a:t>ринцип</a:t>
            </a:r>
          </a:p>
          <a:p>
            <a:pPr algn="ctr"/>
            <a:r>
              <a:rPr lang="ru-RU" sz="3200" dirty="0" smtClean="0"/>
              <a:t>близости</a:t>
            </a:r>
            <a:endParaRPr lang="ru-RU" sz="3200" b="1" dirty="0"/>
          </a:p>
        </p:txBody>
      </p:sp>
      <p:sp>
        <p:nvSpPr>
          <p:cNvPr id="12" name="TextBox 11"/>
          <p:cNvSpPr txBox="1"/>
          <p:nvPr/>
        </p:nvSpPr>
        <p:spPr>
          <a:xfrm>
            <a:off x="6084168" y="4833446"/>
            <a:ext cx="264354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/>
              <a:t>принцип "загрязнитель платит"</a:t>
            </a:r>
            <a:endParaRPr lang="ru-RU" sz="3200" b="1" dirty="0"/>
          </a:p>
        </p:txBody>
      </p:sp>
      <p:sp>
        <p:nvSpPr>
          <p:cNvPr id="13" name="TextBox 12"/>
          <p:cNvSpPr txBox="1"/>
          <p:nvPr/>
        </p:nvSpPr>
        <p:spPr>
          <a:xfrm>
            <a:off x="125506" y="4941168"/>
            <a:ext cx="300633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/>
              <a:t>принцип ответственности </a:t>
            </a:r>
            <a:r>
              <a:rPr lang="ru-RU" sz="2800" b="1" dirty="0" smtClean="0"/>
              <a:t>производителя</a:t>
            </a:r>
            <a:endParaRPr lang="ru-RU" sz="2800" b="1" dirty="0"/>
          </a:p>
        </p:txBody>
      </p:sp>
      <p:cxnSp>
        <p:nvCxnSpPr>
          <p:cNvPr id="15" name="Прямая со стрелкой 14"/>
          <p:cNvCxnSpPr/>
          <p:nvPr/>
        </p:nvCxnSpPr>
        <p:spPr>
          <a:xfrm flipV="1">
            <a:off x="5508104" y="2420888"/>
            <a:ext cx="1512168" cy="531638"/>
          </a:xfrm>
          <a:prstGeom prst="straightConnector1">
            <a:avLst/>
          </a:prstGeom>
          <a:ln w="57150">
            <a:solidFill>
              <a:srgbClr val="FFFF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/>
          <p:nvPr/>
        </p:nvCxnSpPr>
        <p:spPr>
          <a:xfrm>
            <a:off x="5186536" y="4221088"/>
            <a:ext cx="1329680" cy="1080120"/>
          </a:xfrm>
          <a:prstGeom prst="straightConnector1">
            <a:avLst/>
          </a:prstGeom>
          <a:ln w="57150">
            <a:solidFill>
              <a:srgbClr val="FFFF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 стрелкой 19"/>
          <p:cNvCxnSpPr/>
          <p:nvPr/>
        </p:nvCxnSpPr>
        <p:spPr>
          <a:xfrm flipH="1" flipV="1">
            <a:off x="2555776" y="2132856"/>
            <a:ext cx="792088" cy="1080120"/>
          </a:xfrm>
          <a:prstGeom prst="straightConnector1">
            <a:avLst/>
          </a:prstGeom>
          <a:ln w="57150">
            <a:solidFill>
              <a:srgbClr val="FFFF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 стрелкой 20"/>
          <p:cNvCxnSpPr/>
          <p:nvPr/>
        </p:nvCxnSpPr>
        <p:spPr>
          <a:xfrm flipH="1">
            <a:off x="1461000" y="4077072"/>
            <a:ext cx="1094776" cy="1008112"/>
          </a:xfrm>
          <a:prstGeom prst="straightConnector1">
            <a:avLst/>
          </a:prstGeom>
          <a:ln w="57150">
            <a:solidFill>
              <a:srgbClr val="FFFF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 стрелкой 26"/>
          <p:cNvCxnSpPr/>
          <p:nvPr/>
        </p:nvCxnSpPr>
        <p:spPr>
          <a:xfrm flipV="1">
            <a:off x="4572000" y="1230155"/>
            <a:ext cx="0" cy="1456552"/>
          </a:xfrm>
          <a:prstGeom prst="straightConnector1">
            <a:avLst/>
          </a:prstGeom>
          <a:ln w="57150">
            <a:solidFill>
              <a:srgbClr val="FFFF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176036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  <p:bldP spid="10" grpId="0"/>
      <p:bldP spid="12" grpId="0"/>
      <p:bldP spid="1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135276" y="-6570"/>
            <a:ext cx="9279276" cy="1833620"/>
          </a:xfrm>
        </p:spPr>
        <p:txBody>
          <a:bodyPr>
            <a:noAutofit/>
          </a:bodyPr>
          <a:lstStyle/>
          <a:p>
            <a:r>
              <a:rPr lang="ru-RU" sz="2800" dirty="0" smtClean="0">
                <a:effectLst/>
              </a:rPr>
              <a:t>Фракции, </a:t>
            </a:r>
            <a:r>
              <a:rPr lang="ru-RU" sz="2800" dirty="0">
                <a:effectLst/>
              </a:rPr>
              <a:t>на которые могут быть рассортированы бытовые отходы (за исключением опасных и крупногабаритных) при самом тщательном подходе:</a:t>
            </a:r>
            <a:endParaRPr lang="ru-RU" sz="28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1827049"/>
            <a:ext cx="7632848" cy="49416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73979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4162" y="-388"/>
            <a:ext cx="9148161" cy="1053124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Рассмотрим данную тему на примере Дании 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-108520" y="1124744"/>
            <a:ext cx="6408712" cy="5733256"/>
          </a:xfrm>
        </p:spPr>
        <p:txBody>
          <a:bodyPr>
            <a:normAutofit fontScale="92500" lnSpcReduction="20000"/>
          </a:bodyPr>
          <a:lstStyle/>
          <a:p>
            <a:pPr lvl="0"/>
            <a:r>
              <a:rPr lang="ru-RU" sz="2400" dirty="0"/>
              <a:t>В Дании ежегодно производится почти 13 млн т отходов; по прогнозам, в будущем их количество будет расти.</a:t>
            </a:r>
          </a:p>
          <a:p>
            <a:pPr lvl="0"/>
            <a:r>
              <a:rPr lang="ru-RU" sz="2400" dirty="0"/>
              <a:t>Общая система управления отходами страны включает организацию сбора и удаления промышленных отходов, отходов упаковки и отходов домохозяйств, включая вредные отходы.</a:t>
            </a:r>
          </a:p>
          <a:p>
            <a:pPr lvl="0"/>
            <a:r>
              <a:rPr lang="ru-RU" sz="2400" dirty="0"/>
              <a:t>Ответственность за управление отходами в целом по стране возложена на Датское агентство по охране окружающей среды, в то время как местные власти (муниципалитеты) решают вопросы практической реализации установок государственной стратегии.</a:t>
            </a:r>
          </a:p>
          <a:p>
            <a:pPr lvl="0"/>
            <a:r>
              <a:rPr lang="ru-RU" sz="2400" dirty="0"/>
              <a:t>Все полигоны и большинство мусоросжигательных заводов принадлежат государству или местным органам власти. Однако растет число частных предприятий, участвующих в строительстве мусоросжигательных заводов.</a:t>
            </a:r>
          </a:p>
          <a:p>
            <a:endParaRPr lang="ru-RU" sz="10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2161" y="2060848"/>
            <a:ext cx="3131840" cy="324390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3060479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108520" y="0"/>
            <a:ext cx="9252520" cy="836712"/>
          </a:xfrm>
        </p:spPr>
        <p:txBody>
          <a:bodyPr/>
          <a:lstStyle/>
          <a:p>
            <a:r>
              <a:rPr lang="ru-RU" dirty="0" smtClean="0"/>
              <a:t>А что в Германия </a:t>
            </a:r>
            <a:r>
              <a:rPr lang="en-US" dirty="0"/>
              <a:t>?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-180528" y="836712"/>
            <a:ext cx="9324528" cy="3240360"/>
          </a:xfrm>
        </p:spPr>
        <p:txBody>
          <a:bodyPr>
            <a:normAutofit fontScale="92500" lnSpcReduction="10000"/>
          </a:bodyPr>
          <a:lstStyle/>
          <a:p>
            <a:pPr lvl="0"/>
            <a:r>
              <a:rPr lang="ru-RU" dirty="0"/>
              <a:t>В Германии практикуется сортировка отходов на местах; вывоз отходов производится по графику (свой день для каждого вида отходов) непосредственно от мест образования </a:t>
            </a:r>
            <a:r>
              <a:rPr lang="ru-RU" dirty="0" smtClean="0"/>
              <a:t>(офисы </a:t>
            </a:r>
            <a:r>
              <a:rPr lang="ru-RU" dirty="0"/>
              <a:t>и т.д.), за </a:t>
            </a:r>
            <a:r>
              <a:rPr lang="ru-RU" dirty="0" err="1" smtClean="0"/>
              <a:t>искл.стекла</a:t>
            </a:r>
            <a:r>
              <a:rPr lang="ru-RU" dirty="0"/>
              <a:t>, картона и бумаги.</a:t>
            </a:r>
          </a:p>
          <a:p>
            <a:pPr lvl="0"/>
            <a:r>
              <a:rPr lang="ru-RU" dirty="0"/>
              <a:t>В Германии сформировались рынки следующих видов вторичного сырья: бумага, пластик, дерево, металлы, металлическая упаковка для напитков, текстиль, электронное и электротехническое оборудование</a:t>
            </a:r>
            <a:r>
              <a:rPr lang="ru-RU" dirty="0" smtClean="0"/>
              <a:t>.</a:t>
            </a:r>
            <a:endParaRPr lang="ru-RU" dirty="0"/>
          </a:p>
          <a:p>
            <a:pPr marL="137160" indent="0">
              <a:buNone/>
            </a:pP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7744" y="3745931"/>
            <a:ext cx="4320479" cy="311206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0530821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108520" y="0"/>
            <a:ext cx="9361040" cy="980728"/>
          </a:xfrm>
        </p:spPr>
        <p:txBody>
          <a:bodyPr/>
          <a:lstStyle/>
          <a:p>
            <a:r>
              <a:rPr lang="ru-RU" dirty="0" smtClean="0"/>
              <a:t>А что с отходами в Австрии </a:t>
            </a:r>
            <a:r>
              <a:rPr lang="en-US" dirty="0" smtClean="0"/>
              <a:t>?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-252536" y="908720"/>
            <a:ext cx="9396535" cy="3312368"/>
          </a:xfrm>
        </p:spPr>
        <p:txBody>
          <a:bodyPr>
            <a:normAutofit fontScale="70000" lnSpcReduction="20000"/>
          </a:bodyPr>
          <a:lstStyle/>
          <a:p>
            <a:pPr lvl="0"/>
            <a:r>
              <a:rPr lang="ru-RU" sz="3100" dirty="0"/>
              <a:t>В целом Австрия характеризуется относительно стабильным ежегодным объемом образующихся отходов - около 49 млн т в год, включая 20 млн т вынутого грунта. Данные об увеличении количества того или иного вида отходов, включаемые в ежегодные оценки, не означают реального увеличения общего объема. </a:t>
            </a:r>
          </a:p>
          <a:p>
            <a:pPr lvl="0"/>
            <a:r>
              <a:rPr lang="ru-RU" sz="3100" dirty="0"/>
              <a:t>Учитывая положения этого стандарта, средний рост общего количества отходов за период 1996 - 1998 гг. составил 12%. За это же время значительно улучшились показатели раздельного сбора некоторых видов отходов (бумаги, пластика, органики), но наблюдался рост опасных отходов. </a:t>
            </a:r>
          </a:p>
          <a:p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46" y="4077072"/>
            <a:ext cx="9144000" cy="230037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5215113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7228"/>
            <a:ext cx="9144000" cy="6667500"/>
          </a:xfrm>
        </p:spPr>
      </p:pic>
      <p:sp>
        <p:nvSpPr>
          <p:cNvPr id="5" name="Прямоугольник 4"/>
          <p:cNvSpPr/>
          <p:nvPr/>
        </p:nvSpPr>
        <p:spPr>
          <a:xfrm>
            <a:off x="-11654" y="0"/>
            <a:ext cx="4511646" cy="258532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/>
            </a:scene3d>
            <a:sp3d contourW="19050" prstMaterial="clear">
              <a:bevelT w="50800" h="50800"/>
              <a:contourClr>
                <a:schemeClr val="accent5">
                  <a:tint val="70000"/>
                  <a:satMod val="180000"/>
                  <a:alpha val="70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smtClean="0">
                <a:ln/>
                <a:solidFill>
                  <a:schemeClr val="accent5">
                    <a:tint val="50000"/>
                    <a:satMod val="180000"/>
                  </a:schemeClr>
                </a:solidFill>
                <a:effectLst/>
              </a:rPr>
              <a:t>Спасибо</a:t>
            </a:r>
          </a:p>
          <a:p>
            <a:pPr algn="ctr"/>
            <a:r>
              <a:rPr lang="ru-RU" sz="5400" b="1" cap="none" spc="0" dirty="0" smtClean="0">
                <a:ln/>
                <a:solidFill>
                  <a:schemeClr val="accent5">
                    <a:tint val="50000"/>
                    <a:satMod val="180000"/>
                  </a:schemeClr>
                </a:solidFill>
                <a:effectLst/>
              </a:rPr>
              <a:t>за</a:t>
            </a:r>
          </a:p>
          <a:p>
            <a:pPr algn="ctr"/>
            <a:r>
              <a:rPr lang="ru-RU" sz="5400" b="1" cap="none" spc="0" dirty="0" smtClean="0">
                <a:ln/>
                <a:solidFill>
                  <a:schemeClr val="accent5">
                    <a:tint val="50000"/>
                    <a:satMod val="180000"/>
                  </a:schemeClr>
                </a:solidFill>
                <a:effectLst/>
              </a:rPr>
              <a:t>внимание!</a:t>
            </a:r>
            <a:r>
              <a:rPr lang="ru-RU" sz="5400" b="1" cap="none" spc="0" dirty="0" smtClean="0">
                <a:ln/>
                <a:solidFill>
                  <a:schemeClr val="accent5">
                    <a:tint val="50000"/>
                    <a:satMod val="180000"/>
                  </a:schemeClr>
                </a:solidFill>
                <a:effectLst/>
                <a:sym typeface="Wingdings" panose="05000000000000000000" pitchFamily="2" charset="2"/>
              </a:rPr>
              <a:t></a:t>
            </a:r>
            <a:endParaRPr lang="ru-RU" sz="5400" b="1" cap="none" spc="0" dirty="0">
              <a:ln/>
              <a:solidFill>
                <a:schemeClr val="accent5">
                  <a:tint val="50000"/>
                  <a:satMod val="180000"/>
                </a:schemeClr>
              </a:solidFill>
              <a:effectLst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-43347" y="0"/>
            <a:ext cx="4255307" cy="258532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0" i="1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Спасибо</a:t>
            </a:r>
          </a:p>
          <a:p>
            <a:pPr algn="ctr"/>
            <a:r>
              <a:rPr lang="ru-RU" sz="5400" b="0" i="1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за</a:t>
            </a:r>
          </a:p>
          <a:p>
            <a:pPr algn="ctr"/>
            <a:r>
              <a:rPr lang="ru-RU" sz="5400" b="0" i="1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внимание!</a:t>
            </a:r>
            <a:r>
              <a:rPr lang="ru-RU" sz="5400" b="0" i="1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sym typeface="Wingdings" panose="05000000000000000000" pitchFamily="2" charset="2"/>
              </a:rPr>
              <a:t></a:t>
            </a:r>
            <a:endParaRPr lang="ru-RU" sz="5400" b="0" i="1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0747836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45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2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2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45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2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2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Аспект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101</TotalTime>
  <Words>434</Words>
  <Application>Microsoft Office PowerPoint</Application>
  <PresentationFormat>Экран (4:3)</PresentationFormat>
  <Paragraphs>36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Апекс</vt:lpstr>
      <vt:lpstr>Международно-правовой опыт в области обращения с отходами производства и потребления</vt:lpstr>
      <vt:lpstr>Презентация PowerPoint</vt:lpstr>
      <vt:lpstr>Иерархия технологий (методов) обращения с отходами </vt:lpstr>
      <vt:lpstr>Презентация PowerPoint</vt:lpstr>
      <vt:lpstr>Фракции, на которые могут быть рассортированы бытовые отходы (за исключением опасных и крупногабаритных) при самом тщательном подходе:</vt:lpstr>
      <vt:lpstr>Рассмотрим данную тему на примере Дании :</vt:lpstr>
      <vt:lpstr>А что в Германия ?</vt:lpstr>
      <vt:lpstr>А что с отходами в Австрии ?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Международно-правовой опыт в области обращения с отходами производства и потребления</dc:title>
  <dc:creator>User</dc:creator>
  <cp:lastModifiedBy>Пользователь Windows</cp:lastModifiedBy>
  <cp:revision>11</cp:revision>
  <dcterms:created xsi:type="dcterms:W3CDTF">2018-04-22T21:05:09Z</dcterms:created>
  <dcterms:modified xsi:type="dcterms:W3CDTF">2018-04-27T22:01:28Z</dcterms:modified>
</cp:coreProperties>
</file>