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75" r:id="rId8"/>
    <p:sldId id="262" r:id="rId9"/>
    <p:sldId id="276" r:id="rId10"/>
    <p:sldId id="263" r:id="rId11"/>
    <p:sldId id="264" r:id="rId12"/>
    <p:sldId id="265" r:id="rId13"/>
    <p:sldId id="277" r:id="rId14"/>
    <p:sldId id="266" r:id="rId15"/>
    <p:sldId id="267" r:id="rId16"/>
    <p:sldId id="268" r:id="rId17"/>
    <p:sldId id="269" r:id="rId18"/>
    <p:sldId id="278" r:id="rId19"/>
    <p:sldId id="270" r:id="rId20"/>
    <p:sldId id="271" r:id="rId21"/>
    <p:sldId id="279" r:id="rId22"/>
    <p:sldId id="272" r:id="rId23"/>
    <p:sldId id="273" r:id="rId24"/>
    <p:sldId id="280" r:id="rId25"/>
    <p:sldId id="274"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E5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varScale="1">
        <p:scale>
          <a:sx n="111" d="100"/>
          <a:sy n="111" d="100"/>
        </p:scale>
        <p:origin x="-160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46101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96846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004756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378533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26.05.2017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50109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26.05.2017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075188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26.05.2017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937300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26.05.2017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66323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26.05.2017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51891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724376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22828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26.05.2017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466410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slide" Target="slide31.xml"/></Relationships>
</file>

<file path=ppt/slides/_rels/slide1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2.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1.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www.gks.ru/wps/wcm/connect/rosstat_main/rosstat/ru/statistics/population/motherhood/" TargetMode="Externa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consultant.ru/document/cons_doc_LAW_8982/" TargetMode="External"/><Relationship Id="rId7" Type="http://schemas.openxmlformats.org/officeDocument/2006/relationships/hyperlink" Target="http://www.dissercat.com/content/semeino-pravovye-sanktsii-primenyaemye-k-roditelyam-za-nenadlezhashchee-osushchestvlenie-pra" TargetMode="External"/><Relationship Id="rId2" Type="http://schemas.openxmlformats.org/officeDocument/2006/relationships/hyperlink" Target="http://www.consultant.ru/document/cons_doc_LAW_9959/" TargetMode="External"/><Relationship Id="rId1" Type="http://schemas.openxmlformats.org/officeDocument/2006/relationships/slideLayout" Target="../slideLayouts/slideLayout2.xml"/><Relationship Id="rId6" Type="http://schemas.openxmlformats.org/officeDocument/2006/relationships/hyperlink" Target="http://cyberleninka.ru/article/n/lishenie-roditelskih-prav-po-prichine-otkaza-roditeley-vzyat-rebenka-iz-rodilnogo-doma-otdeleniya-libo-iz-inogo-lechebnogo-vospitatelnogo" TargetMode="External"/><Relationship Id="rId5" Type="http://schemas.openxmlformats.org/officeDocument/2006/relationships/hyperlink" Target="http://www.consultant.ru/document/cons_doc_LAW_10699/" TargetMode="External"/><Relationship Id="rId4" Type="http://schemas.openxmlformats.org/officeDocument/2006/relationships/hyperlink" Target="http://www.consultant.ru/document/cons_doc_LAW_34661/"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cyberleninka.ru/article/n/lishenie-i-vosstanovlenie-roditelskih-prav" TargetMode="External"/><Relationship Id="rId2" Type="http://schemas.openxmlformats.org/officeDocument/2006/relationships/hyperlink" Target="http://cyberleninka.ru/article/n/pravovaya-vozmozhnost-otobraniya-rebenka-u-roditeley-sotsialnye-riski-v-zakonodatelstve-i-puti-ih-preodoleniya" TargetMode="External"/><Relationship Id="rId1" Type="http://schemas.openxmlformats.org/officeDocument/2006/relationships/slideLayout" Target="../slideLayouts/slideLayout2.xml"/><Relationship Id="rId6" Type="http://schemas.openxmlformats.org/officeDocument/2006/relationships/hyperlink" Target="http://cyberleninka.ru/article/n/zhestokoe-obraschenie-s-detmi-kak-kvalifitsiruyuschiy-priznak-st-156-uk-rf" TargetMode="External"/><Relationship Id="rId5" Type="http://schemas.openxmlformats.org/officeDocument/2006/relationships/hyperlink" Target="http://aprp-msal.ru/articles/2014/06/30/article_100315.html" TargetMode="External"/><Relationship Id="rId4" Type="http://schemas.openxmlformats.org/officeDocument/2006/relationships/hyperlink" Target="http://cyberleninka.ru/article/n/osnovaniya-lisheniya-roditelskih-prav-voprosy-teorii-i-praktiki-1"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udact.ru/regular/doc/2xkVeA3Qxj5/" TargetMode="External"/><Relationship Id="rId3" Type="http://schemas.openxmlformats.org/officeDocument/2006/relationships/hyperlink" Target="http://www.consultant.ru/document/cons_doc_LAW_125826/" TargetMode="External"/><Relationship Id="rId7" Type="http://schemas.openxmlformats.org/officeDocument/2006/relationships/hyperlink" Target="http://sudact.ru/regular/doc/eEZScmUYxAH4/" TargetMode="External"/><Relationship Id="rId2" Type="http://schemas.openxmlformats.org/officeDocument/2006/relationships/hyperlink" Target="http://www.consultant.ru/document/cons_doc_LAW_18980/" TargetMode="External"/><Relationship Id="rId1" Type="http://schemas.openxmlformats.org/officeDocument/2006/relationships/slideLayout" Target="../slideLayouts/slideLayout2.xml"/><Relationship Id="rId6" Type="http://schemas.openxmlformats.org/officeDocument/2006/relationships/hyperlink" Target="http://www.pravo174.ru/ispolnitel2.php" TargetMode="External"/><Relationship Id="rId5" Type="http://schemas.openxmlformats.org/officeDocument/2006/relationships/hyperlink" Target="https://rospravosudie.com/court-leninskij-rajonnyj-sud-g-chelyabinska-chelyabinskaya-oblast-s/act-533939827/" TargetMode="External"/><Relationship Id="rId4" Type="http://schemas.openxmlformats.org/officeDocument/2006/relationships/hyperlink" Target="http://www.resheniya-sudov.ru/2007/99278/" TargetMode="External"/><Relationship Id="rId9" Type="http://schemas.openxmlformats.org/officeDocument/2006/relationships/hyperlink" Target="http://&#1072;&#1076;&#1074;&#1086;&#1082;&#1072;&#1090;-&#1080;&#1078;&#1077;&#1074;&#1089;&#1082;&#1072;.&#1088;&#1092;/lishenie-roditelskih-prav"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0" y="412790"/>
            <a:ext cx="9367308" cy="2554545"/>
          </a:xfrm>
          <a:prstGeom prst="rect">
            <a:avLst/>
          </a:prstGeom>
          <a:noFill/>
        </p:spPr>
        <p:txBody>
          <a:bodyPr wrap="none" lIns="91440" tIns="45720" rIns="91440" bIns="45720">
            <a:spAutoFit/>
          </a:bodyPr>
          <a:lstStyle/>
          <a:p>
            <a:pPr algn="ctr"/>
            <a:r>
              <a:rPr lang="ru-RU" sz="4000" b="1" cap="none" spc="0" dirty="0" smtClean="0">
                <a:ln w="1905"/>
                <a:solidFill>
                  <a:srgbClr val="002060"/>
                </a:solidFill>
                <a:effectLst>
                  <a:innerShdw blurRad="69850" dist="43180" dir="5400000">
                    <a:srgbClr val="000000">
                      <a:alpha val="65000"/>
                    </a:srgbClr>
                  </a:innerShdw>
                </a:effectLst>
              </a:rPr>
              <a:t>Лишение родительских прав:</a:t>
            </a:r>
          </a:p>
          <a:p>
            <a:pPr algn="ctr"/>
            <a:r>
              <a:rPr lang="ru-RU" sz="4000" b="1" dirty="0">
                <a:ln w="1905"/>
                <a:solidFill>
                  <a:srgbClr val="002060"/>
                </a:solidFill>
                <a:effectLst>
                  <a:innerShdw blurRad="69850" dist="43180" dir="5400000">
                    <a:srgbClr val="000000">
                      <a:alpha val="65000"/>
                    </a:srgbClr>
                  </a:innerShdw>
                </a:effectLst>
              </a:rPr>
              <a:t>о</a:t>
            </a:r>
            <a:r>
              <a:rPr lang="ru-RU" sz="4000" b="1" dirty="0" smtClean="0">
                <a:ln w="1905"/>
                <a:solidFill>
                  <a:srgbClr val="002060"/>
                </a:solidFill>
                <a:effectLst>
                  <a:innerShdw blurRad="69850" dist="43180" dir="5400000">
                    <a:srgbClr val="000000">
                      <a:alpha val="65000"/>
                    </a:srgbClr>
                  </a:innerShdw>
                </a:effectLst>
              </a:rPr>
              <a:t>снования, сравнительно-правовой</a:t>
            </a:r>
          </a:p>
          <a:p>
            <a:pPr algn="ctr"/>
            <a:r>
              <a:rPr lang="ru-RU" sz="4000" b="1" dirty="0">
                <a:ln w="1905"/>
                <a:solidFill>
                  <a:srgbClr val="002060"/>
                </a:solidFill>
                <a:effectLst>
                  <a:innerShdw blurRad="69850" dist="43180" dir="5400000">
                    <a:srgbClr val="000000">
                      <a:alpha val="65000"/>
                    </a:srgbClr>
                  </a:innerShdw>
                </a:effectLst>
              </a:rPr>
              <a:t>а</a:t>
            </a:r>
            <a:r>
              <a:rPr lang="ru-RU" sz="4000" b="1" dirty="0" smtClean="0">
                <a:ln w="1905"/>
                <a:solidFill>
                  <a:srgbClr val="002060"/>
                </a:solidFill>
                <a:effectLst>
                  <a:innerShdw blurRad="69850" dist="43180" dir="5400000">
                    <a:srgbClr val="000000">
                      <a:alpha val="65000"/>
                    </a:srgbClr>
                  </a:innerShdw>
                </a:effectLst>
              </a:rPr>
              <a:t>нализ семейного, уголовного и </a:t>
            </a:r>
          </a:p>
          <a:p>
            <a:pPr algn="ctr"/>
            <a:r>
              <a:rPr lang="ru-RU" sz="4000" b="1" dirty="0" smtClean="0">
                <a:ln w="1905"/>
                <a:solidFill>
                  <a:srgbClr val="002060"/>
                </a:solidFill>
                <a:effectLst>
                  <a:innerShdw blurRad="69850" dist="43180" dir="5400000">
                    <a:srgbClr val="000000">
                      <a:alpha val="65000"/>
                    </a:srgbClr>
                  </a:innerShdw>
                </a:effectLst>
              </a:rPr>
              <a:t> административного законодательства  </a:t>
            </a:r>
            <a:endParaRPr lang="ru-RU" sz="4000" b="1" cap="none" spc="0" dirty="0">
              <a:ln w="1905"/>
              <a:solidFill>
                <a:srgbClr val="002060"/>
              </a:solidFill>
              <a:effectLst>
                <a:innerShdw blurRad="69850" dist="43180" dir="5400000">
                  <a:srgbClr val="000000">
                    <a:alpha val="65000"/>
                  </a:srgbClr>
                </a:innerShdw>
              </a:effectLst>
            </a:endParaRPr>
          </a:p>
        </p:txBody>
      </p:sp>
      <p:sp>
        <p:nvSpPr>
          <p:cNvPr id="7" name="TextBox 6"/>
          <p:cNvSpPr txBox="1"/>
          <p:nvPr/>
        </p:nvSpPr>
        <p:spPr>
          <a:xfrm>
            <a:off x="6228184" y="5027062"/>
            <a:ext cx="2736304" cy="1631216"/>
          </a:xfrm>
          <a:prstGeom prst="rect">
            <a:avLst/>
          </a:prstGeom>
          <a:noFill/>
        </p:spPr>
        <p:txBody>
          <a:bodyPr wrap="square" rtlCol="0">
            <a:spAutoFit/>
          </a:bodyPr>
          <a:lstStyle/>
          <a:p>
            <a:pPr algn="r"/>
            <a:r>
              <a:rPr lang="ru-RU" sz="2000" i="1" dirty="0" smtClean="0">
                <a:solidFill>
                  <a:schemeClr val="bg1"/>
                </a:solidFill>
              </a:rPr>
              <a:t>Выполнили: </a:t>
            </a:r>
          </a:p>
          <a:p>
            <a:pPr algn="r"/>
            <a:r>
              <a:rPr lang="ru-RU" sz="2000" i="1" dirty="0" smtClean="0">
                <a:solidFill>
                  <a:schemeClr val="bg1"/>
                </a:solidFill>
              </a:rPr>
              <a:t>студенты</a:t>
            </a:r>
          </a:p>
          <a:p>
            <a:pPr algn="r"/>
            <a:r>
              <a:rPr lang="ru-RU" sz="2000" i="1" dirty="0" smtClean="0">
                <a:solidFill>
                  <a:schemeClr val="bg1"/>
                </a:solidFill>
              </a:rPr>
              <a:t>21 группы</a:t>
            </a:r>
          </a:p>
          <a:p>
            <a:pPr algn="r"/>
            <a:r>
              <a:rPr lang="ru-RU" sz="2000" i="1" dirty="0" smtClean="0">
                <a:solidFill>
                  <a:schemeClr val="bg1"/>
                </a:solidFill>
              </a:rPr>
              <a:t>Иващенко Илья</a:t>
            </a:r>
            <a:br>
              <a:rPr lang="ru-RU" sz="2000" i="1" dirty="0" smtClean="0">
                <a:solidFill>
                  <a:schemeClr val="bg1"/>
                </a:solidFill>
              </a:rPr>
            </a:br>
            <a:r>
              <a:rPr lang="ru-RU" sz="2000" i="1" dirty="0" err="1" smtClean="0">
                <a:solidFill>
                  <a:schemeClr val="bg1"/>
                </a:solidFill>
              </a:rPr>
              <a:t>Жгилёва</a:t>
            </a:r>
            <a:r>
              <a:rPr lang="ru-RU" sz="2000" i="1" dirty="0" smtClean="0">
                <a:solidFill>
                  <a:schemeClr val="bg1"/>
                </a:solidFill>
              </a:rPr>
              <a:t> Татьяна</a:t>
            </a:r>
            <a:endParaRPr lang="ru-RU" sz="2000" i="1" dirty="0">
              <a:solidFill>
                <a:schemeClr val="bg1"/>
              </a:solidFill>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140968"/>
            <a:ext cx="6120680" cy="344038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8737196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Скругленный прямоугольник 1037"/>
          <p:cNvSpPr/>
          <p:nvPr/>
        </p:nvSpPr>
        <p:spPr>
          <a:xfrm>
            <a:off x="6453183" y="3226091"/>
            <a:ext cx="2518288" cy="32113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197514" y="3227491"/>
            <a:ext cx="2772308" cy="32113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1431697" y="116632"/>
            <a:ext cx="6280630" cy="461665"/>
          </a:xfrm>
          <a:prstGeom prst="rect">
            <a:avLst/>
          </a:prstGeom>
          <a:noFill/>
        </p:spPr>
        <p:txBody>
          <a:bodyPr wrap="none" lIns="91440" tIns="45720" rIns="91440" bIns="45720">
            <a:spAutoFit/>
          </a:bodyPr>
          <a:lstStyle/>
          <a:p>
            <a:pPr algn="ct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 Злоупотребление родительскими правами</a:t>
            </a:r>
            <a:endParaRPr lang="ru-RU"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Прямоугольник 4"/>
          <p:cNvSpPr/>
          <p:nvPr/>
        </p:nvSpPr>
        <p:spPr>
          <a:xfrm>
            <a:off x="395536" y="823672"/>
            <a:ext cx="595035" cy="1569660"/>
          </a:xfrm>
          <a:prstGeom prst="rect">
            <a:avLst/>
          </a:prstGeom>
        </p:spPr>
        <p:txBody>
          <a:bodyPr wrap="none">
            <a:spAutoFit/>
          </a:bodyPr>
          <a:lstStyle/>
          <a:p>
            <a:r>
              <a:rPr lang="ru-RU" sz="9600" dirty="0">
                <a:solidFill>
                  <a:srgbClr val="FF0000"/>
                </a:solidFill>
                <a:latin typeface="Arial Black" pitchFamily="34"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1" y="764704"/>
            <a:ext cx="7510463" cy="183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31640" y="802744"/>
            <a:ext cx="7344815" cy="1754326"/>
          </a:xfrm>
          <a:prstGeom prst="rect">
            <a:avLst/>
          </a:prstGeom>
          <a:noFill/>
        </p:spPr>
        <p:txBody>
          <a:bodyPr wrap="square" rtlCol="0">
            <a:spAutoFit/>
          </a:bodyPr>
          <a:lstStyle/>
          <a:p>
            <a:pPr algn="just"/>
            <a:r>
              <a:rPr lang="ru-RU" dirty="0">
                <a:hlinkClick r:id="rId3" action="ppaction://hlinksldjump"/>
              </a:rPr>
              <a:t>Абзац </a:t>
            </a:r>
            <a:r>
              <a:rPr lang="ru-RU" dirty="0" smtClean="0">
                <a:hlinkClick r:id="rId3" action="ppaction://hlinksldjump"/>
              </a:rPr>
              <a:t>3 </a:t>
            </a:r>
            <a:r>
              <a:rPr lang="ru-RU" dirty="0">
                <a:hlinkClick r:id="rId3" action="ppaction://hlinksldjump"/>
              </a:rPr>
              <a:t>пункта 11 Постановления Пленума Верховного Суда РФ от 27.05.1998 N </a:t>
            </a:r>
            <a:r>
              <a:rPr lang="ru-RU" dirty="0" smtClean="0">
                <a:hlinkClick r:id="rId3" action="ppaction://hlinksldjump"/>
              </a:rPr>
              <a:t>10</a:t>
            </a:r>
            <a:r>
              <a:rPr lang="ru-RU" dirty="0"/>
              <a:t>: </a:t>
            </a:r>
            <a:r>
              <a:rPr lang="ru-RU" dirty="0" smtClean="0"/>
              <a:t>«</a:t>
            </a:r>
            <a:r>
              <a:rPr lang="ru-RU" i="1" dirty="0" smtClean="0"/>
              <a:t>Под </a:t>
            </a:r>
            <a:r>
              <a:rPr lang="ru-RU" i="1" dirty="0"/>
              <a:t>злоупотреблением родительскими правами следует понимать использование этих прав в ущерб интересам детей, например создание препятствий в обучении, склонение к попрошайничеству, воровству, проституции, употреблению спиртных напитков или наркотиков и т.п</a:t>
            </a:r>
            <a:r>
              <a:rPr lang="ru-RU" i="1" dirty="0" smtClean="0"/>
              <a:t>.</a:t>
            </a:r>
            <a:r>
              <a:rPr lang="ru-RU" dirty="0" smtClean="0"/>
              <a:t>»</a:t>
            </a:r>
            <a:endParaRPr lang="ru-RU" i="1" dirty="0"/>
          </a:p>
        </p:txBody>
      </p:sp>
      <p:sp>
        <p:nvSpPr>
          <p:cNvPr id="8" name="TextBox 7"/>
          <p:cNvSpPr txBox="1"/>
          <p:nvPr/>
        </p:nvSpPr>
        <p:spPr>
          <a:xfrm>
            <a:off x="3401261" y="3429000"/>
            <a:ext cx="2880320" cy="3139321"/>
          </a:xfrm>
          <a:prstGeom prst="rect">
            <a:avLst/>
          </a:prstGeom>
          <a:noFill/>
        </p:spPr>
        <p:txBody>
          <a:bodyPr wrap="square" rtlCol="0">
            <a:spAutoFit/>
          </a:bodyPr>
          <a:lstStyle/>
          <a:p>
            <a:pPr marL="285750" indent="-285750">
              <a:buFont typeface="Courier New" pitchFamily="49" charset="0"/>
              <a:buChar char="o"/>
            </a:pPr>
            <a:r>
              <a:rPr lang="ru-RU" i="1" dirty="0"/>
              <a:t>создание препятствий в </a:t>
            </a:r>
            <a:r>
              <a:rPr lang="ru-RU" i="1" dirty="0" smtClean="0"/>
              <a:t>обучении</a:t>
            </a:r>
          </a:p>
          <a:p>
            <a:pPr marL="285750" indent="-285750">
              <a:buFont typeface="Courier New" pitchFamily="49" charset="0"/>
              <a:buChar char="o"/>
            </a:pPr>
            <a:r>
              <a:rPr lang="ru-RU" i="1" dirty="0"/>
              <a:t>склонение к </a:t>
            </a:r>
            <a:r>
              <a:rPr lang="ru-RU" i="1" dirty="0" smtClean="0"/>
              <a:t>попрошайничеству</a:t>
            </a:r>
          </a:p>
          <a:p>
            <a:pPr marL="285750" indent="-285750">
              <a:buFont typeface="Courier New" pitchFamily="49" charset="0"/>
              <a:buChar char="o"/>
            </a:pPr>
            <a:r>
              <a:rPr lang="ru-RU" i="1" dirty="0"/>
              <a:t>с</a:t>
            </a:r>
            <a:r>
              <a:rPr lang="ru-RU" i="1" dirty="0" smtClean="0"/>
              <a:t>клонение к воровству</a:t>
            </a:r>
          </a:p>
          <a:p>
            <a:pPr marL="285750" indent="-285750">
              <a:buFont typeface="Courier New" pitchFamily="49" charset="0"/>
              <a:buChar char="o"/>
            </a:pPr>
            <a:r>
              <a:rPr lang="ru-RU" i="1" dirty="0"/>
              <a:t>с</a:t>
            </a:r>
            <a:r>
              <a:rPr lang="ru-RU" i="1" dirty="0" smtClean="0"/>
              <a:t>клонение к проституции</a:t>
            </a:r>
          </a:p>
          <a:p>
            <a:pPr marL="285750" indent="-285750">
              <a:buFont typeface="Courier New" pitchFamily="49" charset="0"/>
              <a:buChar char="o"/>
            </a:pPr>
            <a:r>
              <a:rPr lang="ru-RU" i="1" dirty="0"/>
              <a:t>с</a:t>
            </a:r>
            <a:r>
              <a:rPr lang="ru-RU" i="1" dirty="0" smtClean="0"/>
              <a:t>клонение к употреблению спиртных напитков</a:t>
            </a:r>
          </a:p>
          <a:p>
            <a:endParaRPr lang="ru-RU" dirty="0"/>
          </a:p>
        </p:txBody>
      </p:sp>
      <p:sp>
        <p:nvSpPr>
          <p:cNvPr id="9" name="Левая фигурная скобка 8"/>
          <p:cNvSpPr/>
          <p:nvPr/>
        </p:nvSpPr>
        <p:spPr>
          <a:xfrm>
            <a:off x="3131840" y="3429000"/>
            <a:ext cx="269421" cy="280831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 name="TextBox 9"/>
          <p:cNvSpPr txBox="1"/>
          <p:nvPr/>
        </p:nvSpPr>
        <p:spPr>
          <a:xfrm>
            <a:off x="179512" y="3356992"/>
            <a:ext cx="2880320" cy="646331"/>
          </a:xfrm>
          <a:prstGeom prst="rect">
            <a:avLst/>
          </a:prstGeom>
          <a:noFill/>
        </p:spPr>
        <p:txBody>
          <a:bodyPr wrap="square" rtlCol="0">
            <a:spAutoFit/>
          </a:bodyPr>
          <a:lstStyle/>
          <a:p>
            <a:pPr algn="ctr"/>
            <a:r>
              <a:rPr lang="ru-RU" b="1" dirty="0" smtClean="0"/>
              <a:t>СЕМЕЙНО-ПРАВОВАЯ</a:t>
            </a:r>
          </a:p>
          <a:p>
            <a:pPr algn="ctr"/>
            <a:r>
              <a:rPr lang="ru-RU" b="1" dirty="0" smtClean="0"/>
              <a:t>ОТВЕТСТВЕННОСТЬ</a:t>
            </a:r>
            <a:endParaRPr lang="ru-RU" b="1" dirty="0"/>
          </a:p>
        </p:txBody>
      </p:sp>
      <p:sp>
        <p:nvSpPr>
          <p:cNvPr id="11" name="TextBox 10"/>
          <p:cNvSpPr txBox="1"/>
          <p:nvPr/>
        </p:nvSpPr>
        <p:spPr>
          <a:xfrm>
            <a:off x="287524" y="4045537"/>
            <a:ext cx="2664296" cy="646331"/>
          </a:xfrm>
          <a:prstGeom prst="rect">
            <a:avLst/>
          </a:prstGeom>
          <a:noFill/>
        </p:spPr>
        <p:txBody>
          <a:bodyPr wrap="square" rtlCol="0">
            <a:spAutoFit/>
          </a:bodyPr>
          <a:lstStyle/>
          <a:p>
            <a:pPr algn="ctr"/>
            <a:r>
              <a:rPr lang="ru-RU" dirty="0" smtClean="0"/>
              <a:t>Злоупотребление родительскими правами</a:t>
            </a:r>
            <a:endParaRPr lang="ru-RU" dirty="0"/>
          </a:p>
        </p:txBody>
      </p:sp>
      <p:sp>
        <p:nvSpPr>
          <p:cNvPr id="12" name="Стрелка вниз 11"/>
          <p:cNvSpPr/>
          <p:nvPr/>
        </p:nvSpPr>
        <p:spPr>
          <a:xfrm>
            <a:off x="1331640" y="4833156"/>
            <a:ext cx="504056" cy="649813"/>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179512" y="5661248"/>
            <a:ext cx="2772308" cy="646331"/>
          </a:xfrm>
          <a:prstGeom prst="rect">
            <a:avLst/>
          </a:prstGeom>
          <a:noFill/>
        </p:spPr>
        <p:txBody>
          <a:bodyPr wrap="square" rtlCol="0">
            <a:spAutoFit/>
          </a:bodyPr>
          <a:lstStyle/>
          <a:p>
            <a:pPr algn="ctr"/>
            <a:r>
              <a:rPr lang="ru-RU" dirty="0" smtClean="0"/>
              <a:t>Основание для лишения родительских прав</a:t>
            </a:r>
            <a:endParaRPr lang="ru-RU" dirty="0"/>
          </a:p>
        </p:txBody>
      </p:sp>
      <p:cxnSp>
        <p:nvCxnSpPr>
          <p:cNvPr id="17" name="Прямая соединительная линия 16"/>
          <p:cNvCxnSpPr/>
          <p:nvPr/>
        </p:nvCxnSpPr>
        <p:spPr>
          <a:xfrm>
            <a:off x="197514" y="4003323"/>
            <a:ext cx="277230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569948" y="5298303"/>
            <a:ext cx="2448272" cy="369332"/>
          </a:xfrm>
          <a:prstGeom prst="rect">
            <a:avLst/>
          </a:prstGeom>
          <a:noFill/>
        </p:spPr>
        <p:txBody>
          <a:bodyPr wrap="square" rtlCol="0">
            <a:spAutoFit/>
          </a:bodyPr>
          <a:lstStyle/>
          <a:p>
            <a:pPr algn="ctr"/>
            <a:r>
              <a:rPr lang="ru-RU" dirty="0" smtClean="0"/>
              <a:t>Статья 240 УК РФ</a:t>
            </a:r>
            <a:endParaRPr lang="ru-RU" dirty="0"/>
          </a:p>
        </p:txBody>
      </p:sp>
      <p:sp>
        <p:nvSpPr>
          <p:cNvPr id="28" name="TextBox 27"/>
          <p:cNvSpPr txBox="1"/>
          <p:nvPr/>
        </p:nvSpPr>
        <p:spPr>
          <a:xfrm>
            <a:off x="6587228" y="5914146"/>
            <a:ext cx="2448271" cy="646331"/>
          </a:xfrm>
          <a:prstGeom prst="rect">
            <a:avLst/>
          </a:prstGeom>
          <a:noFill/>
        </p:spPr>
        <p:txBody>
          <a:bodyPr wrap="square" rtlCol="0">
            <a:spAutoFit/>
          </a:bodyPr>
          <a:lstStyle/>
          <a:p>
            <a:pPr algn="ctr"/>
            <a:r>
              <a:rPr lang="ru-RU" dirty="0" smtClean="0"/>
              <a:t>Статья 6.10 КоАП РФ</a:t>
            </a:r>
          </a:p>
          <a:p>
            <a:pPr algn="just"/>
            <a:endParaRPr lang="ru-RU" dirty="0"/>
          </a:p>
        </p:txBody>
      </p:sp>
      <p:sp>
        <p:nvSpPr>
          <p:cNvPr id="1036" name="TextBox 1035"/>
          <p:cNvSpPr txBox="1"/>
          <p:nvPr/>
        </p:nvSpPr>
        <p:spPr>
          <a:xfrm>
            <a:off x="6559841" y="4380623"/>
            <a:ext cx="2446279" cy="646331"/>
          </a:xfrm>
          <a:prstGeom prst="rect">
            <a:avLst/>
          </a:prstGeom>
          <a:noFill/>
        </p:spPr>
        <p:txBody>
          <a:bodyPr wrap="square" rtlCol="0">
            <a:spAutoFit/>
          </a:bodyPr>
          <a:lstStyle/>
          <a:p>
            <a:pPr algn="ctr"/>
            <a:r>
              <a:rPr lang="ru-RU" dirty="0" smtClean="0"/>
              <a:t>Статья 150 УК РФ</a:t>
            </a:r>
            <a:br>
              <a:rPr lang="ru-RU" dirty="0" smtClean="0"/>
            </a:br>
            <a:endParaRPr lang="ru-RU" dirty="0"/>
          </a:p>
        </p:txBody>
      </p:sp>
      <p:sp>
        <p:nvSpPr>
          <p:cNvPr id="1037" name="Правая фигурная скобка 1036"/>
          <p:cNvSpPr/>
          <p:nvPr/>
        </p:nvSpPr>
        <p:spPr>
          <a:xfrm>
            <a:off x="6101681" y="4581128"/>
            <a:ext cx="197413" cy="165618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39" name="TextBox 1038"/>
          <p:cNvSpPr txBox="1"/>
          <p:nvPr/>
        </p:nvSpPr>
        <p:spPr>
          <a:xfrm>
            <a:off x="6492678" y="3356992"/>
            <a:ext cx="2439297" cy="923330"/>
          </a:xfrm>
          <a:prstGeom prst="rect">
            <a:avLst/>
          </a:prstGeom>
          <a:noFill/>
        </p:spPr>
        <p:txBody>
          <a:bodyPr wrap="square" rtlCol="0">
            <a:spAutoFit/>
          </a:bodyPr>
          <a:lstStyle/>
          <a:p>
            <a:pPr algn="ctr"/>
            <a:r>
              <a:rPr lang="ru-RU" b="1" dirty="0" smtClean="0"/>
              <a:t>УГОЛОВНАЯ ИЛИ</a:t>
            </a:r>
          </a:p>
          <a:p>
            <a:pPr algn="ctr"/>
            <a:r>
              <a:rPr lang="ru-RU" b="1" dirty="0" smtClean="0"/>
              <a:t>АДМИНИСТРАТИВНАЯ ОТВЕТСВЕННОСТЬ</a:t>
            </a:r>
            <a:endParaRPr lang="ru-RU" b="1" dirty="0"/>
          </a:p>
        </p:txBody>
      </p:sp>
      <p:cxnSp>
        <p:nvCxnSpPr>
          <p:cNvPr id="1041" name="Прямая соединительная линия 1040"/>
          <p:cNvCxnSpPr/>
          <p:nvPr/>
        </p:nvCxnSpPr>
        <p:spPr>
          <a:xfrm>
            <a:off x="6453183" y="4280322"/>
            <a:ext cx="25182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42" name="TextBox 1041"/>
          <p:cNvSpPr txBox="1"/>
          <p:nvPr/>
        </p:nvSpPr>
        <p:spPr>
          <a:xfrm>
            <a:off x="6682907" y="4831755"/>
            <a:ext cx="2200146" cy="369332"/>
          </a:xfrm>
          <a:prstGeom prst="rect">
            <a:avLst/>
          </a:prstGeom>
          <a:noFill/>
        </p:spPr>
        <p:txBody>
          <a:bodyPr wrap="square" rtlCol="0">
            <a:spAutoFit/>
          </a:bodyPr>
          <a:lstStyle/>
          <a:p>
            <a:pPr algn="ctr"/>
            <a:r>
              <a:rPr lang="ru-RU" dirty="0" smtClean="0"/>
              <a:t>Статья 230 УК РФ</a:t>
            </a:r>
            <a:endParaRPr lang="ru-RU" dirty="0"/>
          </a:p>
        </p:txBody>
      </p:sp>
      <p:sp>
        <p:nvSpPr>
          <p:cNvPr id="1043" name="TextBox 1042"/>
          <p:cNvSpPr txBox="1"/>
          <p:nvPr/>
        </p:nvSpPr>
        <p:spPr>
          <a:xfrm>
            <a:off x="3131548" y="2852936"/>
            <a:ext cx="3635408" cy="400110"/>
          </a:xfrm>
          <a:prstGeom prst="rect">
            <a:avLst/>
          </a:prstGeom>
          <a:noFill/>
        </p:spPr>
        <p:txBody>
          <a:bodyPr wrap="square" rtlCol="0">
            <a:spAutoFit/>
          </a:bodyPr>
          <a:lstStyle/>
          <a:p>
            <a:r>
              <a:rPr lang="ru-RU" sz="2000" b="1" u="sng" dirty="0" smtClean="0"/>
              <a:t>СОСТАВ ЗЛОУПОТРЕБЛЕНИЯ</a:t>
            </a:r>
            <a:endParaRPr lang="ru-RU" sz="2000" b="1" u="sng" dirty="0"/>
          </a:p>
        </p:txBody>
      </p:sp>
    </p:spTree>
    <p:extLst>
      <p:ext uri="{BB962C8B-B14F-4D97-AF65-F5344CB8AC3E}">
        <p14:creationId xmlns:p14="http://schemas.microsoft.com/office/powerpoint/2010/main" val="133638589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45" presetClass="entr" presetSubtype="0" fill="hold" grpId="0" nodeType="withEffect">
                                  <p:stCondLst>
                                    <p:cond delay="0"/>
                                  </p:stCondLst>
                                  <p:childTnLst>
                                    <p:set>
                                      <p:cBhvr>
                                        <p:cTn id="27" dur="1" fill="hold">
                                          <p:stCondLst>
                                            <p:cond delay="0"/>
                                          </p:stCondLst>
                                        </p:cTn>
                                        <p:tgtEl>
                                          <p:spTgt spid="1043"/>
                                        </p:tgtEl>
                                        <p:attrNameLst>
                                          <p:attrName>style.visibility</p:attrName>
                                        </p:attrNameLst>
                                      </p:cBhvr>
                                      <p:to>
                                        <p:strVal val="visible"/>
                                      </p:to>
                                    </p:set>
                                    <p:animEffect transition="in" filter="fade">
                                      <p:cBhvr>
                                        <p:cTn id="28" dur="2000"/>
                                        <p:tgtEl>
                                          <p:spTgt spid="1043"/>
                                        </p:tgtEl>
                                      </p:cBhvr>
                                    </p:animEffect>
                                    <p:anim calcmode="lin" valueType="num">
                                      <p:cBhvr>
                                        <p:cTn id="29" dur="2000" fill="hold"/>
                                        <p:tgtEl>
                                          <p:spTgt spid="1043"/>
                                        </p:tgtEl>
                                        <p:attrNameLst>
                                          <p:attrName>ppt_w</p:attrName>
                                        </p:attrNameLst>
                                      </p:cBhvr>
                                      <p:tavLst>
                                        <p:tav tm="0" fmla="#ppt_w*sin(2.5*pi*$)">
                                          <p:val>
                                            <p:fltVal val="0"/>
                                          </p:val>
                                        </p:tav>
                                        <p:tav tm="100000">
                                          <p:val>
                                            <p:fltVal val="1"/>
                                          </p:val>
                                        </p:tav>
                                      </p:tavLst>
                                    </p:anim>
                                    <p:anim calcmode="lin" valueType="num">
                                      <p:cBhvr>
                                        <p:cTn id="30" dur="2000" fill="hold"/>
                                        <p:tgtEl>
                                          <p:spTgt spid="1043"/>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par>
                                <p:cTn id="59" presetID="26"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580">
                                          <p:stCondLst>
                                            <p:cond delay="0"/>
                                          </p:stCondLst>
                                        </p:cTn>
                                        <p:tgtEl>
                                          <p:spTgt spid="12"/>
                                        </p:tgtEl>
                                      </p:cBhvr>
                                    </p:animEffect>
                                    <p:anim calcmode="lin" valueType="num">
                                      <p:cBhvr>
                                        <p:cTn id="6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7" dur="26">
                                          <p:stCondLst>
                                            <p:cond delay="650"/>
                                          </p:stCondLst>
                                        </p:cTn>
                                        <p:tgtEl>
                                          <p:spTgt spid="12"/>
                                        </p:tgtEl>
                                      </p:cBhvr>
                                      <p:to x="100000" y="60000"/>
                                    </p:animScale>
                                    <p:animScale>
                                      <p:cBhvr>
                                        <p:cTn id="68" dur="166" decel="50000">
                                          <p:stCondLst>
                                            <p:cond delay="676"/>
                                          </p:stCondLst>
                                        </p:cTn>
                                        <p:tgtEl>
                                          <p:spTgt spid="12"/>
                                        </p:tgtEl>
                                      </p:cBhvr>
                                      <p:to x="100000" y="100000"/>
                                    </p:animScale>
                                    <p:animScale>
                                      <p:cBhvr>
                                        <p:cTn id="69" dur="26">
                                          <p:stCondLst>
                                            <p:cond delay="1312"/>
                                          </p:stCondLst>
                                        </p:cTn>
                                        <p:tgtEl>
                                          <p:spTgt spid="12"/>
                                        </p:tgtEl>
                                      </p:cBhvr>
                                      <p:to x="100000" y="80000"/>
                                    </p:animScale>
                                    <p:animScale>
                                      <p:cBhvr>
                                        <p:cTn id="70" dur="166" decel="50000">
                                          <p:stCondLst>
                                            <p:cond delay="1338"/>
                                          </p:stCondLst>
                                        </p:cTn>
                                        <p:tgtEl>
                                          <p:spTgt spid="12"/>
                                        </p:tgtEl>
                                      </p:cBhvr>
                                      <p:to x="100000" y="100000"/>
                                    </p:animScale>
                                    <p:animScale>
                                      <p:cBhvr>
                                        <p:cTn id="71" dur="26">
                                          <p:stCondLst>
                                            <p:cond delay="1642"/>
                                          </p:stCondLst>
                                        </p:cTn>
                                        <p:tgtEl>
                                          <p:spTgt spid="12"/>
                                        </p:tgtEl>
                                      </p:cBhvr>
                                      <p:to x="100000" y="90000"/>
                                    </p:animScale>
                                    <p:animScale>
                                      <p:cBhvr>
                                        <p:cTn id="72" dur="166" decel="50000">
                                          <p:stCondLst>
                                            <p:cond delay="1668"/>
                                          </p:stCondLst>
                                        </p:cTn>
                                        <p:tgtEl>
                                          <p:spTgt spid="12"/>
                                        </p:tgtEl>
                                      </p:cBhvr>
                                      <p:to x="100000" y="100000"/>
                                    </p:animScale>
                                    <p:animScale>
                                      <p:cBhvr>
                                        <p:cTn id="73" dur="26">
                                          <p:stCondLst>
                                            <p:cond delay="1808"/>
                                          </p:stCondLst>
                                        </p:cTn>
                                        <p:tgtEl>
                                          <p:spTgt spid="12"/>
                                        </p:tgtEl>
                                      </p:cBhvr>
                                      <p:to x="100000" y="95000"/>
                                    </p:animScale>
                                    <p:animScale>
                                      <p:cBhvr>
                                        <p:cTn id="74" dur="166" decel="50000">
                                          <p:stCondLst>
                                            <p:cond delay="1834"/>
                                          </p:stCondLst>
                                        </p:cTn>
                                        <p:tgtEl>
                                          <p:spTgt spid="12"/>
                                        </p:tgtEl>
                                      </p:cBhvr>
                                      <p:to x="100000" y="100000"/>
                                    </p:animScale>
                                  </p:childTnLst>
                                </p:cTn>
                              </p:par>
                              <p:par>
                                <p:cTn id="75" presetID="53" presetClass="entr" presetSubtype="16" fill="hold"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fltVal val="0"/>
                                          </p:val>
                                        </p:tav>
                                        <p:tav tm="100000">
                                          <p:val>
                                            <p:strVal val="#ppt_w"/>
                                          </p:val>
                                        </p:tav>
                                      </p:tavLst>
                                    </p:anim>
                                    <p:anim calcmode="lin" valueType="num">
                                      <p:cBhvr>
                                        <p:cTn id="78" dur="500" fill="hold"/>
                                        <p:tgtEl>
                                          <p:spTgt spid="17"/>
                                        </p:tgtEl>
                                        <p:attrNameLst>
                                          <p:attrName>ppt_h</p:attrName>
                                        </p:attrNameLst>
                                      </p:cBhvr>
                                      <p:tavLst>
                                        <p:tav tm="0">
                                          <p:val>
                                            <p:fltVal val="0"/>
                                          </p:val>
                                        </p:tav>
                                        <p:tav tm="100000">
                                          <p:val>
                                            <p:strVal val="#ppt_h"/>
                                          </p:val>
                                        </p:tav>
                                      </p:tavLst>
                                    </p:anim>
                                    <p:animEffect transition="in" filter="fade">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grpId="0" nodeType="clickEffect">
                                  <p:stCondLst>
                                    <p:cond delay="0"/>
                                  </p:stCondLst>
                                  <p:childTnLst>
                                    <p:set>
                                      <p:cBhvr>
                                        <p:cTn id="83" dur="1" fill="hold">
                                          <p:stCondLst>
                                            <p:cond delay="0"/>
                                          </p:stCondLst>
                                        </p:cTn>
                                        <p:tgtEl>
                                          <p:spTgt spid="1037"/>
                                        </p:tgtEl>
                                        <p:attrNameLst>
                                          <p:attrName>style.visibility</p:attrName>
                                        </p:attrNameLst>
                                      </p:cBhvr>
                                      <p:to>
                                        <p:strVal val="visible"/>
                                      </p:to>
                                    </p:set>
                                    <p:anim calcmode="lin" valueType="num">
                                      <p:cBhvr>
                                        <p:cTn id="84" dur="1000" fill="hold"/>
                                        <p:tgtEl>
                                          <p:spTgt spid="1037"/>
                                        </p:tgtEl>
                                        <p:attrNameLst>
                                          <p:attrName>ppt_w</p:attrName>
                                        </p:attrNameLst>
                                      </p:cBhvr>
                                      <p:tavLst>
                                        <p:tav tm="0">
                                          <p:val>
                                            <p:fltVal val="0"/>
                                          </p:val>
                                        </p:tav>
                                        <p:tav tm="100000">
                                          <p:val>
                                            <p:strVal val="#ppt_w"/>
                                          </p:val>
                                        </p:tav>
                                      </p:tavLst>
                                    </p:anim>
                                    <p:anim calcmode="lin" valueType="num">
                                      <p:cBhvr>
                                        <p:cTn id="85" dur="1000" fill="hold"/>
                                        <p:tgtEl>
                                          <p:spTgt spid="1037"/>
                                        </p:tgtEl>
                                        <p:attrNameLst>
                                          <p:attrName>ppt_h</p:attrName>
                                        </p:attrNameLst>
                                      </p:cBhvr>
                                      <p:tavLst>
                                        <p:tav tm="0">
                                          <p:val>
                                            <p:fltVal val="0"/>
                                          </p:val>
                                        </p:tav>
                                        <p:tav tm="100000">
                                          <p:val>
                                            <p:strVal val="#ppt_h"/>
                                          </p:val>
                                        </p:tav>
                                      </p:tavLst>
                                    </p:anim>
                                    <p:anim calcmode="lin" valueType="num">
                                      <p:cBhvr>
                                        <p:cTn id="86" dur="1000" fill="hold"/>
                                        <p:tgtEl>
                                          <p:spTgt spid="1037"/>
                                        </p:tgtEl>
                                        <p:attrNameLst>
                                          <p:attrName>style.rotation</p:attrName>
                                        </p:attrNameLst>
                                      </p:cBhvr>
                                      <p:tavLst>
                                        <p:tav tm="0">
                                          <p:val>
                                            <p:fltVal val="90"/>
                                          </p:val>
                                        </p:tav>
                                        <p:tav tm="100000">
                                          <p:val>
                                            <p:fltVal val="0"/>
                                          </p:val>
                                        </p:tav>
                                      </p:tavLst>
                                    </p:anim>
                                    <p:animEffect transition="in" filter="fade">
                                      <p:cBhvr>
                                        <p:cTn id="87" dur="1000"/>
                                        <p:tgtEl>
                                          <p:spTgt spid="1037"/>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1038"/>
                                        </p:tgtEl>
                                        <p:attrNameLst>
                                          <p:attrName>style.visibility</p:attrName>
                                        </p:attrNameLst>
                                      </p:cBhvr>
                                      <p:to>
                                        <p:strVal val="visible"/>
                                      </p:to>
                                    </p:set>
                                    <p:anim calcmode="lin" valueType="num">
                                      <p:cBhvr>
                                        <p:cTn id="90" dur="500" fill="hold"/>
                                        <p:tgtEl>
                                          <p:spTgt spid="1038"/>
                                        </p:tgtEl>
                                        <p:attrNameLst>
                                          <p:attrName>ppt_w</p:attrName>
                                        </p:attrNameLst>
                                      </p:cBhvr>
                                      <p:tavLst>
                                        <p:tav tm="0">
                                          <p:val>
                                            <p:fltVal val="0"/>
                                          </p:val>
                                        </p:tav>
                                        <p:tav tm="100000">
                                          <p:val>
                                            <p:strVal val="#ppt_w"/>
                                          </p:val>
                                        </p:tav>
                                      </p:tavLst>
                                    </p:anim>
                                    <p:anim calcmode="lin" valueType="num">
                                      <p:cBhvr>
                                        <p:cTn id="91" dur="500" fill="hold"/>
                                        <p:tgtEl>
                                          <p:spTgt spid="1038"/>
                                        </p:tgtEl>
                                        <p:attrNameLst>
                                          <p:attrName>ppt_h</p:attrName>
                                        </p:attrNameLst>
                                      </p:cBhvr>
                                      <p:tavLst>
                                        <p:tav tm="0">
                                          <p:val>
                                            <p:fltVal val="0"/>
                                          </p:val>
                                        </p:tav>
                                        <p:tav tm="100000">
                                          <p:val>
                                            <p:strVal val="#ppt_h"/>
                                          </p:val>
                                        </p:tav>
                                      </p:tavLst>
                                    </p:anim>
                                    <p:animEffect transition="in" filter="fade">
                                      <p:cBhvr>
                                        <p:cTn id="92" dur="500"/>
                                        <p:tgtEl>
                                          <p:spTgt spid="1038"/>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039"/>
                                        </p:tgtEl>
                                        <p:attrNameLst>
                                          <p:attrName>style.visibility</p:attrName>
                                        </p:attrNameLst>
                                      </p:cBhvr>
                                      <p:to>
                                        <p:strVal val="visible"/>
                                      </p:to>
                                    </p:set>
                                    <p:anim calcmode="lin" valueType="num">
                                      <p:cBhvr>
                                        <p:cTn id="95" dur="500" fill="hold"/>
                                        <p:tgtEl>
                                          <p:spTgt spid="1039"/>
                                        </p:tgtEl>
                                        <p:attrNameLst>
                                          <p:attrName>ppt_w</p:attrName>
                                        </p:attrNameLst>
                                      </p:cBhvr>
                                      <p:tavLst>
                                        <p:tav tm="0">
                                          <p:val>
                                            <p:fltVal val="0"/>
                                          </p:val>
                                        </p:tav>
                                        <p:tav tm="100000">
                                          <p:val>
                                            <p:strVal val="#ppt_w"/>
                                          </p:val>
                                        </p:tav>
                                      </p:tavLst>
                                    </p:anim>
                                    <p:anim calcmode="lin" valueType="num">
                                      <p:cBhvr>
                                        <p:cTn id="96" dur="500" fill="hold"/>
                                        <p:tgtEl>
                                          <p:spTgt spid="1039"/>
                                        </p:tgtEl>
                                        <p:attrNameLst>
                                          <p:attrName>ppt_h</p:attrName>
                                        </p:attrNameLst>
                                      </p:cBhvr>
                                      <p:tavLst>
                                        <p:tav tm="0">
                                          <p:val>
                                            <p:fltVal val="0"/>
                                          </p:val>
                                        </p:tav>
                                        <p:tav tm="100000">
                                          <p:val>
                                            <p:strVal val="#ppt_h"/>
                                          </p:val>
                                        </p:tav>
                                      </p:tavLst>
                                    </p:anim>
                                    <p:animEffect transition="in" filter="fade">
                                      <p:cBhvr>
                                        <p:cTn id="97" dur="500"/>
                                        <p:tgtEl>
                                          <p:spTgt spid="1039"/>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1036"/>
                                        </p:tgtEl>
                                        <p:attrNameLst>
                                          <p:attrName>style.visibility</p:attrName>
                                        </p:attrNameLst>
                                      </p:cBhvr>
                                      <p:to>
                                        <p:strVal val="visible"/>
                                      </p:to>
                                    </p:set>
                                    <p:anim calcmode="lin" valueType="num">
                                      <p:cBhvr>
                                        <p:cTn id="100" dur="500" fill="hold"/>
                                        <p:tgtEl>
                                          <p:spTgt spid="1036"/>
                                        </p:tgtEl>
                                        <p:attrNameLst>
                                          <p:attrName>ppt_w</p:attrName>
                                        </p:attrNameLst>
                                      </p:cBhvr>
                                      <p:tavLst>
                                        <p:tav tm="0">
                                          <p:val>
                                            <p:fltVal val="0"/>
                                          </p:val>
                                        </p:tav>
                                        <p:tav tm="100000">
                                          <p:val>
                                            <p:strVal val="#ppt_w"/>
                                          </p:val>
                                        </p:tav>
                                      </p:tavLst>
                                    </p:anim>
                                    <p:anim calcmode="lin" valueType="num">
                                      <p:cBhvr>
                                        <p:cTn id="101" dur="500" fill="hold"/>
                                        <p:tgtEl>
                                          <p:spTgt spid="1036"/>
                                        </p:tgtEl>
                                        <p:attrNameLst>
                                          <p:attrName>ppt_h</p:attrName>
                                        </p:attrNameLst>
                                      </p:cBhvr>
                                      <p:tavLst>
                                        <p:tav tm="0">
                                          <p:val>
                                            <p:fltVal val="0"/>
                                          </p:val>
                                        </p:tav>
                                        <p:tav tm="100000">
                                          <p:val>
                                            <p:strVal val="#ppt_h"/>
                                          </p:val>
                                        </p:tav>
                                      </p:tavLst>
                                    </p:anim>
                                    <p:animEffect transition="in" filter="fade">
                                      <p:cBhvr>
                                        <p:cTn id="102" dur="500"/>
                                        <p:tgtEl>
                                          <p:spTgt spid="1036"/>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500" fill="hold"/>
                                        <p:tgtEl>
                                          <p:spTgt spid="22"/>
                                        </p:tgtEl>
                                        <p:attrNameLst>
                                          <p:attrName>ppt_w</p:attrName>
                                        </p:attrNameLst>
                                      </p:cBhvr>
                                      <p:tavLst>
                                        <p:tav tm="0">
                                          <p:val>
                                            <p:fltVal val="0"/>
                                          </p:val>
                                        </p:tav>
                                        <p:tav tm="100000">
                                          <p:val>
                                            <p:strVal val="#ppt_w"/>
                                          </p:val>
                                        </p:tav>
                                      </p:tavLst>
                                    </p:anim>
                                    <p:anim calcmode="lin" valueType="num">
                                      <p:cBhvr>
                                        <p:cTn id="106" dur="500" fill="hold"/>
                                        <p:tgtEl>
                                          <p:spTgt spid="22"/>
                                        </p:tgtEl>
                                        <p:attrNameLst>
                                          <p:attrName>ppt_h</p:attrName>
                                        </p:attrNameLst>
                                      </p:cBhvr>
                                      <p:tavLst>
                                        <p:tav tm="0">
                                          <p:val>
                                            <p:fltVal val="0"/>
                                          </p:val>
                                        </p:tav>
                                        <p:tav tm="100000">
                                          <p:val>
                                            <p:strVal val="#ppt_h"/>
                                          </p:val>
                                        </p:tav>
                                      </p:tavLst>
                                    </p:anim>
                                    <p:animEffect transition="in" filter="fade">
                                      <p:cBhvr>
                                        <p:cTn id="107" dur="500"/>
                                        <p:tgtEl>
                                          <p:spTgt spid="22"/>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28"/>
                                        </p:tgtEl>
                                        <p:attrNameLst>
                                          <p:attrName>style.visibility</p:attrName>
                                        </p:attrNameLst>
                                      </p:cBhvr>
                                      <p:to>
                                        <p:strVal val="visible"/>
                                      </p:to>
                                    </p:set>
                                    <p:anim calcmode="lin" valueType="num">
                                      <p:cBhvr>
                                        <p:cTn id="110" dur="500" fill="hold"/>
                                        <p:tgtEl>
                                          <p:spTgt spid="28"/>
                                        </p:tgtEl>
                                        <p:attrNameLst>
                                          <p:attrName>ppt_w</p:attrName>
                                        </p:attrNameLst>
                                      </p:cBhvr>
                                      <p:tavLst>
                                        <p:tav tm="0">
                                          <p:val>
                                            <p:fltVal val="0"/>
                                          </p:val>
                                        </p:tav>
                                        <p:tav tm="100000">
                                          <p:val>
                                            <p:strVal val="#ppt_w"/>
                                          </p:val>
                                        </p:tav>
                                      </p:tavLst>
                                    </p:anim>
                                    <p:anim calcmode="lin" valueType="num">
                                      <p:cBhvr>
                                        <p:cTn id="111" dur="500" fill="hold"/>
                                        <p:tgtEl>
                                          <p:spTgt spid="28"/>
                                        </p:tgtEl>
                                        <p:attrNameLst>
                                          <p:attrName>ppt_h</p:attrName>
                                        </p:attrNameLst>
                                      </p:cBhvr>
                                      <p:tavLst>
                                        <p:tav tm="0">
                                          <p:val>
                                            <p:fltVal val="0"/>
                                          </p:val>
                                        </p:tav>
                                        <p:tav tm="100000">
                                          <p:val>
                                            <p:strVal val="#ppt_h"/>
                                          </p:val>
                                        </p:tav>
                                      </p:tavLst>
                                    </p:anim>
                                    <p:animEffect transition="in" filter="fade">
                                      <p:cBhvr>
                                        <p:cTn id="112" dur="500"/>
                                        <p:tgtEl>
                                          <p:spTgt spid="28"/>
                                        </p:tgtEl>
                                      </p:cBhvr>
                                    </p:animEffect>
                                  </p:childTnLst>
                                </p:cTn>
                              </p:par>
                              <p:par>
                                <p:cTn id="113" presetID="53" presetClass="entr" presetSubtype="16" fill="hold" nodeType="withEffect">
                                  <p:stCondLst>
                                    <p:cond delay="0"/>
                                  </p:stCondLst>
                                  <p:childTnLst>
                                    <p:set>
                                      <p:cBhvr>
                                        <p:cTn id="114" dur="1" fill="hold">
                                          <p:stCondLst>
                                            <p:cond delay="0"/>
                                          </p:stCondLst>
                                        </p:cTn>
                                        <p:tgtEl>
                                          <p:spTgt spid="1041"/>
                                        </p:tgtEl>
                                        <p:attrNameLst>
                                          <p:attrName>style.visibility</p:attrName>
                                        </p:attrNameLst>
                                      </p:cBhvr>
                                      <p:to>
                                        <p:strVal val="visible"/>
                                      </p:to>
                                    </p:set>
                                    <p:anim calcmode="lin" valueType="num">
                                      <p:cBhvr>
                                        <p:cTn id="115" dur="500" fill="hold"/>
                                        <p:tgtEl>
                                          <p:spTgt spid="1041"/>
                                        </p:tgtEl>
                                        <p:attrNameLst>
                                          <p:attrName>ppt_w</p:attrName>
                                        </p:attrNameLst>
                                      </p:cBhvr>
                                      <p:tavLst>
                                        <p:tav tm="0">
                                          <p:val>
                                            <p:fltVal val="0"/>
                                          </p:val>
                                        </p:tav>
                                        <p:tav tm="100000">
                                          <p:val>
                                            <p:strVal val="#ppt_w"/>
                                          </p:val>
                                        </p:tav>
                                      </p:tavLst>
                                    </p:anim>
                                    <p:anim calcmode="lin" valueType="num">
                                      <p:cBhvr>
                                        <p:cTn id="116" dur="500" fill="hold"/>
                                        <p:tgtEl>
                                          <p:spTgt spid="1041"/>
                                        </p:tgtEl>
                                        <p:attrNameLst>
                                          <p:attrName>ppt_h</p:attrName>
                                        </p:attrNameLst>
                                      </p:cBhvr>
                                      <p:tavLst>
                                        <p:tav tm="0">
                                          <p:val>
                                            <p:fltVal val="0"/>
                                          </p:val>
                                        </p:tav>
                                        <p:tav tm="100000">
                                          <p:val>
                                            <p:strVal val="#ppt_h"/>
                                          </p:val>
                                        </p:tav>
                                      </p:tavLst>
                                    </p:anim>
                                    <p:animEffect transition="in" filter="fade">
                                      <p:cBhvr>
                                        <p:cTn id="117" dur="500"/>
                                        <p:tgtEl>
                                          <p:spTgt spid="1041"/>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1042"/>
                                        </p:tgtEl>
                                        <p:attrNameLst>
                                          <p:attrName>style.visibility</p:attrName>
                                        </p:attrNameLst>
                                      </p:cBhvr>
                                      <p:to>
                                        <p:strVal val="visible"/>
                                      </p:to>
                                    </p:set>
                                    <p:anim calcmode="lin" valueType="num">
                                      <p:cBhvr>
                                        <p:cTn id="120" dur="500" fill="hold"/>
                                        <p:tgtEl>
                                          <p:spTgt spid="1042"/>
                                        </p:tgtEl>
                                        <p:attrNameLst>
                                          <p:attrName>ppt_w</p:attrName>
                                        </p:attrNameLst>
                                      </p:cBhvr>
                                      <p:tavLst>
                                        <p:tav tm="0">
                                          <p:val>
                                            <p:fltVal val="0"/>
                                          </p:val>
                                        </p:tav>
                                        <p:tav tm="100000">
                                          <p:val>
                                            <p:strVal val="#ppt_w"/>
                                          </p:val>
                                        </p:tav>
                                      </p:tavLst>
                                    </p:anim>
                                    <p:anim calcmode="lin" valueType="num">
                                      <p:cBhvr>
                                        <p:cTn id="121" dur="500" fill="hold"/>
                                        <p:tgtEl>
                                          <p:spTgt spid="1042"/>
                                        </p:tgtEl>
                                        <p:attrNameLst>
                                          <p:attrName>ppt_h</p:attrName>
                                        </p:attrNameLst>
                                      </p:cBhvr>
                                      <p:tavLst>
                                        <p:tav tm="0">
                                          <p:val>
                                            <p:fltVal val="0"/>
                                          </p:val>
                                        </p:tav>
                                        <p:tav tm="100000">
                                          <p:val>
                                            <p:strVal val="#ppt_h"/>
                                          </p:val>
                                        </p:tav>
                                      </p:tavLst>
                                    </p:anim>
                                    <p:animEffect transition="in" filter="fade">
                                      <p:cBhvr>
                                        <p:cTn id="122" dur="500"/>
                                        <p:tgtEl>
                                          <p:spTgt spid="1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 grpId="0" animBg="1"/>
      <p:bldP spid="15" grpId="0" animBg="1"/>
      <p:bldP spid="5" grpId="0"/>
      <p:bldP spid="6" grpId="0"/>
      <p:bldP spid="8" grpId="0"/>
      <p:bldP spid="9" grpId="0" animBg="1"/>
      <p:bldP spid="10" grpId="0"/>
      <p:bldP spid="11" grpId="0"/>
      <p:bldP spid="12" grpId="0" animBg="1"/>
      <p:bldP spid="13" grpId="0"/>
      <p:bldP spid="22" grpId="0"/>
      <p:bldP spid="28" grpId="0"/>
      <p:bldP spid="1036" grpId="0"/>
      <p:bldP spid="1037" grpId="0" animBg="1"/>
      <p:bldP spid="1039" grpId="0"/>
      <p:bldP spid="1042" grpId="0"/>
      <p:bldP spid="10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 двумя вырезанными противолежащими углами 7"/>
          <p:cNvSpPr/>
          <p:nvPr/>
        </p:nvSpPr>
        <p:spPr>
          <a:xfrm>
            <a:off x="107503" y="4509120"/>
            <a:ext cx="8924503" cy="2088232"/>
          </a:xfrm>
          <a:prstGeom prst="snip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с двумя вырезанными противолежащими углами 5"/>
          <p:cNvSpPr/>
          <p:nvPr/>
        </p:nvSpPr>
        <p:spPr>
          <a:xfrm>
            <a:off x="107503" y="764704"/>
            <a:ext cx="8924503" cy="3528392"/>
          </a:xfrm>
          <a:prstGeom prst="snip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2795116" y="45115"/>
            <a:ext cx="3509294" cy="646331"/>
          </a:xfrm>
          <a:prstGeom prst="rect">
            <a:avLst/>
          </a:prstGeom>
        </p:spPr>
        <p:txBody>
          <a:bodyPr wrap="none">
            <a:spAutoFit/>
          </a:bodyPr>
          <a:lstStyle/>
          <a:p>
            <a:pPr algn="ctr"/>
            <a:r>
              <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Мнения учёных:</a:t>
            </a:r>
          </a:p>
        </p:txBody>
      </p:sp>
      <p:sp>
        <p:nvSpPr>
          <p:cNvPr id="5" name="TextBox 4"/>
          <p:cNvSpPr txBox="1"/>
          <p:nvPr/>
        </p:nvSpPr>
        <p:spPr>
          <a:xfrm>
            <a:off x="323528" y="908720"/>
            <a:ext cx="8424936" cy="3139321"/>
          </a:xfrm>
          <a:prstGeom prst="rect">
            <a:avLst/>
          </a:prstGeom>
          <a:noFill/>
        </p:spPr>
        <p:txBody>
          <a:bodyPr wrap="square" rtlCol="0">
            <a:spAutoFit/>
          </a:bodyPr>
          <a:lstStyle/>
          <a:p>
            <a:pPr algn="just"/>
            <a:r>
              <a:rPr lang="ru-RU" dirty="0">
                <a:hlinkClick r:id="rId2" action="ppaction://hlinksldjump"/>
              </a:rPr>
              <a:t>Т. В. Краснова в своей статье отмечает</a:t>
            </a:r>
            <a:r>
              <a:rPr lang="ru-RU" dirty="0"/>
              <a:t>, что для применения такого основания, как злоупотребление родительскими правами, также следует установить приоритеты. Представляются спорными и </a:t>
            </a:r>
            <a:r>
              <a:rPr lang="ru-RU" dirty="0" err="1"/>
              <a:t>теоретизированными</a:t>
            </a:r>
            <a:r>
              <a:rPr lang="ru-RU" dirty="0"/>
              <a:t> предложения о привлечении к семейно-правовой ответственности по данному основанию родителей, которые не исполняют обязанностей по защите детей от негативной информации. А именно, по мнению А. К. </a:t>
            </a:r>
            <a:r>
              <a:rPr lang="ru-RU" dirty="0" err="1"/>
              <a:t>Поляниной</a:t>
            </a:r>
            <a:r>
              <a:rPr lang="ru-RU" dirty="0"/>
              <a:t>, злоупотребляют родительскими правами граждане путем совместного просмотра кинофильмов, запрещенных для детей. Скорее всего, последствия лишения родительских прав будут тяжелее для ребенка, чем соблюдение его права на защиту от деструктивной информации. Маловероятно, </a:t>
            </a:r>
            <a:r>
              <a:rPr lang="ru-RU" dirty="0" smtClean="0"/>
              <a:t>что пребывание </a:t>
            </a:r>
            <a:r>
              <a:rPr lang="ru-RU" dirty="0"/>
              <a:t>в детском доме приведет к более гармоничному развитию его личности.</a:t>
            </a:r>
          </a:p>
        </p:txBody>
      </p:sp>
      <p:sp>
        <p:nvSpPr>
          <p:cNvPr id="7" name="TextBox 6"/>
          <p:cNvSpPr txBox="1"/>
          <p:nvPr/>
        </p:nvSpPr>
        <p:spPr>
          <a:xfrm>
            <a:off x="323528" y="4653136"/>
            <a:ext cx="8424936" cy="1754326"/>
          </a:xfrm>
          <a:prstGeom prst="rect">
            <a:avLst/>
          </a:prstGeom>
          <a:noFill/>
        </p:spPr>
        <p:txBody>
          <a:bodyPr wrap="square" rtlCol="0">
            <a:spAutoFit/>
          </a:bodyPr>
          <a:lstStyle/>
          <a:p>
            <a:pPr algn="just"/>
            <a:r>
              <a:rPr lang="ru-RU" dirty="0">
                <a:hlinkClick r:id="rId2" action="ppaction://hlinksldjump"/>
              </a:rPr>
              <a:t>В статье А. Н. Левушкина сказано</a:t>
            </a:r>
            <a:r>
              <a:rPr lang="ru-RU" dirty="0"/>
              <a:t>, что опасность злоупотребления родительскими правами - в использовании беспомощного состояния ребенка, оказании на него </a:t>
            </a:r>
            <a:r>
              <a:rPr lang="ru-RU" dirty="0" smtClean="0"/>
              <a:t>психического (</a:t>
            </a:r>
            <a:r>
              <a:rPr lang="ru-RU" dirty="0"/>
              <a:t>а иногда и физического) давления, напрямую связанного с грубым нарушением его прав. Причем такое нарушение, как правило, носит систематический характер, а потому ежедневно, ежечасно подтачивает его нравственное и физическое здоровье.</a:t>
            </a:r>
          </a:p>
        </p:txBody>
      </p:sp>
    </p:spTree>
    <p:extLst>
      <p:ext uri="{BB962C8B-B14F-4D97-AF65-F5344CB8AC3E}">
        <p14:creationId xmlns:p14="http://schemas.microsoft.com/office/powerpoint/2010/main" val="417618534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633910" y="1403647"/>
            <a:ext cx="4248471" cy="518841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58997"/>
            <a:ext cx="3917679" cy="6336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4738839" y="1502688"/>
            <a:ext cx="3993362" cy="5355312"/>
          </a:xfrm>
          <a:prstGeom prst="rect">
            <a:avLst/>
          </a:prstGeom>
          <a:noFill/>
        </p:spPr>
        <p:txBody>
          <a:bodyPr wrap="square" rtlCol="0">
            <a:spAutoFit/>
          </a:bodyPr>
          <a:lstStyle/>
          <a:p>
            <a:r>
              <a:rPr lang="ru-RU" dirty="0" smtClean="0"/>
              <a:t>Пункт 2 статьи 56 СК РФ:</a:t>
            </a:r>
          </a:p>
          <a:p>
            <a:endParaRPr lang="ru-RU" dirty="0" smtClean="0"/>
          </a:p>
          <a:p>
            <a:pPr algn="just"/>
            <a:r>
              <a:rPr lang="ru-RU" dirty="0" smtClean="0"/>
              <a:t>«</a:t>
            </a:r>
            <a:r>
              <a:rPr lang="ru-RU" i="1" dirty="0" smtClean="0"/>
              <a:t>Ребенок </a:t>
            </a:r>
            <a:r>
              <a:rPr lang="ru-RU" i="1" dirty="0"/>
              <a:t>имеет право на защиту от злоупотреблений со стороны родителей (лиц, их заменяющих). </a:t>
            </a:r>
          </a:p>
          <a:p>
            <a:pPr algn="just"/>
            <a:r>
              <a:rPr lang="ru-RU" i="1" dirty="0"/>
              <a:t>При нарушении прав и законных интересов ребенка, в том числе при невыполнении или при ненадлежащем выполнении родителями (одним из них) обязанностей по воспитанию, образованию ребенка либо при злоупотреблении родительскими правами, ребенок вправе самостоятельно обращаться за их защитой в орган опеки и попечительства, а по достижении возраста четырнадцати лет в </a:t>
            </a:r>
            <a:r>
              <a:rPr lang="ru-RU" i="1" dirty="0" smtClean="0"/>
              <a:t>суд</a:t>
            </a:r>
            <a:r>
              <a:rPr lang="ru-RU" dirty="0" smtClean="0"/>
              <a:t>»</a:t>
            </a:r>
            <a:endParaRPr lang="ru-RU" dirty="0"/>
          </a:p>
          <a:p>
            <a:endParaRPr lang="ru-RU" dirty="0"/>
          </a:p>
        </p:txBody>
      </p:sp>
      <p:sp>
        <p:nvSpPr>
          <p:cNvPr id="7" name="Прямоугольник 6"/>
          <p:cNvSpPr/>
          <p:nvPr/>
        </p:nvSpPr>
        <p:spPr>
          <a:xfrm>
            <a:off x="5021846" y="128559"/>
            <a:ext cx="3683316" cy="1200329"/>
          </a:xfrm>
          <a:prstGeom prst="rect">
            <a:avLst/>
          </a:prstGeom>
          <a:noFill/>
        </p:spPr>
        <p:txBody>
          <a:bodyPr wrap="none" lIns="91440" tIns="45720" rIns="91440" bIns="45720">
            <a:spAutoFit/>
          </a:bodyPr>
          <a:lstStyle/>
          <a:p>
            <a:pPr algn="ctr"/>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Право ребенка на защиту </a:t>
            </a:r>
          </a:p>
          <a:p>
            <a:pPr algn="ctr"/>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от злоупотреблений со </a:t>
            </a:r>
          </a:p>
          <a:p>
            <a:pPr algn="ctr"/>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стороны родителей</a:t>
            </a:r>
            <a:endPar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96508617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45"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anim calcmode="lin" valueType="num">
                                      <p:cBhvr>
                                        <p:cTn id="11" dur="2000" fill="hold"/>
                                        <p:tgtEl>
                                          <p:spTgt spid="6"/>
                                        </p:tgtEl>
                                        <p:attrNameLst>
                                          <p:attrName>ppt_w</p:attrName>
                                        </p:attrNameLst>
                                      </p:cBhvr>
                                      <p:tavLst>
                                        <p:tav tm="0" fmla="#ppt_w*sin(2.5*pi*$)">
                                          <p:val>
                                            <p:fltVal val="0"/>
                                          </p:val>
                                        </p:tav>
                                        <p:tav tm="100000">
                                          <p:val>
                                            <p:fltVal val="1"/>
                                          </p:val>
                                        </p:tav>
                                      </p:tavLst>
                                    </p:anim>
                                    <p:anim calcmode="lin" valueType="num">
                                      <p:cBhvr>
                                        <p:cTn id="12" dur="2000" fill="hold"/>
                                        <p:tgtEl>
                                          <p:spTgt spid="6"/>
                                        </p:tgtEl>
                                        <p:attrNameLst>
                                          <p:attrName>ppt_h</p:attrName>
                                        </p:attrNameLst>
                                      </p:cBhvr>
                                      <p:tavLst>
                                        <p:tav tm="0">
                                          <p:val>
                                            <p:strVal val="#ppt_h"/>
                                          </p:val>
                                        </p:tav>
                                        <p:tav tm="100000">
                                          <p:val>
                                            <p:strVal val="#ppt_h"/>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7663" y="10825"/>
            <a:ext cx="5945025" cy="923330"/>
          </a:xfrm>
          <a:prstGeom prst="rect">
            <a:avLst/>
          </a:prstGeom>
          <a:noFill/>
        </p:spPr>
        <p:txBody>
          <a:bodyPr wrap="none" lIns="91440" tIns="45720" rIns="91440" bIns="45720">
            <a:spAutoFit/>
          </a:bodyPr>
          <a:lstStyle/>
          <a:p>
            <a:pPr algn="ctr"/>
            <a:r>
              <a:rPr lang="ru-RU"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Судебная практика</a:t>
            </a:r>
            <a:endParaRPr lang="ru-RU"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2" name="TextBox 1"/>
          <p:cNvSpPr txBox="1"/>
          <p:nvPr/>
        </p:nvSpPr>
        <p:spPr>
          <a:xfrm>
            <a:off x="179512" y="934155"/>
            <a:ext cx="8784976" cy="563231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u="sng" dirty="0">
                <a:hlinkClick r:id="rId2" action="ppaction://hlinksldjump"/>
              </a:rPr>
              <a:t>Решение Железнодорожного федерального районного суда г. Екатеринбурга от </a:t>
            </a:r>
            <a:r>
              <a:rPr lang="ru-RU" u="sng" dirty="0" smtClean="0">
                <a:hlinkClick r:id="rId2" action="ppaction://hlinksldjump"/>
              </a:rPr>
              <a:t>02.09.2004 </a:t>
            </a:r>
            <a:endParaRPr lang="ru-RU" u="sng" dirty="0" smtClean="0"/>
          </a:p>
          <a:p>
            <a:endParaRPr lang="ru-RU" dirty="0" smtClean="0"/>
          </a:p>
          <a:p>
            <a:pPr algn="just"/>
            <a:r>
              <a:rPr lang="ru-RU" dirty="0" smtClean="0"/>
              <a:t>Прокурор </a:t>
            </a:r>
            <a:r>
              <a:rPr lang="ru-RU" dirty="0"/>
              <a:t>обратился с иском о лишении Ожеговой М.С. родительских прав в отношении ее трех малолетних детей. Дети ответчицы систематически бродяжничают, доставляются в РУВД. Ожегова М.С. длительное время ведет аморальный образ жизни, злоупотребляет спиртными напитками, прописки не имеет, жилье продала, часто проживает у разных сожителей, нередко заставляет детей заниматься попрошайничеством. К ответчице неоднократно применялись меры общественного воздействия, но безрезультатно. Прокурор просит лишить Ожегову М.С. родительских прав в отношении ее трех малолетних детей и передать их органам опеки и попечительства для дальнейшего устройства. Ответчица с иском согласна частично. Представитель органа опеки и попечительства в своем заключении по делу поддержал исковые требования прокурора и попросил суд, исходя из интересов детей, удовлетворить иск, поскольку дальнейшее их оставление с матерью может пагубно сказаться на их нравственном и физическом развитии. Ответчица злоупотребляет своими родительскими правами, т.е. использует эти права в ущерб интересам детей, в частности склоняет их к </a:t>
            </a:r>
            <a:r>
              <a:rPr lang="ru-RU" dirty="0" smtClean="0"/>
              <a:t>попрошайничеству. Таким </a:t>
            </a:r>
            <a:r>
              <a:rPr lang="ru-RU" dirty="0"/>
              <a:t>образом, суд считает, что в данном случае имеются основания для лишения Ожеговой М.С. родительских прав в отношении ее малолетних детей.</a:t>
            </a:r>
          </a:p>
        </p:txBody>
      </p:sp>
    </p:spTree>
    <p:extLst>
      <p:ext uri="{BB962C8B-B14F-4D97-AF65-F5344CB8AC3E}">
        <p14:creationId xmlns:p14="http://schemas.microsoft.com/office/powerpoint/2010/main" val="13498716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571" y="116632"/>
            <a:ext cx="9001000" cy="1200329"/>
          </a:xfrm>
          <a:prstGeom prst="rect">
            <a:avLst/>
          </a:prstGeom>
        </p:spPr>
        <p:txBody>
          <a:bodyPr wrap="square">
            <a:spAutoFit/>
          </a:bodyPr>
          <a:lstStyle/>
          <a:p>
            <a:pPr algn="ctr"/>
            <a:r>
              <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4</a:t>
            </a: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Жестокое обращение </a:t>
            </a:r>
            <a:r>
              <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 детьми, в том числе </a:t>
            </a: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осуществление физического </a:t>
            </a:r>
            <a:r>
              <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или </a:t>
            </a: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психического насилия </a:t>
            </a:r>
            <a:r>
              <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над ними, </a:t>
            </a: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покушение </a:t>
            </a:r>
            <a:r>
              <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 их половую неприкосновенность</a:t>
            </a:r>
          </a:p>
        </p:txBody>
      </p:sp>
      <p:sp>
        <p:nvSpPr>
          <p:cNvPr id="3" name="Прямоугольник 2"/>
          <p:cNvSpPr/>
          <p:nvPr/>
        </p:nvSpPr>
        <p:spPr>
          <a:xfrm>
            <a:off x="395536" y="1706783"/>
            <a:ext cx="595035" cy="1569660"/>
          </a:xfrm>
          <a:prstGeom prst="rect">
            <a:avLst/>
          </a:prstGeom>
        </p:spPr>
        <p:txBody>
          <a:bodyPr wrap="none">
            <a:spAutoFit/>
          </a:bodyPr>
          <a:lstStyle/>
          <a:p>
            <a:r>
              <a:rPr lang="ru-RU" sz="9600" dirty="0">
                <a:solidFill>
                  <a:srgbClr val="FF0000"/>
                </a:solidFill>
                <a:latin typeface="Arial Black" pitchFamily="34" charset="0"/>
              </a:rPr>
              <a: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29" y="1412776"/>
            <a:ext cx="7510463" cy="243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51254" y="1475580"/>
            <a:ext cx="7327211" cy="2308324"/>
          </a:xfrm>
          <a:prstGeom prst="rect">
            <a:avLst/>
          </a:prstGeom>
          <a:noFill/>
        </p:spPr>
        <p:txBody>
          <a:bodyPr wrap="square" rtlCol="0">
            <a:spAutoFit/>
          </a:bodyPr>
          <a:lstStyle/>
          <a:p>
            <a:pPr algn="just"/>
            <a:r>
              <a:rPr lang="ru-RU" dirty="0">
                <a:hlinkClick r:id="rId3" action="ppaction://hlinksldjump"/>
              </a:rPr>
              <a:t>Абзац </a:t>
            </a:r>
            <a:r>
              <a:rPr lang="ru-RU" dirty="0" smtClean="0">
                <a:hlinkClick r:id="rId3" action="ppaction://hlinksldjump"/>
              </a:rPr>
              <a:t>4 </a:t>
            </a:r>
            <a:r>
              <a:rPr lang="ru-RU" dirty="0">
                <a:hlinkClick r:id="rId3" action="ppaction://hlinksldjump"/>
              </a:rPr>
              <a:t>пункта 11 Постановления Пленума Верховного Суда РФ от 27.05.1998 N 10</a:t>
            </a:r>
            <a:r>
              <a:rPr lang="ru-RU" dirty="0"/>
              <a:t>: «</a:t>
            </a:r>
            <a:r>
              <a:rPr lang="ru-RU" i="1" dirty="0"/>
              <a:t>Жестокое обращение с детьми может проявляться не только в осуществлении родителями физического или психического насилия над ними либо в покушении на их половую неприкосновенность, но и в применении недопустимых способов воспитания (в грубом, пренебрежительном, унижающем человеческое достоинство обращении с детьми, оскорблении или эксплуатации детей</a:t>
            </a:r>
            <a:r>
              <a:rPr lang="ru-RU" i="1" dirty="0" smtClean="0"/>
              <a:t>)</a:t>
            </a:r>
            <a:r>
              <a:rPr lang="ru-RU" dirty="0" smtClean="0"/>
              <a:t>»</a:t>
            </a: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4002088591"/>
              </p:ext>
            </p:extLst>
          </p:nvPr>
        </p:nvGraphicFramePr>
        <p:xfrm>
          <a:off x="251519" y="4077072"/>
          <a:ext cx="8640960" cy="2392680"/>
        </p:xfrm>
        <a:graphic>
          <a:graphicData uri="http://schemas.openxmlformats.org/drawingml/2006/table">
            <a:tbl>
              <a:tblPr firstRow="1" bandRow="1">
                <a:tableStyleId>{18603FDC-E32A-4AB5-989C-0864C3EAD2B8}</a:tableStyleId>
              </a:tblPr>
              <a:tblGrid>
                <a:gridCol w="3528393"/>
                <a:gridCol w="2232247"/>
                <a:gridCol w="2880320"/>
              </a:tblGrid>
              <a:tr h="370840">
                <a:tc>
                  <a:txBody>
                    <a:bodyPr/>
                    <a:lstStyle/>
                    <a:p>
                      <a:endParaRPr lang="ru-RU" dirty="0"/>
                    </a:p>
                  </a:txBody>
                  <a:tcPr/>
                </a:tc>
                <a:tc>
                  <a:txBody>
                    <a:bodyPr/>
                    <a:lstStyle/>
                    <a:p>
                      <a:pPr algn="ctr"/>
                      <a:r>
                        <a:rPr lang="ru-RU" dirty="0" smtClean="0">
                          <a:hlinkClick r:id="rId4" action="ppaction://hlinksldjump"/>
                        </a:rPr>
                        <a:t>СК РФ</a:t>
                      </a:r>
                      <a:endParaRPr lang="ru-RU" dirty="0"/>
                    </a:p>
                  </a:txBody>
                  <a:tcPr/>
                </a:tc>
                <a:tc>
                  <a:txBody>
                    <a:bodyPr/>
                    <a:lstStyle/>
                    <a:p>
                      <a:pPr algn="ctr"/>
                      <a:r>
                        <a:rPr lang="ru-RU" dirty="0" smtClean="0">
                          <a:hlinkClick r:id="rId4" action="ppaction://hlinksldjump"/>
                        </a:rPr>
                        <a:t>УК РФ</a:t>
                      </a:r>
                      <a:endParaRPr lang="ru-RU" dirty="0"/>
                    </a:p>
                  </a:txBody>
                  <a:tcPr/>
                </a:tc>
              </a:tr>
              <a:tr h="370840">
                <a:tc>
                  <a:txBody>
                    <a:bodyPr/>
                    <a:lstStyle/>
                    <a:p>
                      <a:pPr algn="ctr"/>
                      <a:r>
                        <a:rPr lang="ru-RU" dirty="0" smtClean="0"/>
                        <a:t>Жестокое обращение с детьми</a:t>
                      </a:r>
                      <a:endParaRPr lang="ru-RU" dirty="0"/>
                    </a:p>
                  </a:txBody>
                  <a:tcPr/>
                </a:tc>
                <a:tc>
                  <a:txBody>
                    <a:bodyPr/>
                    <a:lstStyle/>
                    <a:p>
                      <a:pPr algn="ctr"/>
                      <a:r>
                        <a:rPr lang="ru-RU" dirty="0" smtClean="0"/>
                        <a:t>Статья 69</a:t>
                      </a:r>
                      <a:endParaRPr lang="ru-RU" dirty="0"/>
                    </a:p>
                  </a:txBody>
                  <a:tcPr/>
                </a:tc>
                <a:tc>
                  <a:txBody>
                    <a:bodyPr/>
                    <a:lstStyle/>
                    <a:p>
                      <a:pPr algn="ctr"/>
                      <a:r>
                        <a:rPr lang="ru-RU" dirty="0" smtClean="0"/>
                        <a:t>Статья 156</a:t>
                      </a:r>
                      <a:endParaRPr lang="ru-RU" dirty="0"/>
                    </a:p>
                  </a:txBody>
                  <a:tcPr/>
                </a:tc>
              </a:tr>
              <a:tr h="370840">
                <a:tc>
                  <a:txBody>
                    <a:bodyPr/>
                    <a:lstStyle/>
                    <a:p>
                      <a:pPr algn="ctr"/>
                      <a:r>
                        <a:rPr lang="ru-RU" dirty="0" smtClean="0"/>
                        <a:t>Физическое насилие над</a:t>
                      </a:r>
                      <a:r>
                        <a:rPr lang="ru-RU" baseline="0" dirty="0" smtClean="0"/>
                        <a:t> детьми</a:t>
                      </a:r>
                      <a:endParaRPr lang="ru-RU" dirty="0"/>
                    </a:p>
                  </a:txBody>
                  <a:tcPr/>
                </a:tc>
                <a:tc>
                  <a:txBody>
                    <a:bodyPr/>
                    <a:lstStyle/>
                    <a:p>
                      <a:pPr algn="ctr"/>
                      <a:r>
                        <a:rPr lang="ru-RU" dirty="0" smtClean="0"/>
                        <a:t>Статья 69</a:t>
                      </a:r>
                      <a:endParaRPr lang="ru-RU" dirty="0"/>
                    </a:p>
                  </a:txBody>
                  <a:tcPr/>
                </a:tc>
                <a:tc>
                  <a:txBody>
                    <a:bodyPr/>
                    <a:lstStyle/>
                    <a:p>
                      <a:pPr algn="ctr"/>
                      <a:r>
                        <a:rPr lang="ru-RU" dirty="0" smtClean="0"/>
                        <a:t>Статьи 111, 112, 115, 116, 117</a:t>
                      </a:r>
                      <a:endParaRPr lang="ru-RU" dirty="0"/>
                    </a:p>
                  </a:txBody>
                  <a:tcPr/>
                </a:tc>
              </a:tr>
              <a:tr h="370840">
                <a:tc>
                  <a:txBody>
                    <a:bodyPr/>
                    <a:lstStyle/>
                    <a:p>
                      <a:pPr algn="ctr"/>
                      <a:r>
                        <a:rPr lang="ru-RU" dirty="0" smtClean="0"/>
                        <a:t>Психическое насилие над детьми</a:t>
                      </a:r>
                      <a:endParaRPr lang="ru-RU" dirty="0"/>
                    </a:p>
                  </a:txBody>
                  <a:tcPr/>
                </a:tc>
                <a:tc>
                  <a:txBody>
                    <a:bodyPr/>
                    <a:lstStyle/>
                    <a:p>
                      <a:pPr algn="ctr"/>
                      <a:r>
                        <a:rPr lang="ru-RU" dirty="0" smtClean="0"/>
                        <a:t>Статья 69</a:t>
                      </a:r>
                      <a:endParaRPr lang="ru-RU" dirty="0"/>
                    </a:p>
                  </a:txBody>
                  <a:tcPr/>
                </a:tc>
                <a:tc>
                  <a:txBody>
                    <a:bodyPr/>
                    <a:lstStyle/>
                    <a:p>
                      <a:pPr algn="ctr"/>
                      <a:r>
                        <a:rPr lang="ru-RU" dirty="0" smtClean="0"/>
                        <a:t>Статьи 110, 119</a:t>
                      </a:r>
                      <a:endParaRPr lang="ru-RU" dirty="0"/>
                    </a:p>
                  </a:txBody>
                  <a:tcPr/>
                </a:tc>
              </a:tr>
              <a:tr h="370840">
                <a:tc>
                  <a:txBody>
                    <a:bodyPr/>
                    <a:lstStyle/>
                    <a:p>
                      <a:pPr algn="ctr"/>
                      <a:r>
                        <a:rPr lang="ru-RU" dirty="0" smtClean="0"/>
                        <a:t>Покушение на половую неприкосновенность</a:t>
                      </a:r>
                      <a:r>
                        <a:rPr lang="ru-RU" baseline="0" dirty="0" smtClean="0"/>
                        <a:t> детей</a:t>
                      </a:r>
                      <a:endParaRPr lang="ru-RU" dirty="0"/>
                    </a:p>
                  </a:txBody>
                  <a:tcPr/>
                </a:tc>
                <a:tc>
                  <a:txBody>
                    <a:bodyPr/>
                    <a:lstStyle/>
                    <a:p>
                      <a:pPr algn="ctr"/>
                      <a:r>
                        <a:rPr lang="ru-RU" dirty="0" smtClean="0"/>
                        <a:t>Статья 69</a:t>
                      </a:r>
                      <a:endParaRPr lang="ru-RU" dirty="0"/>
                    </a:p>
                  </a:txBody>
                  <a:tcPr/>
                </a:tc>
                <a:tc>
                  <a:txBody>
                    <a:bodyPr/>
                    <a:lstStyle/>
                    <a:p>
                      <a:pPr algn="ctr"/>
                      <a:r>
                        <a:rPr lang="ru-RU" dirty="0" smtClean="0"/>
                        <a:t>Статьи 131, 132, 133, 134, 135</a:t>
                      </a:r>
                      <a:endParaRPr lang="ru-RU" dirty="0"/>
                    </a:p>
                  </a:txBody>
                  <a:tcPr/>
                </a:tc>
              </a:tr>
            </a:tbl>
          </a:graphicData>
        </a:graphic>
      </p:graphicFrame>
    </p:spTree>
    <p:extLst>
      <p:ext uri="{BB962C8B-B14F-4D97-AF65-F5344CB8AC3E}">
        <p14:creationId xmlns:p14="http://schemas.microsoft.com/office/powerpoint/2010/main" val="24498416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с двумя вырезанными противолежащими углами 8"/>
          <p:cNvSpPr/>
          <p:nvPr/>
        </p:nvSpPr>
        <p:spPr>
          <a:xfrm>
            <a:off x="186674" y="4837513"/>
            <a:ext cx="8712967" cy="1843754"/>
          </a:xfrm>
          <a:prstGeom prst="snip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с двумя вырезанными противолежащими углами 5"/>
          <p:cNvSpPr/>
          <p:nvPr/>
        </p:nvSpPr>
        <p:spPr>
          <a:xfrm>
            <a:off x="215517" y="690954"/>
            <a:ext cx="8712967" cy="2594030"/>
          </a:xfrm>
          <a:prstGeom prst="snip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2787782" y="44623"/>
            <a:ext cx="3509294" cy="646331"/>
          </a:xfrm>
          <a:prstGeom prst="rect">
            <a:avLst/>
          </a:prstGeom>
        </p:spPr>
        <p:txBody>
          <a:bodyPr wrap="none">
            <a:spAutoFit/>
          </a:bodyPr>
          <a:lstStyle/>
          <a:p>
            <a:pPr algn="ctr"/>
            <a:r>
              <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Мнения учёных:</a:t>
            </a:r>
          </a:p>
        </p:txBody>
      </p:sp>
      <p:sp>
        <p:nvSpPr>
          <p:cNvPr id="5" name="TextBox 4"/>
          <p:cNvSpPr txBox="1"/>
          <p:nvPr/>
        </p:nvSpPr>
        <p:spPr>
          <a:xfrm>
            <a:off x="395536" y="833807"/>
            <a:ext cx="8424936" cy="2308324"/>
          </a:xfrm>
          <a:prstGeom prst="rect">
            <a:avLst/>
          </a:prstGeom>
          <a:noFill/>
        </p:spPr>
        <p:txBody>
          <a:bodyPr wrap="square" rtlCol="0">
            <a:spAutoFit/>
          </a:bodyPr>
          <a:lstStyle/>
          <a:p>
            <a:pPr algn="just"/>
            <a:r>
              <a:rPr lang="ru-RU" dirty="0">
                <a:hlinkClick r:id="rId2" action="ppaction://hlinksldjump"/>
              </a:rPr>
              <a:t>Н. В. Коваль под жестоким обращением с детьми предлагает</a:t>
            </a:r>
            <a:r>
              <a:rPr lang="ru-RU" dirty="0"/>
              <a:t> понимать направленные против несовершеннолетнего умышленные деяния (в том числе, используемые в воспитательных целях), которые связаны с физическим или психическим насилием, оставлением в опасности, посягательством на половую неприкосновенность, </a:t>
            </a:r>
            <a:r>
              <a:rPr lang="ru-RU" dirty="0" smtClean="0"/>
              <a:t>вовлечением </a:t>
            </a:r>
            <a:r>
              <a:rPr lang="ru-RU" dirty="0"/>
              <a:t>в совершение преступлений и иных антиобщественных деяний, сексуальной и экономической эксплуатацией, которые создают опасность для его жизни и здоровья, физического, психического или нравственного </a:t>
            </a:r>
            <a:r>
              <a:rPr lang="ru-RU" dirty="0" smtClean="0"/>
              <a:t>развития.</a:t>
            </a:r>
            <a:endParaRPr lang="ru-RU" dirty="0"/>
          </a:p>
        </p:txBody>
      </p:sp>
      <p:sp>
        <p:nvSpPr>
          <p:cNvPr id="8" name="TextBox 7"/>
          <p:cNvSpPr txBox="1"/>
          <p:nvPr/>
        </p:nvSpPr>
        <p:spPr>
          <a:xfrm>
            <a:off x="395536" y="4882227"/>
            <a:ext cx="8424936" cy="1754326"/>
          </a:xfrm>
          <a:prstGeom prst="rect">
            <a:avLst/>
          </a:prstGeom>
          <a:noFill/>
        </p:spPr>
        <p:txBody>
          <a:bodyPr wrap="square" rtlCol="0">
            <a:spAutoFit/>
          </a:bodyPr>
          <a:lstStyle/>
          <a:p>
            <a:pPr algn="just"/>
            <a:r>
              <a:rPr lang="ru-RU" dirty="0">
                <a:hlinkClick r:id="rId3" action="ppaction://hlinksldjump"/>
              </a:rPr>
              <a:t>По мнению Т. В. </a:t>
            </a:r>
            <a:r>
              <a:rPr lang="ru-RU" dirty="0" err="1" smtClean="0">
                <a:hlinkClick r:id="rId3" action="ppaction://hlinksldjump"/>
              </a:rPr>
              <a:t>Шипуновой</a:t>
            </a:r>
            <a:r>
              <a:rPr lang="ru-RU" dirty="0"/>
              <a:t>, под жестоким обращением с детьми следует понимать насильственное воздействие на ребенка, которое ведет или может привести к причинению физического вреда. Однако Н. Н. Кадырова считает данную точку зрения не совсем верной, так как жестокость по отношению к ребенку может выражаться не только в причинении физических страданий, но и в нанесении психологической </a:t>
            </a:r>
            <a:r>
              <a:rPr lang="ru-RU" dirty="0" smtClean="0"/>
              <a:t>травмы.</a:t>
            </a:r>
            <a:endParaRPr lang="ru-RU" dirty="0"/>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516" y="3428999"/>
            <a:ext cx="4356484" cy="12644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6016" y="3428999"/>
            <a:ext cx="4212468" cy="12644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165558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4" y="1196752"/>
            <a:ext cx="4229100" cy="53285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Прямоугольник 6"/>
          <p:cNvSpPr/>
          <p:nvPr/>
        </p:nvSpPr>
        <p:spPr>
          <a:xfrm>
            <a:off x="112514" y="0"/>
            <a:ext cx="8918980"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hlinkClick r:id="rId3" action="ppaction://hlinksldjump"/>
              </a:rPr>
              <a:t>Конвенция о правах ребёнка</a:t>
            </a:r>
            <a:endParaRPr lang="ru-RU"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8" name="TextBox 7"/>
          <p:cNvSpPr txBox="1"/>
          <p:nvPr/>
        </p:nvSpPr>
        <p:spPr>
          <a:xfrm>
            <a:off x="135918" y="997277"/>
            <a:ext cx="4436086" cy="830997"/>
          </a:xfrm>
          <a:prstGeom prst="rect">
            <a:avLst/>
          </a:prstGeom>
          <a:noFill/>
        </p:spPr>
        <p:txBody>
          <a:bodyPr wrap="square" rtlCol="0">
            <a:spAutoFit/>
          </a:bodyPr>
          <a:lstStyle/>
          <a:p>
            <a:pPr algn="ctr"/>
            <a:r>
              <a:rPr lang="ru-RU" sz="2400" b="1" dirty="0" smtClean="0"/>
              <a:t>ЖЕСТОКОЕ ОБРАЩЕНИЕ С ДЕТЬМИ</a:t>
            </a:r>
            <a:endParaRPr lang="ru-RU" sz="2400" b="1" dirty="0"/>
          </a:p>
        </p:txBody>
      </p:sp>
      <p:cxnSp>
        <p:nvCxnSpPr>
          <p:cNvPr id="10" name="Прямая соединительная линия 9"/>
          <p:cNvCxnSpPr/>
          <p:nvPr/>
        </p:nvCxnSpPr>
        <p:spPr>
          <a:xfrm>
            <a:off x="251520" y="1412776"/>
            <a:ext cx="0" cy="4451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251520" y="1412776"/>
            <a:ext cx="2880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259904" y="2204864"/>
            <a:ext cx="2880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47936" y="2020198"/>
            <a:ext cx="3456384" cy="369332"/>
          </a:xfrm>
          <a:prstGeom prst="rect">
            <a:avLst/>
          </a:prstGeom>
          <a:noFill/>
        </p:spPr>
        <p:txBody>
          <a:bodyPr wrap="square" rtlCol="0">
            <a:spAutoFit/>
          </a:bodyPr>
          <a:lstStyle/>
          <a:p>
            <a:r>
              <a:rPr lang="ru-RU" dirty="0" smtClean="0"/>
              <a:t>Статья 19 (общие положения)</a:t>
            </a:r>
            <a:endParaRPr lang="ru-RU" dirty="0"/>
          </a:p>
        </p:txBody>
      </p:sp>
      <p:cxnSp>
        <p:nvCxnSpPr>
          <p:cNvPr id="15" name="Прямая соединительная линия 14"/>
          <p:cNvCxnSpPr/>
          <p:nvPr/>
        </p:nvCxnSpPr>
        <p:spPr>
          <a:xfrm>
            <a:off x="251520" y="2852936"/>
            <a:ext cx="2880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9552" y="2543927"/>
            <a:ext cx="3168352" cy="646331"/>
          </a:xfrm>
          <a:prstGeom prst="rect">
            <a:avLst/>
          </a:prstGeom>
          <a:noFill/>
        </p:spPr>
        <p:txBody>
          <a:bodyPr wrap="square" rtlCol="0">
            <a:spAutoFit/>
          </a:bodyPr>
          <a:lstStyle/>
          <a:p>
            <a:r>
              <a:rPr lang="ru-RU" dirty="0" smtClean="0"/>
              <a:t>Статья 32 (защита от экономической эксплуатации)</a:t>
            </a:r>
            <a:endParaRPr lang="ru-RU" dirty="0"/>
          </a:p>
        </p:txBody>
      </p:sp>
      <p:cxnSp>
        <p:nvCxnSpPr>
          <p:cNvPr id="17" name="Прямая соединительная линия 16"/>
          <p:cNvCxnSpPr/>
          <p:nvPr/>
        </p:nvCxnSpPr>
        <p:spPr>
          <a:xfrm>
            <a:off x="251520" y="3808460"/>
            <a:ext cx="2880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47936" y="3356992"/>
            <a:ext cx="3024336" cy="923330"/>
          </a:xfrm>
          <a:prstGeom prst="rect">
            <a:avLst/>
          </a:prstGeom>
          <a:noFill/>
        </p:spPr>
        <p:txBody>
          <a:bodyPr wrap="square" rtlCol="0">
            <a:spAutoFit/>
          </a:bodyPr>
          <a:lstStyle/>
          <a:p>
            <a:r>
              <a:rPr lang="ru-RU" dirty="0" smtClean="0"/>
              <a:t>Статья 34 (защита от сексуальной эксплуатации и сексуального совращения)</a:t>
            </a:r>
            <a:endParaRPr lang="ru-RU" dirty="0"/>
          </a:p>
        </p:txBody>
      </p:sp>
      <p:cxnSp>
        <p:nvCxnSpPr>
          <p:cNvPr id="19" name="Прямая соединительная линия 18"/>
          <p:cNvCxnSpPr/>
          <p:nvPr/>
        </p:nvCxnSpPr>
        <p:spPr>
          <a:xfrm>
            <a:off x="259904" y="4760277"/>
            <a:ext cx="2880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39552" y="4437111"/>
            <a:ext cx="2880320" cy="646331"/>
          </a:xfrm>
          <a:prstGeom prst="rect">
            <a:avLst/>
          </a:prstGeom>
          <a:noFill/>
        </p:spPr>
        <p:txBody>
          <a:bodyPr wrap="square" rtlCol="0">
            <a:spAutoFit/>
          </a:bodyPr>
          <a:lstStyle/>
          <a:p>
            <a:r>
              <a:rPr lang="ru-RU" dirty="0" smtClean="0"/>
              <a:t>Статья 36 (защита от других форм эксплуатации)</a:t>
            </a:r>
            <a:endParaRPr lang="ru-RU" dirty="0"/>
          </a:p>
        </p:txBody>
      </p:sp>
      <p:cxnSp>
        <p:nvCxnSpPr>
          <p:cNvPr id="21" name="Прямая соединительная линия 20"/>
          <p:cNvCxnSpPr/>
          <p:nvPr/>
        </p:nvCxnSpPr>
        <p:spPr>
          <a:xfrm>
            <a:off x="259904" y="5864052"/>
            <a:ext cx="2880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9552" y="5254011"/>
            <a:ext cx="3528392" cy="1200329"/>
          </a:xfrm>
          <a:prstGeom prst="rect">
            <a:avLst/>
          </a:prstGeom>
          <a:noFill/>
        </p:spPr>
        <p:txBody>
          <a:bodyPr wrap="square" rtlCol="0">
            <a:spAutoFit/>
          </a:bodyPr>
          <a:lstStyle/>
          <a:p>
            <a:r>
              <a:rPr lang="ru-RU" dirty="0" smtClean="0"/>
              <a:t>Статья 37 </a:t>
            </a:r>
            <a:r>
              <a:rPr lang="ru-RU" dirty="0"/>
              <a:t>(защита от </a:t>
            </a:r>
            <a:r>
              <a:rPr lang="ru-RU" dirty="0" smtClean="0"/>
              <a:t>пыток </a:t>
            </a:r>
            <a:r>
              <a:rPr lang="ru-RU" dirty="0"/>
              <a:t>или </a:t>
            </a:r>
            <a:r>
              <a:rPr lang="ru-RU" dirty="0" smtClean="0"/>
              <a:t>других жестоких, бесчеловечных </a:t>
            </a:r>
            <a:r>
              <a:rPr lang="ru-RU" dirty="0"/>
              <a:t>или </a:t>
            </a:r>
            <a:r>
              <a:rPr lang="ru-RU" dirty="0" smtClean="0"/>
              <a:t>унижающих </a:t>
            </a:r>
            <a:r>
              <a:rPr lang="ru-RU" dirty="0"/>
              <a:t>достоинство </a:t>
            </a:r>
            <a:r>
              <a:rPr lang="ru-RU" dirty="0" smtClean="0"/>
              <a:t>видов </a:t>
            </a:r>
            <a:r>
              <a:rPr lang="ru-RU" dirty="0"/>
              <a:t>обращения или </a:t>
            </a:r>
            <a:r>
              <a:rPr lang="ru-RU" dirty="0" smtClean="0"/>
              <a:t>наказания)</a:t>
            </a:r>
            <a:endParaRPr lang="ru-RU" dirty="0"/>
          </a:p>
        </p:txBody>
      </p:sp>
    </p:spTree>
    <p:extLst>
      <p:ext uri="{BB962C8B-B14F-4D97-AF65-F5344CB8AC3E}">
        <p14:creationId xmlns:p14="http://schemas.microsoft.com/office/powerpoint/2010/main" val="1451385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42"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53" presetClass="entr" presetSubtype="16"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31"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 calcmode="lin" valueType="num">
                                      <p:cBhvr>
                                        <p:cTn id="34" dur="1000" fill="hold"/>
                                        <p:tgtEl>
                                          <p:spTgt spid="14"/>
                                        </p:tgtEl>
                                        <p:attrNameLst>
                                          <p:attrName>style.rotation</p:attrName>
                                        </p:attrNameLst>
                                      </p:cBhvr>
                                      <p:tavLst>
                                        <p:tav tm="0">
                                          <p:val>
                                            <p:fltVal val="90"/>
                                          </p:val>
                                        </p:tav>
                                        <p:tav tm="100000">
                                          <p:val>
                                            <p:fltVal val="0"/>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par>
                                <p:cTn id="43" presetID="3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par>
                                <p:cTn id="56" presetID="31"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90"/>
                                          </p:val>
                                        </p:tav>
                                        <p:tav tm="100000">
                                          <p:val>
                                            <p:fltVal val="0"/>
                                          </p:val>
                                        </p:tav>
                                      </p:tavLst>
                                    </p:anim>
                                    <p:animEffect transition="in" filter="fade">
                                      <p:cBhvr>
                                        <p:cTn id="61" dur="10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000"/>
                                        <p:tgtEl>
                                          <p:spTgt spid="19"/>
                                        </p:tgtEl>
                                      </p:cBhvr>
                                    </p:animEffect>
                                    <p:anim calcmode="lin" valueType="num">
                                      <p:cBhvr>
                                        <p:cTn id="67" dur="1000" fill="hold"/>
                                        <p:tgtEl>
                                          <p:spTgt spid="19"/>
                                        </p:tgtEl>
                                        <p:attrNameLst>
                                          <p:attrName>ppt_x</p:attrName>
                                        </p:attrNameLst>
                                      </p:cBhvr>
                                      <p:tavLst>
                                        <p:tav tm="0">
                                          <p:val>
                                            <p:strVal val="#ppt_x"/>
                                          </p:val>
                                        </p:tav>
                                        <p:tav tm="100000">
                                          <p:val>
                                            <p:strVal val="#ppt_x"/>
                                          </p:val>
                                        </p:tav>
                                      </p:tavLst>
                                    </p:anim>
                                    <p:anim calcmode="lin" valueType="num">
                                      <p:cBhvr>
                                        <p:cTn id="68" dur="1000" fill="hold"/>
                                        <p:tgtEl>
                                          <p:spTgt spid="19"/>
                                        </p:tgtEl>
                                        <p:attrNameLst>
                                          <p:attrName>ppt_y</p:attrName>
                                        </p:attrNameLst>
                                      </p:cBhvr>
                                      <p:tavLst>
                                        <p:tav tm="0">
                                          <p:val>
                                            <p:strVal val="#ppt_y+.1"/>
                                          </p:val>
                                        </p:tav>
                                        <p:tav tm="100000">
                                          <p:val>
                                            <p:strVal val="#ppt_y"/>
                                          </p:val>
                                        </p:tav>
                                      </p:tavLst>
                                    </p:anim>
                                  </p:childTnLst>
                                </p:cTn>
                              </p:par>
                              <p:par>
                                <p:cTn id="69" presetID="31"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1000" fill="hold"/>
                                        <p:tgtEl>
                                          <p:spTgt spid="20"/>
                                        </p:tgtEl>
                                        <p:attrNameLst>
                                          <p:attrName>ppt_w</p:attrName>
                                        </p:attrNameLst>
                                      </p:cBhvr>
                                      <p:tavLst>
                                        <p:tav tm="0">
                                          <p:val>
                                            <p:fltVal val="0"/>
                                          </p:val>
                                        </p:tav>
                                        <p:tav tm="100000">
                                          <p:val>
                                            <p:strVal val="#ppt_w"/>
                                          </p:val>
                                        </p:tav>
                                      </p:tavLst>
                                    </p:anim>
                                    <p:anim calcmode="lin" valueType="num">
                                      <p:cBhvr>
                                        <p:cTn id="72" dur="1000" fill="hold"/>
                                        <p:tgtEl>
                                          <p:spTgt spid="20"/>
                                        </p:tgtEl>
                                        <p:attrNameLst>
                                          <p:attrName>ppt_h</p:attrName>
                                        </p:attrNameLst>
                                      </p:cBhvr>
                                      <p:tavLst>
                                        <p:tav tm="0">
                                          <p:val>
                                            <p:fltVal val="0"/>
                                          </p:val>
                                        </p:tav>
                                        <p:tav tm="100000">
                                          <p:val>
                                            <p:strVal val="#ppt_h"/>
                                          </p:val>
                                        </p:tav>
                                      </p:tavLst>
                                    </p:anim>
                                    <p:anim calcmode="lin" valueType="num">
                                      <p:cBhvr>
                                        <p:cTn id="73" dur="1000" fill="hold"/>
                                        <p:tgtEl>
                                          <p:spTgt spid="20"/>
                                        </p:tgtEl>
                                        <p:attrNameLst>
                                          <p:attrName>style.rotation</p:attrName>
                                        </p:attrNameLst>
                                      </p:cBhvr>
                                      <p:tavLst>
                                        <p:tav tm="0">
                                          <p:val>
                                            <p:fltVal val="90"/>
                                          </p:val>
                                        </p:tav>
                                        <p:tav tm="100000">
                                          <p:val>
                                            <p:fltVal val="0"/>
                                          </p:val>
                                        </p:tav>
                                      </p:tavLst>
                                    </p:anim>
                                    <p:animEffect transition="in" filter="fade">
                                      <p:cBhvr>
                                        <p:cTn id="74" dur="10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1000"/>
                                        <p:tgtEl>
                                          <p:spTgt spid="21"/>
                                        </p:tgtEl>
                                      </p:cBhvr>
                                    </p:animEffect>
                                    <p:anim calcmode="lin" valueType="num">
                                      <p:cBhvr>
                                        <p:cTn id="80" dur="1000" fill="hold"/>
                                        <p:tgtEl>
                                          <p:spTgt spid="21"/>
                                        </p:tgtEl>
                                        <p:attrNameLst>
                                          <p:attrName>ppt_x</p:attrName>
                                        </p:attrNameLst>
                                      </p:cBhvr>
                                      <p:tavLst>
                                        <p:tav tm="0">
                                          <p:val>
                                            <p:strVal val="#ppt_x"/>
                                          </p:val>
                                        </p:tav>
                                        <p:tav tm="100000">
                                          <p:val>
                                            <p:strVal val="#ppt_x"/>
                                          </p:val>
                                        </p:tav>
                                      </p:tavLst>
                                    </p:anim>
                                    <p:anim calcmode="lin" valueType="num">
                                      <p:cBhvr>
                                        <p:cTn id="81" dur="1000" fill="hold"/>
                                        <p:tgtEl>
                                          <p:spTgt spid="21"/>
                                        </p:tgtEl>
                                        <p:attrNameLst>
                                          <p:attrName>ppt_y</p:attrName>
                                        </p:attrNameLst>
                                      </p:cBhvr>
                                      <p:tavLst>
                                        <p:tav tm="0">
                                          <p:val>
                                            <p:strVal val="#ppt_y+.1"/>
                                          </p:val>
                                        </p:tav>
                                        <p:tav tm="100000">
                                          <p:val>
                                            <p:strVal val="#ppt_y"/>
                                          </p:val>
                                        </p:tav>
                                      </p:tavLst>
                                    </p:anim>
                                  </p:childTnLst>
                                </p:cTn>
                              </p:par>
                              <p:par>
                                <p:cTn id="82" presetID="31" presetClass="entr" presetSubtype="0"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1000" fill="hold"/>
                                        <p:tgtEl>
                                          <p:spTgt spid="22"/>
                                        </p:tgtEl>
                                        <p:attrNameLst>
                                          <p:attrName>ppt_w</p:attrName>
                                        </p:attrNameLst>
                                      </p:cBhvr>
                                      <p:tavLst>
                                        <p:tav tm="0">
                                          <p:val>
                                            <p:fltVal val="0"/>
                                          </p:val>
                                        </p:tav>
                                        <p:tav tm="100000">
                                          <p:val>
                                            <p:strVal val="#ppt_w"/>
                                          </p:val>
                                        </p:tav>
                                      </p:tavLst>
                                    </p:anim>
                                    <p:anim calcmode="lin" valueType="num">
                                      <p:cBhvr>
                                        <p:cTn id="85" dur="1000" fill="hold"/>
                                        <p:tgtEl>
                                          <p:spTgt spid="22"/>
                                        </p:tgtEl>
                                        <p:attrNameLst>
                                          <p:attrName>ppt_h</p:attrName>
                                        </p:attrNameLst>
                                      </p:cBhvr>
                                      <p:tavLst>
                                        <p:tav tm="0">
                                          <p:val>
                                            <p:fltVal val="0"/>
                                          </p:val>
                                        </p:tav>
                                        <p:tav tm="100000">
                                          <p:val>
                                            <p:strVal val="#ppt_h"/>
                                          </p:val>
                                        </p:tav>
                                      </p:tavLst>
                                    </p:anim>
                                    <p:anim calcmode="lin" valueType="num">
                                      <p:cBhvr>
                                        <p:cTn id="86" dur="1000" fill="hold"/>
                                        <p:tgtEl>
                                          <p:spTgt spid="22"/>
                                        </p:tgtEl>
                                        <p:attrNameLst>
                                          <p:attrName>style.rotation</p:attrName>
                                        </p:attrNameLst>
                                      </p:cBhvr>
                                      <p:tavLst>
                                        <p:tav tm="0">
                                          <p:val>
                                            <p:fltVal val="90"/>
                                          </p:val>
                                        </p:tav>
                                        <p:tav tm="100000">
                                          <p:val>
                                            <p:fltVal val="0"/>
                                          </p:val>
                                        </p:tav>
                                      </p:tavLst>
                                    </p:anim>
                                    <p:animEffect transition="in" filter="fade">
                                      <p:cBhvr>
                                        <p:cTn id="8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6" grpId="0"/>
      <p:bldP spid="18" grpId="0"/>
      <p:bldP spid="20"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9604" y="3068960"/>
            <a:ext cx="8784976" cy="369331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ru-RU" dirty="0" smtClean="0">
                <a:hlinkClick r:id="rId2" action="ppaction://hlinksldjump"/>
              </a:rPr>
              <a:t>Она </a:t>
            </a:r>
            <a:r>
              <a:rPr lang="ru-RU" dirty="0">
                <a:hlinkClick r:id="rId2" action="ppaction://hlinksldjump"/>
              </a:rPr>
              <a:t>в с своей статье предлагает</a:t>
            </a:r>
            <a:r>
              <a:rPr lang="ru-RU" dirty="0"/>
              <a:t> дополнить ст. 156 УК РФ примечанием следующего содержания: </a:t>
            </a:r>
            <a:r>
              <a:rPr lang="ru-RU" dirty="0" smtClean="0"/>
              <a:t>«</a:t>
            </a:r>
            <a:r>
              <a:rPr lang="ru-RU" i="1" dirty="0" smtClean="0"/>
              <a:t>Под </a:t>
            </a:r>
            <a:r>
              <a:rPr lang="ru-RU" i="1" dirty="0"/>
              <a:t>жестоким обращением с несовершеннолетним в настоящей статье понимаются умышленные </a:t>
            </a:r>
            <a:r>
              <a:rPr lang="ru-RU" i="1" dirty="0" smtClean="0"/>
              <a:t>действия (бездействие</a:t>
            </a:r>
            <a:r>
              <a:rPr lang="ru-RU" i="1" dirty="0"/>
              <a:t>) родителя или иного лица, на </a:t>
            </a:r>
            <a:r>
              <a:rPr lang="ru-RU" i="1" dirty="0" smtClean="0"/>
              <a:t>которое </a:t>
            </a:r>
            <a:r>
              <a:rPr lang="ru-RU" i="1" dirty="0"/>
              <a:t>возложены обязанности по воспитанию несовершеннолетнего, а равно педагогического работника или другого работника образовательной организации, медицинской организации, организации, оказывающие медицинские услуги, либо иной организации, обязанной осуществлять надзор за несовершеннолетним, создающие опасность для здоровья, физического, психического, духовного и нравственного развития несовершеннолетнего, кроме случаев, ответственность за которые предусмотрена главами </a:t>
            </a:r>
            <a:r>
              <a:rPr lang="ru-RU" i="1" dirty="0" smtClean="0"/>
              <a:t>16-18 </a:t>
            </a:r>
            <a:r>
              <a:rPr lang="ru-RU" i="1" dirty="0"/>
              <a:t>настоящего </a:t>
            </a:r>
            <a:r>
              <a:rPr lang="ru-RU" i="1" dirty="0" smtClean="0"/>
              <a:t>Кодекса</a:t>
            </a:r>
            <a:r>
              <a:rPr lang="ru-RU" dirty="0" smtClean="0"/>
              <a:t>». Такой </a:t>
            </a:r>
            <a:r>
              <a:rPr lang="ru-RU" dirty="0"/>
              <a:t>подход поможет избежать ошибочной правовой оценки деяния с учетом смежных составов преступлений, совершаемых в отношении </a:t>
            </a:r>
            <a:r>
              <a:rPr lang="ru-RU" dirty="0" smtClean="0"/>
              <a:t>несовершеннолетних.</a:t>
            </a:r>
            <a:endParaRPr lang="ru-RU" dirty="0"/>
          </a:p>
        </p:txBody>
      </p:sp>
      <p:sp>
        <p:nvSpPr>
          <p:cNvPr id="5" name="TextBox 4"/>
          <p:cNvSpPr txBox="1"/>
          <p:nvPr/>
        </p:nvSpPr>
        <p:spPr>
          <a:xfrm>
            <a:off x="162275" y="116632"/>
            <a:ext cx="3473621" cy="286232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ru-RU" dirty="0">
                <a:hlinkClick r:id="rId2" action="ppaction://hlinksldjump"/>
              </a:rPr>
              <a:t>З. Р. </a:t>
            </a:r>
            <a:r>
              <a:rPr lang="ru-RU" dirty="0" err="1">
                <a:hlinkClick r:id="rId2" action="ppaction://hlinksldjump"/>
              </a:rPr>
              <a:t>Танаева</a:t>
            </a:r>
            <a:r>
              <a:rPr lang="ru-RU" dirty="0">
                <a:hlinkClick r:id="rId2" action="ppaction://hlinksldjump"/>
              </a:rPr>
              <a:t> считает</a:t>
            </a:r>
            <a:r>
              <a:rPr lang="ru-RU" dirty="0"/>
              <a:t>, что для устранения проблем, возникающих при квалификации статьи 156 УК РФ и достижения единообразия в толковании понятия </a:t>
            </a:r>
            <a:r>
              <a:rPr lang="ru-RU" dirty="0" smtClean="0"/>
              <a:t>«жестокое </a:t>
            </a:r>
            <a:r>
              <a:rPr lang="ru-RU" dirty="0"/>
              <a:t>обращение с </a:t>
            </a:r>
            <a:r>
              <a:rPr lang="ru-RU" dirty="0" smtClean="0"/>
              <a:t>несовершеннолетним» </a:t>
            </a:r>
            <a:r>
              <a:rPr lang="ru-RU" dirty="0"/>
              <a:t>возникает необходимость законодательного закрепления данного понятия. </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4932" y="116633"/>
            <a:ext cx="5179648" cy="28623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937581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20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7663" y="-99392"/>
            <a:ext cx="5945025" cy="923330"/>
          </a:xfrm>
          <a:prstGeom prst="rect">
            <a:avLst/>
          </a:prstGeom>
          <a:noFill/>
        </p:spPr>
        <p:txBody>
          <a:bodyPr wrap="none" lIns="91440" tIns="45720" rIns="91440" bIns="45720">
            <a:spAutoFit/>
          </a:bodyPr>
          <a:lstStyle/>
          <a:p>
            <a:pPr algn="ctr"/>
            <a:r>
              <a:rPr lang="ru-RU"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Судебная практика</a:t>
            </a:r>
            <a:endParaRPr lang="ru-RU"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2" name="TextBox 1"/>
          <p:cNvSpPr txBox="1"/>
          <p:nvPr/>
        </p:nvSpPr>
        <p:spPr>
          <a:xfrm>
            <a:off x="107504" y="823938"/>
            <a:ext cx="8928992" cy="58785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1700" u="sng" dirty="0">
                <a:hlinkClick r:id="rId2" action="ppaction://hlinksldjump"/>
              </a:rPr>
              <a:t>Апелляционное </a:t>
            </a:r>
            <a:r>
              <a:rPr lang="ru-RU" sz="1700" u="sng" dirty="0" smtClean="0">
                <a:hlinkClick r:id="rId2" action="ppaction://hlinksldjump"/>
              </a:rPr>
              <a:t>определение </a:t>
            </a:r>
            <a:r>
              <a:rPr lang="ru-RU" sz="1600" u="sng" dirty="0" smtClean="0">
                <a:hlinkClick r:id="rId2" action="ppaction://hlinksldjump"/>
              </a:rPr>
              <a:t>судебной коллегии </a:t>
            </a:r>
            <a:r>
              <a:rPr lang="ru-RU" sz="1600" u="sng" dirty="0">
                <a:hlinkClick r:id="rId2" action="ppaction://hlinksldjump"/>
              </a:rPr>
              <a:t>по гражданским делам Рязанского областного суда</a:t>
            </a:r>
            <a:r>
              <a:rPr lang="ru-RU" sz="1700" u="sng" dirty="0" smtClean="0">
                <a:hlinkClick r:id="rId2" action="ppaction://hlinksldjump"/>
              </a:rPr>
              <a:t> </a:t>
            </a:r>
            <a:r>
              <a:rPr lang="ru-RU" sz="1700" u="sng" dirty="0">
                <a:hlinkClick r:id="rId2" action="ppaction://hlinksldjump"/>
              </a:rPr>
              <a:t>№ 33-1652/2015 от </a:t>
            </a:r>
            <a:r>
              <a:rPr lang="ru-RU" sz="1700" u="sng" dirty="0" smtClean="0">
                <a:hlinkClick r:id="rId2" action="ppaction://hlinksldjump"/>
              </a:rPr>
              <a:t>29.07.2015 по </a:t>
            </a:r>
            <a:r>
              <a:rPr lang="ru-RU" sz="1700" u="sng" dirty="0">
                <a:hlinkClick r:id="rId2" action="ppaction://hlinksldjump"/>
              </a:rPr>
              <a:t>делу № 33-1652/2015</a:t>
            </a:r>
            <a:endParaRPr lang="ru-RU" sz="1700" u="sng" dirty="0" smtClean="0"/>
          </a:p>
          <a:p>
            <a:endParaRPr lang="ru-RU" sz="1700" dirty="0"/>
          </a:p>
          <a:p>
            <a:pPr algn="just"/>
            <a:r>
              <a:rPr lang="ru-RU" sz="1700" dirty="0" smtClean="0"/>
              <a:t>Прокурор </a:t>
            </a:r>
            <a:r>
              <a:rPr lang="ru-RU" sz="1700" dirty="0"/>
              <a:t>Октябрьского района г</a:t>
            </a:r>
            <a:r>
              <a:rPr lang="ru-RU" sz="1700" dirty="0" smtClean="0"/>
              <a:t>. Рязани </a:t>
            </a:r>
            <a:r>
              <a:rPr lang="ru-RU" sz="1700" dirty="0"/>
              <a:t>обратился в суд в интересах несовершеннолетней ФИО2 с иском к ФИО1 о лишении родительских прав. В обоснование заявленных требований указал, что отцом несовершеннолетней ФИО2 является ответчик ФИО1, матерью – ФИО3, которая умерла. В отношении ответчика отделением дознания УМВД России по г. Рязани возбуждено уголовное дело по ст. 156 УК РФ за неисполнение обязанностей по воспитанию ребенка, соединенное с жестоким обращением с несовершеннолетним. Поводом к возбуждению уголовного дела явилось сообщение медсестры о том, что несовершеннолетняя ФИО2 поступила в </a:t>
            </a:r>
            <a:r>
              <a:rPr lang="ru-RU" sz="1700" dirty="0" smtClean="0"/>
              <a:t>больницу. </a:t>
            </a:r>
            <a:r>
              <a:rPr lang="ru-RU" sz="1700" dirty="0"/>
              <a:t>Из объяснений несовершеннолетней ФИО2, опрошенной органом дознания в ходе проверки, следует, что 24.02.2014 года, когда она легла спать, ФИО1 начал высказывать свои недовольства по поводу неправильно повешенных штор в комнате, переросшие в крик. После чего он схватил дочь за волосы и стал трясти. Затем нанес около трех ударов рукой в область головы, стал бить ногами по лицу, по всему телу. ФИО1 постоянно оказывал на дочь психическое и физическое насилие. ФИО2 боится своего отца, который постоянно говорил ей, </a:t>
            </a:r>
            <a:r>
              <a:rPr lang="ru-RU" sz="1700" dirty="0" smtClean="0"/>
              <a:t>что </a:t>
            </a:r>
            <a:r>
              <a:rPr lang="ru-RU" sz="1700" dirty="0"/>
              <a:t>если она кому-нибудь расскажет о том, что он ее избивает, она будет жить в детском доме. ФИО1, в нарушение требований СК РФ, жестоко обращается с дочерью. </a:t>
            </a:r>
            <a:endParaRPr lang="ru-RU" sz="1700" dirty="0" smtClean="0"/>
          </a:p>
          <a:p>
            <a:pPr algn="just"/>
            <a:r>
              <a:rPr lang="ru-RU" sz="1700" dirty="0" smtClean="0"/>
              <a:t>Прокурор </a:t>
            </a:r>
            <a:r>
              <a:rPr lang="ru-RU" sz="1700" dirty="0"/>
              <a:t>просил суд лишить ФИО1 родительских прав в отношении несовершеннолетней ФИО2, передав последнюю на попечение органа опеки и попечительства. </a:t>
            </a:r>
            <a:br>
              <a:rPr lang="ru-RU" sz="1700" dirty="0"/>
            </a:br>
            <a:r>
              <a:rPr lang="ru-RU" sz="1700" dirty="0"/>
              <a:t>Суд удовлетворил заявленные исковые требования.</a:t>
            </a:r>
          </a:p>
        </p:txBody>
      </p:sp>
    </p:spTree>
    <p:extLst>
      <p:ext uri="{BB962C8B-B14F-4D97-AF65-F5344CB8AC3E}">
        <p14:creationId xmlns:p14="http://schemas.microsoft.com/office/powerpoint/2010/main" val="14184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496" y="116632"/>
            <a:ext cx="9073008" cy="461665"/>
          </a:xfrm>
          <a:prstGeom prst="rect">
            <a:avLst/>
          </a:prstGeom>
        </p:spPr>
        <p:txBody>
          <a:bodyPr wrap="square">
            <a:spAutoFit/>
          </a:bodyPr>
          <a:lstStyle/>
          <a:p>
            <a:pPr algn="ct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5) Болезнь </a:t>
            </a:r>
            <a:r>
              <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хроническим алкоголизмом или наркоманией</a:t>
            </a: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Прямоугольник 4"/>
          <p:cNvSpPr/>
          <p:nvPr/>
        </p:nvSpPr>
        <p:spPr>
          <a:xfrm>
            <a:off x="336237" y="908720"/>
            <a:ext cx="595035" cy="1569660"/>
          </a:xfrm>
          <a:prstGeom prst="rect">
            <a:avLst/>
          </a:prstGeom>
        </p:spPr>
        <p:txBody>
          <a:bodyPr wrap="none">
            <a:spAutoFit/>
          </a:bodyPr>
          <a:lstStyle/>
          <a:p>
            <a:r>
              <a:rPr lang="ru-RU" sz="9600" dirty="0">
                <a:solidFill>
                  <a:srgbClr val="FF0000"/>
                </a:solidFill>
                <a:latin typeface="Arial Black" pitchFamily="34" charset="0"/>
              </a:rPr>
              <a:t>!</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854" y="856993"/>
            <a:ext cx="7510463" cy="1857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31640" y="908720"/>
            <a:ext cx="7272808" cy="1754326"/>
          </a:xfrm>
          <a:prstGeom prst="rect">
            <a:avLst/>
          </a:prstGeom>
          <a:noFill/>
        </p:spPr>
        <p:txBody>
          <a:bodyPr wrap="square" rtlCol="0">
            <a:spAutoFit/>
          </a:bodyPr>
          <a:lstStyle/>
          <a:p>
            <a:pPr algn="just"/>
            <a:r>
              <a:rPr lang="ru-RU" dirty="0">
                <a:hlinkClick r:id="rId3" action="ppaction://hlinksldjump"/>
              </a:rPr>
              <a:t>Абзац 4 пункта 11 Постановления Пленума Верховного Суда РФ от 27.05.1998 N 10</a:t>
            </a:r>
            <a:r>
              <a:rPr lang="ru-RU" dirty="0"/>
              <a:t>: «</a:t>
            </a:r>
            <a:r>
              <a:rPr lang="ru-RU" i="1" dirty="0"/>
              <a:t>Хронический алкоголизм или заболевание родителей наркоманией должны быть подтверждены соответствующим медицинским заключением. Лишение родительских прав по этому основанию может быть произведено независимо от признания ответчика ограниченно </a:t>
            </a:r>
            <a:r>
              <a:rPr lang="ru-RU" i="1" dirty="0" smtClean="0"/>
              <a:t>дееспособным</a:t>
            </a:r>
            <a:r>
              <a:rPr lang="ru-RU" dirty="0" smtClean="0"/>
              <a:t>»</a:t>
            </a:r>
            <a:endParaRPr lang="ru-RU" dirty="0"/>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3068960"/>
            <a:ext cx="4139952" cy="3548089"/>
          </a:xfrm>
          <a:prstGeom prst="rect">
            <a:avLst/>
          </a:prstGeom>
          <a:ln w="88900" cap="sq" cmpd="thickThin">
            <a:solidFill>
              <a:srgbClr val="000000"/>
            </a:solidFill>
            <a:prstDash val="solid"/>
            <a:miter lim="800000"/>
          </a:ln>
          <a:effectLst>
            <a:innerShdw blurRad="76200">
              <a:srgbClr val="000000"/>
            </a:innerShdw>
          </a:effectLst>
        </p:spPr>
      </p:pic>
      <p:sp>
        <p:nvSpPr>
          <p:cNvPr id="2" name="TextBox 1"/>
          <p:cNvSpPr txBox="1"/>
          <p:nvPr/>
        </p:nvSpPr>
        <p:spPr>
          <a:xfrm>
            <a:off x="35496" y="2924944"/>
            <a:ext cx="4608512" cy="646331"/>
          </a:xfrm>
          <a:prstGeom prst="rect">
            <a:avLst/>
          </a:prstGeom>
          <a:noFill/>
        </p:spPr>
        <p:txBody>
          <a:bodyPr wrap="square" rtlCol="0">
            <a:spAutoFit/>
          </a:bodyPr>
          <a:lstStyle/>
          <a:p>
            <a:pPr algn="ctr"/>
            <a:r>
              <a:rPr lang="ru-RU" b="1" dirty="0" smtClean="0"/>
              <a:t>Ограничение дееспособности гражданина</a:t>
            </a:r>
          </a:p>
          <a:p>
            <a:pPr algn="ctr"/>
            <a:r>
              <a:rPr lang="ru-RU" b="1" dirty="0" smtClean="0"/>
              <a:t> (статья 30 ГК РФ)</a:t>
            </a:r>
            <a:endParaRPr lang="ru-RU" b="1" dirty="0"/>
          </a:p>
        </p:txBody>
      </p:sp>
      <p:sp>
        <p:nvSpPr>
          <p:cNvPr id="3" name="TextBox 2"/>
          <p:cNvSpPr txBox="1"/>
          <p:nvPr/>
        </p:nvSpPr>
        <p:spPr>
          <a:xfrm>
            <a:off x="215516" y="3717032"/>
            <a:ext cx="4248472" cy="286232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ru-RU" dirty="0"/>
              <a:t>Гражданин, который </a:t>
            </a:r>
            <a:r>
              <a:rPr lang="ru-RU" dirty="0" smtClean="0"/>
              <a:t>вследствие злоупотребления </a:t>
            </a:r>
            <a:r>
              <a:rPr lang="ru-RU" dirty="0"/>
              <a:t>спиртными напитками или наркотическими средствами ставит свою семью в тяжелое материальное положение, может быть ограничен судом в дееспособности в порядке, установленном гражданским процессуальным законодательством. Над ним устанавливается </a:t>
            </a:r>
            <a:r>
              <a:rPr lang="ru-RU" dirty="0" smtClean="0"/>
              <a:t>попечительство. </a:t>
            </a:r>
            <a:endParaRPr lang="ru-RU" dirty="0"/>
          </a:p>
        </p:txBody>
      </p:sp>
    </p:spTree>
    <p:extLst>
      <p:ext uri="{BB962C8B-B14F-4D97-AF65-F5344CB8AC3E}">
        <p14:creationId xmlns:p14="http://schemas.microsoft.com/office/powerpoint/2010/main" val="20186574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plus(in)">
                                      <p:cBhvr>
                                        <p:cTn id="24" dur="20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style.rotation</p:attrName>
                                        </p:attrNameLst>
                                      </p:cBhvr>
                                      <p:tavLst>
                                        <p:tav tm="0">
                                          <p:val>
                                            <p:fltVal val="90"/>
                                          </p:val>
                                        </p:tav>
                                        <p:tav tm="100000">
                                          <p:val>
                                            <p:fltVal val="0"/>
                                          </p:val>
                                        </p:tav>
                                      </p:tavLst>
                                    </p:anim>
                                    <p:animEffect transition="in" filter="fade">
                                      <p:cBhvr>
                                        <p:cTn id="3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p:cNvSpPr/>
          <p:nvPr/>
        </p:nvSpPr>
        <p:spPr>
          <a:xfrm>
            <a:off x="5148064" y="4869160"/>
            <a:ext cx="3672408" cy="1569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5148064" y="4157791"/>
            <a:ext cx="3672408"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5148064" y="2715384"/>
            <a:ext cx="3672408" cy="13169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323528" y="5733256"/>
            <a:ext cx="3888432" cy="7055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325228" y="3753906"/>
            <a:ext cx="3888432" cy="18158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323528" y="2708920"/>
            <a:ext cx="3888432" cy="8309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787234" y="188640"/>
            <a:ext cx="5569537" cy="1323439"/>
          </a:xfrm>
          <a:prstGeom prst="rect">
            <a:avLst/>
          </a:prstGeom>
          <a:noFill/>
        </p:spPr>
        <p:txBody>
          <a:bodyPr wrap="none" lIns="91440" tIns="45720" rIns="91440" bIns="45720">
            <a:spAutoFit/>
          </a:bodyPr>
          <a:lstStyle/>
          <a:p>
            <a:pPr algn="ctr"/>
            <a:r>
              <a:rPr lang="ru-RU"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Основания лишения </a:t>
            </a:r>
          </a:p>
          <a:p>
            <a:pPr algn="ct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Родительских прав</a:t>
            </a:r>
            <a:endParaRPr lang="ru-RU"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TextBox 5"/>
          <p:cNvSpPr txBox="1"/>
          <p:nvPr/>
        </p:nvSpPr>
        <p:spPr>
          <a:xfrm>
            <a:off x="2411760" y="1700808"/>
            <a:ext cx="4793316"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ЕСЛИ РОДИТЕЛИ (ОДИН ИЗ НИХ):</a:t>
            </a:r>
            <a:endParaRPr lang="ru-RU" sz="2000" b="1" dirty="0">
              <a:latin typeface="Times New Roman" pitchFamily="18" charset="0"/>
              <a:cs typeface="Times New Roman" pitchFamily="18" charset="0"/>
            </a:endParaRPr>
          </a:p>
        </p:txBody>
      </p:sp>
      <p:sp>
        <p:nvSpPr>
          <p:cNvPr id="7" name="TextBox 6"/>
          <p:cNvSpPr txBox="1"/>
          <p:nvPr/>
        </p:nvSpPr>
        <p:spPr>
          <a:xfrm>
            <a:off x="323528" y="2708920"/>
            <a:ext cx="3888432" cy="830997"/>
          </a:xfrm>
          <a:prstGeom prst="rect">
            <a:avLst/>
          </a:prstGeom>
          <a:noFill/>
        </p:spPr>
        <p:txBody>
          <a:bodyPr wrap="square" rtlCol="0">
            <a:spAutoFit/>
          </a:bodyPr>
          <a:lstStyle/>
          <a:p>
            <a:pPr algn="just"/>
            <a:r>
              <a:rPr lang="ru-RU" sz="1600" dirty="0"/>
              <a:t>уклоняются от выполнения обязанностей родителей, в том числе при злостном уклонении от уплаты алиментов</a:t>
            </a:r>
          </a:p>
        </p:txBody>
      </p:sp>
      <p:sp>
        <p:nvSpPr>
          <p:cNvPr id="13" name="TextBox 12"/>
          <p:cNvSpPr txBox="1"/>
          <p:nvPr/>
        </p:nvSpPr>
        <p:spPr>
          <a:xfrm>
            <a:off x="325228" y="3753906"/>
            <a:ext cx="3888432" cy="1815882"/>
          </a:xfrm>
          <a:prstGeom prst="rect">
            <a:avLst/>
          </a:prstGeom>
          <a:noFill/>
        </p:spPr>
        <p:txBody>
          <a:bodyPr wrap="square" rtlCol="0">
            <a:spAutoFit/>
          </a:bodyPr>
          <a:lstStyle/>
          <a:p>
            <a:pPr algn="just"/>
            <a:r>
              <a:rPr lang="ru-RU" sz="1600" dirty="0"/>
              <a:t>отказываются без уважительных причин взять своего ребенка из родильного дома (отделения) либо из иной медицинской организации, образовательной организации, организации социального обслуживания или из аналогичных организаций</a:t>
            </a:r>
          </a:p>
        </p:txBody>
      </p:sp>
      <p:sp>
        <p:nvSpPr>
          <p:cNvPr id="14" name="TextBox 13"/>
          <p:cNvSpPr txBox="1"/>
          <p:nvPr/>
        </p:nvSpPr>
        <p:spPr>
          <a:xfrm>
            <a:off x="325228" y="5793650"/>
            <a:ext cx="3888432" cy="584775"/>
          </a:xfrm>
          <a:prstGeom prst="rect">
            <a:avLst/>
          </a:prstGeom>
          <a:noFill/>
        </p:spPr>
        <p:txBody>
          <a:bodyPr wrap="square" rtlCol="0">
            <a:spAutoFit/>
          </a:bodyPr>
          <a:lstStyle/>
          <a:p>
            <a:pPr algn="just"/>
            <a:r>
              <a:rPr lang="ru-RU" sz="1600" dirty="0"/>
              <a:t>злоупотребляют своими родительскими правами</a:t>
            </a:r>
          </a:p>
        </p:txBody>
      </p:sp>
      <p:sp>
        <p:nvSpPr>
          <p:cNvPr id="15" name="TextBox 14"/>
          <p:cNvSpPr txBox="1"/>
          <p:nvPr/>
        </p:nvSpPr>
        <p:spPr>
          <a:xfrm>
            <a:off x="5148064" y="2708920"/>
            <a:ext cx="3672408" cy="1323439"/>
          </a:xfrm>
          <a:prstGeom prst="rect">
            <a:avLst/>
          </a:prstGeom>
          <a:noFill/>
        </p:spPr>
        <p:txBody>
          <a:bodyPr wrap="square" rtlCol="0">
            <a:spAutoFit/>
          </a:bodyPr>
          <a:lstStyle/>
          <a:p>
            <a:pPr algn="just"/>
            <a:r>
              <a:rPr lang="ru-RU" sz="1600" dirty="0"/>
              <a:t>жестоко обращаются с детьми, в том числе осуществляют физическое или психическое насилие над ними, покушаются на их половую неприкосновенность</a:t>
            </a:r>
          </a:p>
        </p:txBody>
      </p:sp>
      <p:sp>
        <p:nvSpPr>
          <p:cNvPr id="16" name="TextBox 15"/>
          <p:cNvSpPr txBox="1"/>
          <p:nvPr/>
        </p:nvSpPr>
        <p:spPr>
          <a:xfrm>
            <a:off x="5148064" y="4149080"/>
            <a:ext cx="3600400" cy="584775"/>
          </a:xfrm>
          <a:prstGeom prst="rect">
            <a:avLst/>
          </a:prstGeom>
          <a:noFill/>
        </p:spPr>
        <p:txBody>
          <a:bodyPr wrap="square" rtlCol="0">
            <a:spAutoFit/>
          </a:bodyPr>
          <a:lstStyle/>
          <a:p>
            <a:pPr algn="just"/>
            <a:r>
              <a:rPr lang="ru-RU" sz="1600" dirty="0"/>
              <a:t>являются больными хроническим алкоголизмом или наркоманией</a:t>
            </a:r>
          </a:p>
        </p:txBody>
      </p:sp>
      <p:sp>
        <p:nvSpPr>
          <p:cNvPr id="17" name="TextBox 16"/>
          <p:cNvSpPr txBox="1"/>
          <p:nvPr/>
        </p:nvSpPr>
        <p:spPr>
          <a:xfrm>
            <a:off x="5112060" y="4869160"/>
            <a:ext cx="3744416" cy="1569660"/>
          </a:xfrm>
          <a:prstGeom prst="rect">
            <a:avLst/>
          </a:prstGeom>
          <a:noFill/>
        </p:spPr>
        <p:txBody>
          <a:bodyPr wrap="square" rtlCol="0">
            <a:spAutoFit/>
          </a:bodyPr>
          <a:lstStyle/>
          <a:p>
            <a:pPr algn="just"/>
            <a:r>
              <a:rPr lang="ru-RU" sz="1600" dirty="0"/>
              <a:t>совершили умышленное преступление против жизни или здоровья своих детей, другого родителя детей, супруга, в том числе не являющегося родителем детей, либо против жизни или здоровья иного члена </a:t>
            </a:r>
            <a:r>
              <a:rPr lang="ru-RU" sz="1600" dirty="0" smtClean="0"/>
              <a:t>семьи</a:t>
            </a:r>
            <a:endParaRPr lang="ru-RU" sz="1600" dirty="0"/>
          </a:p>
        </p:txBody>
      </p:sp>
      <p:cxnSp>
        <p:nvCxnSpPr>
          <p:cNvPr id="24" name="Прямая соединительная линия 23"/>
          <p:cNvCxnSpPr/>
          <p:nvPr/>
        </p:nvCxnSpPr>
        <p:spPr>
          <a:xfrm>
            <a:off x="4675229" y="2100918"/>
            <a:ext cx="0" cy="3985119"/>
          </a:xfrm>
          <a:prstGeom prst="line">
            <a:avLst/>
          </a:prstGeom>
          <a:ln w="1524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H="1">
            <a:off x="4283968" y="6086038"/>
            <a:ext cx="391261"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4" name="Прямая со стрелкой 33"/>
          <p:cNvCxnSpPr/>
          <p:nvPr/>
        </p:nvCxnSpPr>
        <p:spPr>
          <a:xfrm>
            <a:off x="4675229" y="5653990"/>
            <a:ext cx="40082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Прямая со стрелкой 35"/>
          <p:cNvCxnSpPr/>
          <p:nvPr/>
        </p:nvCxnSpPr>
        <p:spPr>
          <a:xfrm flipH="1">
            <a:off x="4283968" y="4661847"/>
            <a:ext cx="391261"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Прямая со стрелкой 37"/>
          <p:cNvCxnSpPr/>
          <p:nvPr/>
        </p:nvCxnSpPr>
        <p:spPr>
          <a:xfrm>
            <a:off x="4675229" y="4445823"/>
            <a:ext cx="40082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0" name="Прямая со стрелкой 39"/>
          <p:cNvCxnSpPr/>
          <p:nvPr/>
        </p:nvCxnSpPr>
        <p:spPr>
          <a:xfrm flipH="1">
            <a:off x="4283967" y="3125438"/>
            <a:ext cx="391261"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2" name="Прямая со стрелкой 41"/>
          <p:cNvCxnSpPr/>
          <p:nvPr/>
        </p:nvCxnSpPr>
        <p:spPr>
          <a:xfrm>
            <a:off x="4675229" y="3365492"/>
            <a:ext cx="40082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7559130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80">
                                          <p:stCondLst>
                                            <p:cond delay="0"/>
                                          </p:stCondLst>
                                        </p:cTn>
                                        <p:tgtEl>
                                          <p:spTgt spid="6">
                                            <p:txEl>
                                              <p:pRg st="0" end="0"/>
                                            </p:txEl>
                                          </p:spTgt>
                                        </p:tgtEl>
                                      </p:cBhvr>
                                    </p:animEffect>
                                    <p:anim calcmode="lin" valueType="num">
                                      <p:cBhvr>
                                        <p:cTn id="16"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xEl>
                                              <p:pRg st="0" end="0"/>
                                            </p:txEl>
                                          </p:spTgt>
                                        </p:tgtEl>
                                      </p:cBhvr>
                                      <p:to x="100000" y="60000"/>
                                    </p:animScale>
                                    <p:animScale>
                                      <p:cBhvr>
                                        <p:cTn id="22" dur="166" decel="50000">
                                          <p:stCondLst>
                                            <p:cond delay="676"/>
                                          </p:stCondLst>
                                        </p:cTn>
                                        <p:tgtEl>
                                          <p:spTgt spid="6">
                                            <p:txEl>
                                              <p:pRg st="0" end="0"/>
                                            </p:txEl>
                                          </p:spTgt>
                                        </p:tgtEl>
                                      </p:cBhvr>
                                      <p:to x="100000" y="100000"/>
                                    </p:animScale>
                                    <p:animScale>
                                      <p:cBhvr>
                                        <p:cTn id="23" dur="26">
                                          <p:stCondLst>
                                            <p:cond delay="1312"/>
                                          </p:stCondLst>
                                        </p:cTn>
                                        <p:tgtEl>
                                          <p:spTgt spid="6">
                                            <p:txEl>
                                              <p:pRg st="0" end="0"/>
                                            </p:txEl>
                                          </p:spTgt>
                                        </p:tgtEl>
                                      </p:cBhvr>
                                      <p:to x="100000" y="80000"/>
                                    </p:animScale>
                                    <p:animScale>
                                      <p:cBhvr>
                                        <p:cTn id="24" dur="166" decel="50000">
                                          <p:stCondLst>
                                            <p:cond delay="1338"/>
                                          </p:stCondLst>
                                        </p:cTn>
                                        <p:tgtEl>
                                          <p:spTgt spid="6">
                                            <p:txEl>
                                              <p:pRg st="0" end="0"/>
                                            </p:txEl>
                                          </p:spTgt>
                                        </p:tgtEl>
                                      </p:cBhvr>
                                      <p:to x="100000" y="100000"/>
                                    </p:animScale>
                                    <p:animScale>
                                      <p:cBhvr>
                                        <p:cTn id="25" dur="26">
                                          <p:stCondLst>
                                            <p:cond delay="1642"/>
                                          </p:stCondLst>
                                        </p:cTn>
                                        <p:tgtEl>
                                          <p:spTgt spid="6">
                                            <p:txEl>
                                              <p:pRg st="0" end="0"/>
                                            </p:txEl>
                                          </p:spTgt>
                                        </p:tgtEl>
                                      </p:cBhvr>
                                      <p:to x="100000" y="90000"/>
                                    </p:animScale>
                                    <p:animScale>
                                      <p:cBhvr>
                                        <p:cTn id="26" dur="166" decel="50000">
                                          <p:stCondLst>
                                            <p:cond delay="1668"/>
                                          </p:stCondLst>
                                        </p:cTn>
                                        <p:tgtEl>
                                          <p:spTgt spid="6">
                                            <p:txEl>
                                              <p:pRg st="0" end="0"/>
                                            </p:txEl>
                                          </p:spTgt>
                                        </p:tgtEl>
                                      </p:cBhvr>
                                      <p:to x="100000" y="100000"/>
                                    </p:animScale>
                                    <p:animScale>
                                      <p:cBhvr>
                                        <p:cTn id="27" dur="26">
                                          <p:stCondLst>
                                            <p:cond delay="1808"/>
                                          </p:stCondLst>
                                        </p:cTn>
                                        <p:tgtEl>
                                          <p:spTgt spid="6">
                                            <p:txEl>
                                              <p:pRg st="0" end="0"/>
                                            </p:txEl>
                                          </p:spTgt>
                                        </p:tgtEl>
                                      </p:cBhvr>
                                      <p:to x="100000" y="95000"/>
                                    </p:animScale>
                                    <p:animScale>
                                      <p:cBhvr>
                                        <p:cTn id="28" dur="166" decel="50000">
                                          <p:stCondLst>
                                            <p:cond delay="1834"/>
                                          </p:stCondLst>
                                        </p:cTn>
                                        <p:tgtEl>
                                          <p:spTgt spid="6">
                                            <p:txEl>
                                              <p:pRg st="0" end="0"/>
                                            </p:txEl>
                                          </p:spTgt>
                                        </p:tgtEl>
                                      </p:cBhvr>
                                      <p:to x="100000" y="100000"/>
                                    </p:animScale>
                                  </p:childTnLst>
                                </p:cTn>
                              </p:par>
                              <p:par>
                                <p:cTn id="29" presetID="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16" presetClass="entr" presetSubtype="21"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barn(inVertical)">
                                      <p:cBhvr>
                                        <p:cTn id="41" dur="500"/>
                                        <p:tgtEl>
                                          <p:spTgt spid="40"/>
                                        </p:tgtEl>
                                      </p:cBhvr>
                                    </p:animEffect>
                                  </p:childTnLst>
                                </p:cTn>
                              </p:par>
                              <p:par>
                                <p:cTn id="42" presetID="2" presetClass="entr" presetSubtype="4" fill="hold" nodeType="with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 calcmode="lin" valueType="num">
                                      <p:cBhvr additive="base">
                                        <p:cTn id="4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3">
                                            <p:txEl>
                                              <p:pRg st="0" end="0"/>
                                            </p:txEl>
                                          </p:spTgt>
                                        </p:tgtEl>
                                        <p:attrNameLst>
                                          <p:attrName>style.visibility</p:attrName>
                                        </p:attrNameLst>
                                      </p:cBhvr>
                                      <p:to>
                                        <p:strVal val="visible"/>
                                      </p:to>
                                    </p:set>
                                    <p:anim calcmode="lin" valueType="num">
                                      <p:cBhvr additive="base">
                                        <p:cTn id="50"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par>
                                <p:cTn id="56" presetID="16" presetClass="entr" presetSubtype="21"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barn(inVertical)">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4">
                                            <p:txEl>
                                              <p:pRg st="0" end="0"/>
                                            </p:txEl>
                                          </p:spTgt>
                                        </p:tgtEl>
                                        <p:attrNameLst>
                                          <p:attrName>style.visibility</p:attrName>
                                        </p:attrNameLst>
                                      </p:cBhvr>
                                      <p:to>
                                        <p:strVal val="visible"/>
                                      </p:to>
                                    </p:set>
                                    <p:anim calcmode="lin" valueType="num">
                                      <p:cBhvr additive="base">
                                        <p:cTn id="6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par>
                                <p:cTn id="69" presetID="16" presetClass="entr" presetSubtype="21"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barn(inVertical)">
                                      <p:cBhvr>
                                        <p:cTn id="71" dur="500"/>
                                        <p:tgtEl>
                                          <p:spTgt spid="32"/>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500" fill="hold"/>
                                        <p:tgtEl>
                                          <p:spTgt spid="15"/>
                                        </p:tgtEl>
                                        <p:attrNameLst>
                                          <p:attrName>ppt_x</p:attrName>
                                        </p:attrNameLst>
                                      </p:cBhvr>
                                      <p:tavLst>
                                        <p:tav tm="0">
                                          <p:val>
                                            <p:strVal val="#ppt_x"/>
                                          </p:val>
                                        </p:tav>
                                        <p:tav tm="100000">
                                          <p:val>
                                            <p:strVal val="#ppt_x"/>
                                          </p:val>
                                        </p:tav>
                                      </p:tavLst>
                                    </p:anim>
                                    <p:anim calcmode="lin" valueType="num">
                                      <p:cBhvr additive="base">
                                        <p:cTn id="77" dur="500" fill="hold"/>
                                        <p:tgtEl>
                                          <p:spTgt spid="15"/>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additive="base">
                                        <p:cTn id="80" dur="500" fill="hold"/>
                                        <p:tgtEl>
                                          <p:spTgt spid="20"/>
                                        </p:tgtEl>
                                        <p:attrNameLst>
                                          <p:attrName>ppt_x</p:attrName>
                                        </p:attrNameLst>
                                      </p:cBhvr>
                                      <p:tavLst>
                                        <p:tav tm="0">
                                          <p:val>
                                            <p:strVal val="#ppt_x"/>
                                          </p:val>
                                        </p:tav>
                                        <p:tav tm="100000">
                                          <p:val>
                                            <p:strVal val="#ppt_x"/>
                                          </p:val>
                                        </p:tav>
                                      </p:tavLst>
                                    </p:anim>
                                    <p:anim calcmode="lin" valueType="num">
                                      <p:cBhvr additive="base">
                                        <p:cTn id="81" dur="500" fill="hold"/>
                                        <p:tgtEl>
                                          <p:spTgt spid="20"/>
                                        </p:tgtEl>
                                        <p:attrNameLst>
                                          <p:attrName>ppt_y</p:attrName>
                                        </p:attrNameLst>
                                      </p:cBhvr>
                                      <p:tavLst>
                                        <p:tav tm="0">
                                          <p:val>
                                            <p:strVal val="1+#ppt_h/2"/>
                                          </p:val>
                                        </p:tav>
                                        <p:tav tm="100000">
                                          <p:val>
                                            <p:strVal val="#ppt_y"/>
                                          </p:val>
                                        </p:tav>
                                      </p:tavLst>
                                    </p:anim>
                                  </p:childTnLst>
                                </p:cTn>
                              </p:par>
                              <p:par>
                                <p:cTn id="82" presetID="16" presetClass="entr" presetSubtype="21" fill="hold"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barn(inVertical)">
                                      <p:cBhvr>
                                        <p:cTn id="84" dur="500"/>
                                        <p:tgtEl>
                                          <p:spTgt spid="42"/>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16">
                                            <p:txEl>
                                              <p:pRg st="0" end="0"/>
                                            </p:txEl>
                                          </p:spTgt>
                                        </p:tgtEl>
                                        <p:attrNameLst>
                                          <p:attrName>style.visibility</p:attrName>
                                        </p:attrNameLst>
                                      </p:cBhvr>
                                      <p:to>
                                        <p:strVal val="visible"/>
                                      </p:to>
                                    </p:set>
                                    <p:anim calcmode="lin" valueType="num">
                                      <p:cBhvr additive="base">
                                        <p:cTn id="8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additive="base">
                                        <p:cTn id="93" dur="500" fill="hold"/>
                                        <p:tgtEl>
                                          <p:spTgt spid="21"/>
                                        </p:tgtEl>
                                        <p:attrNameLst>
                                          <p:attrName>ppt_x</p:attrName>
                                        </p:attrNameLst>
                                      </p:cBhvr>
                                      <p:tavLst>
                                        <p:tav tm="0">
                                          <p:val>
                                            <p:strVal val="#ppt_x"/>
                                          </p:val>
                                        </p:tav>
                                        <p:tav tm="100000">
                                          <p:val>
                                            <p:strVal val="#ppt_x"/>
                                          </p:val>
                                        </p:tav>
                                      </p:tavLst>
                                    </p:anim>
                                    <p:anim calcmode="lin" valueType="num">
                                      <p:cBhvr additive="base">
                                        <p:cTn id="94" dur="500" fill="hold"/>
                                        <p:tgtEl>
                                          <p:spTgt spid="21"/>
                                        </p:tgtEl>
                                        <p:attrNameLst>
                                          <p:attrName>ppt_y</p:attrName>
                                        </p:attrNameLst>
                                      </p:cBhvr>
                                      <p:tavLst>
                                        <p:tav tm="0">
                                          <p:val>
                                            <p:strVal val="1+#ppt_h/2"/>
                                          </p:val>
                                        </p:tav>
                                        <p:tav tm="100000">
                                          <p:val>
                                            <p:strVal val="#ppt_y"/>
                                          </p:val>
                                        </p:tav>
                                      </p:tavLst>
                                    </p:anim>
                                  </p:childTnLst>
                                </p:cTn>
                              </p:par>
                              <p:par>
                                <p:cTn id="95" presetID="16" presetClass="entr" presetSubtype="21" fill="hold" nodeType="with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barn(inVertical)">
                                      <p:cBhvr>
                                        <p:cTn id="97" dur="500"/>
                                        <p:tgtEl>
                                          <p:spTgt spid="38"/>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17">
                                            <p:txEl>
                                              <p:pRg st="0" end="0"/>
                                            </p:txEl>
                                          </p:spTgt>
                                        </p:tgtEl>
                                        <p:attrNameLst>
                                          <p:attrName>style.visibility</p:attrName>
                                        </p:attrNameLst>
                                      </p:cBhvr>
                                      <p:to>
                                        <p:strVal val="visible"/>
                                      </p:to>
                                    </p:set>
                                    <p:anim calcmode="lin" valueType="num">
                                      <p:cBhvr additive="base">
                                        <p:cTn id="10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22"/>
                                        </p:tgtEl>
                                        <p:attrNameLst>
                                          <p:attrName>style.visibility</p:attrName>
                                        </p:attrNameLst>
                                      </p:cBhvr>
                                      <p:to>
                                        <p:strVal val="visible"/>
                                      </p:to>
                                    </p:set>
                                    <p:anim calcmode="lin" valueType="num">
                                      <p:cBhvr additive="base">
                                        <p:cTn id="106" dur="500" fill="hold"/>
                                        <p:tgtEl>
                                          <p:spTgt spid="22"/>
                                        </p:tgtEl>
                                        <p:attrNameLst>
                                          <p:attrName>ppt_x</p:attrName>
                                        </p:attrNameLst>
                                      </p:cBhvr>
                                      <p:tavLst>
                                        <p:tav tm="0">
                                          <p:val>
                                            <p:strVal val="#ppt_x"/>
                                          </p:val>
                                        </p:tav>
                                        <p:tav tm="100000">
                                          <p:val>
                                            <p:strVal val="#ppt_x"/>
                                          </p:val>
                                        </p:tav>
                                      </p:tavLst>
                                    </p:anim>
                                    <p:anim calcmode="lin" valueType="num">
                                      <p:cBhvr additive="base">
                                        <p:cTn id="107" dur="500" fill="hold"/>
                                        <p:tgtEl>
                                          <p:spTgt spid="22"/>
                                        </p:tgtEl>
                                        <p:attrNameLst>
                                          <p:attrName>ppt_y</p:attrName>
                                        </p:attrNameLst>
                                      </p:cBhvr>
                                      <p:tavLst>
                                        <p:tav tm="0">
                                          <p:val>
                                            <p:strVal val="1+#ppt_h/2"/>
                                          </p:val>
                                        </p:tav>
                                        <p:tav tm="100000">
                                          <p:val>
                                            <p:strVal val="#ppt_y"/>
                                          </p:val>
                                        </p:tav>
                                      </p:tavLst>
                                    </p:anim>
                                  </p:childTnLst>
                                </p:cTn>
                              </p:par>
                              <p:par>
                                <p:cTn id="108" presetID="16" presetClass="entr" presetSubtype="21" fill="hold" nodeType="with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barn(inVertical)">
                                      <p:cBhvr>
                                        <p:cTn id="11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0" grpId="0" animBg="1"/>
      <p:bldP spid="19" grpId="0" animBg="1"/>
      <p:bldP spid="18" grpId="0" animBg="1"/>
      <p:bldP spid="12"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496" y="116632"/>
            <a:ext cx="9108504" cy="707886"/>
          </a:xfrm>
          <a:prstGeom prst="rect">
            <a:avLst/>
          </a:prstGeom>
          <a:noFill/>
        </p:spPr>
        <p:txBody>
          <a:bodyPr wrap="square" lIns="91440" tIns="45720" rIns="91440" bIns="45720">
            <a:spAutoFit/>
          </a:bodyPr>
          <a:lstStyle/>
          <a:p>
            <a:pPr algn="ctr"/>
            <a:r>
              <a:rPr lang="ru-RU"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Перемещение основания «</a:t>
            </a:r>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Болезнь </a:t>
            </a:r>
            <a:r>
              <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хроническим алкоголизмом </a:t>
            </a:r>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или наркоманией» в Основание для ограничения родительских прав </a:t>
            </a:r>
            <a:endParaRPr lang="ru-RU"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6" name="Прямая соединительная линия 5"/>
          <p:cNvCxnSpPr/>
          <p:nvPr/>
        </p:nvCxnSpPr>
        <p:spPr>
          <a:xfrm>
            <a:off x="4616878" y="908720"/>
            <a:ext cx="27130" cy="57606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2051719" y="772322"/>
            <a:ext cx="626903" cy="584775"/>
          </a:xfrm>
          <a:prstGeom prst="rect">
            <a:avLst/>
          </a:prstGeom>
          <a:noFill/>
        </p:spPr>
        <p:txBody>
          <a:bodyPr wrap="none" lIns="91440" tIns="45720" rIns="91440" bIns="45720">
            <a:spAutoFit/>
          </a:bodyPr>
          <a:lstStyle/>
          <a:p>
            <a:pPr algn="ctr"/>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ЗА</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Прямоугольник 9"/>
          <p:cNvSpPr/>
          <p:nvPr/>
        </p:nvSpPr>
        <p:spPr>
          <a:xfrm>
            <a:off x="6065318" y="763013"/>
            <a:ext cx="1631601" cy="584775"/>
          </a:xfrm>
          <a:prstGeom prst="rect">
            <a:avLst/>
          </a:prstGeom>
          <a:noFill/>
        </p:spPr>
        <p:txBody>
          <a:bodyPr wrap="none" lIns="91440" tIns="45720" rIns="91440" bIns="45720">
            <a:spAutoFit/>
          </a:bodyPr>
          <a:lstStyle/>
          <a:p>
            <a:pPr algn="ctr"/>
            <a:r>
              <a:rPr lang="ru-RU"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ПРОТИВ</a:t>
            </a:r>
            <a:endParaRPr lang="ru-RU"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TextBox 10"/>
          <p:cNvSpPr txBox="1"/>
          <p:nvPr/>
        </p:nvSpPr>
        <p:spPr>
          <a:xfrm>
            <a:off x="107504" y="1268760"/>
            <a:ext cx="4392488" cy="547842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ru-RU" sz="1400" dirty="0" smtClean="0">
                <a:hlinkClick r:id="rId2" action="ppaction://hlinksldjump"/>
              </a:rPr>
              <a:t>Г</a:t>
            </a:r>
            <a:r>
              <a:rPr lang="ru-RU" sz="1400" dirty="0">
                <a:hlinkClick r:id="rId2" action="ppaction://hlinksldjump"/>
              </a:rPr>
              <a:t>. И. </a:t>
            </a:r>
            <a:r>
              <a:rPr lang="ru-RU" sz="1400" dirty="0" err="1">
                <a:hlinkClick r:id="rId2" action="ppaction://hlinksldjump"/>
              </a:rPr>
              <a:t>Вавильченкова</a:t>
            </a:r>
            <a:r>
              <a:rPr lang="ru-RU" sz="1400" dirty="0">
                <a:hlinkClick r:id="rId2" action="ppaction://hlinksldjump"/>
              </a:rPr>
              <a:t> предлагает</a:t>
            </a:r>
            <a:r>
              <a:rPr lang="ru-RU" sz="1400" dirty="0"/>
              <a:t> исключить из ст. 69 СК </a:t>
            </a:r>
            <a:r>
              <a:rPr lang="ru-RU" sz="1400" dirty="0" smtClean="0"/>
              <a:t>РФ заболевание </a:t>
            </a:r>
            <a:r>
              <a:rPr lang="ru-RU" sz="1400" dirty="0"/>
              <a:t>хроническим алкоголизмом и наркоманией как самостоятельное основание лишения родительских прав и включить его в п. 2 ст. 73 СК РФ как основание </a:t>
            </a:r>
            <a:r>
              <a:rPr lang="ru-RU" sz="1400" dirty="0" smtClean="0"/>
              <a:t>для </a:t>
            </a:r>
            <a:r>
              <a:rPr lang="ru-RU" sz="1400" dirty="0"/>
              <a:t>ограничения родительских прав, изложив п</a:t>
            </a:r>
            <a:r>
              <a:rPr lang="ru-RU" sz="1400" dirty="0" smtClean="0"/>
              <a:t>. 2 </a:t>
            </a:r>
            <a:r>
              <a:rPr lang="ru-RU" sz="1400" dirty="0"/>
              <a:t>ст</a:t>
            </a:r>
            <a:r>
              <a:rPr lang="ru-RU" sz="1400" dirty="0" smtClean="0"/>
              <a:t>. 73 </a:t>
            </a:r>
            <a:r>
              <a:rPr lang="ru-RU" sz="1400" dirty="0"/>
              <a:t>в следующей редакции: «Ограничение родительских прав допускается, если оставление ребенка с родителями (одним из них) опасно </a:t>
            </a:r>
            <a:r>
              <a:rPr lang="ru-RU" sz="1400" dirty="0" smtClean="0"/>
              <a:t>для </a:t>
            </a:r>
            <a:r>
              <a:rPr lang="ru-RU" sz="1400" dirty="0"/>
              <a:t>ребенка по обстоятельствам, от родителей (одного из них) не зависящим (психическое расстройство, хронический алкоголизм, наркомания или иное хроническое заболевание, стечение тяжелых </a:t>
            </a:r>
            <a:r>
              <a:rPr lang="ru-RU" sz="1400" dirty="0" smtClean="0"/>
              <a:t>обстоятельств и </a:t>
            </a:r>
            <a:r>
              <a:rPr lang="ru-RU" sz="1400" dirty="0"/>
              <a:t>другие</a:t>
            </a:r>
            <a:r>
              <a:rPr lang="ru-RU" sz="1400" dirty="0" smtClean="0"/>
              <a:t>)».</a:t>
            </a:r>
          </a:p>
          <a:p>
            <a:pPr algn="just"/>
            <a:r>
              <a:rPr lang="ru-RU" sz="1400" dirty="0" smtClean="0"/>
              <a:t>Также </a:t>
            </a:r>
            <a:r>
              <a:rPr lang="ru-RU" sz="1400" dirty="0"/>
              <a:t>она предлагает предусмотреть в ст. 69 СК </a:t>
            </a:r>
            <a:r>
              <a:rPr lang="ru-RU" sz="1400" dirty="0" smtClean="0"/>
              <a:t>РФ, </a:t>
            </a:r>
            <a:r>
              <a:rPr lang="ru-RU" sz="1400" dirty="0"/>
              <a:t>что хронический алкоголизм или наркомания могут быть основаниями лишения родительских прав, если они явились причиной нарушения при осуществлении родительских прав требований, указанных в ст. 65 СК РФ, либо ненадлежащего исполнения родителями обязанностей по воспитанию и содержанию ребенка, изложив шестой абзац ст</a:t>
            </a:r>
            <a:r>
              <a:rPr lang="ru-RU" sz="1400" dirty="0" smtClean="0"/>
              <a:t>. 69 </a:t>
            </a:r>
            <a:r>
              <a:rPr lang="ru-RU" sz="1400" dirty="0"/>
              <a:t>СК РФ в следующей редакции: «являются больными хроническим алкоголизмом или наркоманией и осуществляют родительские права либо исполняют родительские обязанности в ущерб правам и интересам детей</a:t>
            </a:r>
            <a:r>
              <a:rPr lang="ru-RU" sz="1400" dirty="0" smtClean="0"/>
              <a:t>».</a:t>
            </a:r>
            <a:endParaRPr lang="ru-RU" sz="1400" dirty="0"/>
          </a:p>
        </p:txBody>
      </p:sp>
      <p:sp>
        <p:nvSpPr>
          <p:cNvPr id="12" name="TextBox 11"/>
          <p:cNvSpPr txBox="1"/>
          <p:nvPr/>
        </p:nvSpPr>
        <p:spPr>
          <a:xfrm>
            <a:off x="4756882" y="1264307"/>
            <a:ext cx="4248472" cy="375487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ru-RU" sz="1400" dirty="0">
                <a:hlinkClick r:id="rId3" action="ppaction://hlinksldjump"/>
              </a:rPr>
              <a:t>Л. В. </a:t>
            </a:r>
            <a:r>
              <a:rPr lang="ru-RU" sz="1400" dirty="0" err="1">
                <a:hlinkClick r:id="rId3" action="ppaction://hlinksldjump"/>
              </a:rPr>
              <a:t>Ладочкина</a:t>
            </a:r>
            <a:r>
              <a:rPr lang="ru-RU" sz="1400" dirty="0">
                <a:hlinkClick r:id="rId3" action="ppaction://hlinksldjump"/>
              </a:rPr>
              <a:t> отмечает</a:t>
            </a:r>
            <a:r>
              <a:rPr lang="ru-RU" sz="1400" dirty="0"/>
              <a:t>, что лишение родительских прав производится, когда родители являются больными хроническим алкоголизмом или наркоманией. Для использования этого основания при лишении родительских прав достаточно установить сам факт наличия у родителей таких заболеваний. Вина данных лиц очевидно не прослеживается, однако в связи с тем, что эти болезни возникают в результате доведения родителями себя до такого состояния, следует говорить о виновном поведении указанных лиц. Поэтому она не согласна с мнением Г. И. </a:t>
            </a:r>
            <a:r>
              <a:rPr lang="ru-RU" sz="1400" dirty="0" err="1"/>
              <a:t>Вавильченковой</a:t>
            </a:r>
            <a:r>
              <a:rPr lang="ru-RU" sz="1400" dirty="0"/>
              <a:t>, которая предлагает исключить заболевание хроническим алкоголизмом и наркоманией из перечня оснований лишения родительских прав и включить их в основания ограничения родительских прав.</a:t>
            </a:r>
          </a:p>
        </p:txBody>
      </p:sp>
      <p:pic>
        <p:nvPicPr>
          <p:cNvPr id="13" name="Рисунок 12"/>
          <p:cNvPicPr>
            <a:picLocks noChangeAspect="1"/>
          </p:cNvPicPr>
          <p:nvPr/>
        </p:nvPicPr>
        <p:blipFill rotWithShape="1">
          <a:blip r:embed="rId4">
            <a:extLst>
              <a:ext uri="{28A0092B-C50C-407E-A947-70E740481C1C}">
                <a14:useLocalDpi xmlns:a14="http://schemas.microsoft.com/office/drawing/2010/main" val="0"/>
              </a:ext>
            </a:extLst>
          </a:blip>
          <a:srcRect t="62402"/>
          <a:stretch/>
        </p:blipFill>
        <p:spPr>
          <a:xfrm>
            <a:off x="4781936" y="5157192"/>
            <a:ext cx="4223418" cy="156576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6264877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6" presetClass="entr" presetSubtype="16"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wipe(down)">
                                      <p:cBhvr>
                                        <p:cTn id="33" dur="580">
                                          <p:stCondLst>
                                            <p:cond delay="0"/>
                                          </p:stCondLst>
                                        </p:cTn>
                                        <p:tgtEl>
                                          <p:spTgt spid="10">
                                            <p:txEl>
                                              <p:pRg st="0" end="0"/>
                                            </p:txEl>
                                          </p:spTgt>
                                        </p:tgtEl>
                                      </p:cBhvr>
                                    </p:animEffect>
                                    <p:anim calcmode="lin" valueType="num">
                                      <p:cBhvr>
                                        <p:cTn id="34"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10">
                                            <p:txEl>
                                              <p:pRg st="0" end="0"/>
                                            </p:txEl>
                                          </p:spTgt>
                                        </p:tgtEl>
                                      </p:cBhvr>
                                      <p:to x="100000" y="60000"/>
                                    </p:animScale>
                                    <p:animScale>
                                      <p:cBhvr>
                                        <p:cTn id="40" dur="166" decel="50000">
                                          <p:stCondLst>
                                            <p:cond delay="676"/>
                                          </p:stCondLst>
                                        </p:cTn>
                                        <p:tgtEl>
                                          <p:spTgt spid="10">
                                            <p:txEl>
                                              <p:pRg st="0" end="0"/>
                                            </p:txEl>
                                          </p:spTgt>
                                        </p:tgtEl>
                                      </p:cBhvr>
                                      <p:to x="100000" y="100000"/>
                                    </p:animScale>
                                    <p:animScale>
                                      <p:cBhvr>
                                        <p:cTn id="41" dur="26">
                                          <p:stCondLst>
                                            <p:cond delay="1312"/>
                                          </p:stCondLst>
                                        </p:cTn>
                                        <p:tgtEl>
                                          <p:spTgt spid="10">
                                            <p:txEl>
                                              <p:pRg st="0" end="0"/>
                                            </p:txEl>
                                          </p:spTgt>
                                        </p:tgtEl>
                                      </p:cBhvr>
                                      <p:to x="100000" y="80000"/>
                                    </p:animScale>
                                    <p:animScale>
                                      <p:cBhvr>
                                        <p:cTn id="42" dur="166" decel="50000">
                                          <p:stCondLst>
                                            <p:cond delay="1338"/>
                                          </p:stCondLst>
                                        </p:cTn>
                                        <p:tgtEl>
                                          <p:spTgt spid="10">
                                            <p:txEl>
                                              <p:pRg st="0" end="0"/>
                                            </p:txEl>
                                          </p:spTgt>
                                        </p:tgtEl>
                                      </p:cBhvr>
                                      <p:to x="100000" y="100000"/>
                                    </p:animScale>
                                    <p:animScale>
                                      <p:cBhvr>
                                        <p:cTn id="43" dur="26">
                                          <p:stCondLst>
                                            <p:cond delay="1642"/>
                                          </p:stCondLst>
                                        </p:cTn>
                                        <p:tgtEl>
                                          <p:spTgt spid="10">
                                            <p:txEl>
                                              <p:pRg st="0" end="0"/>
                                            </p:txEl>
                                          </p:spTgt>
                                        </p:tgtEl>
                                      </p:cBhvr>
                                      <p:to x="100000" y="90000"/>
                                    </p:animScale>
                                    <p:animScale>
                                      <p:cBhvr>
                                        <p:cTn id="44" dur="166" decel="50000">
                                          <p:stCondLst>
                                            <p:cond delay="1668"/>
                                          </p:stCondLst>
                                        </p:cTn>
                                        <p:tgtEl>
                                          <p:spTgt spid="10">
                                            <p:txEl>
                                              <p:pRg st="0" end="0"/>
                                            </p:txEl>
                                          </p:spTgt>
                                        </p:tgtEl>
                                      </p:cBhvr>
                                      <p:to x="100000" y="100000"/>
                                    </p:animScale>
                                    <p:animScale>
                                      <p:cBhvr>
                                        <p:cTn id="45" dur="26">
                                          <p:stCondLst>
                                            <p:cond delay="1808"/>
                                          </p:stCondLst>
                                        </p:cTn>
                                        <p:tgtEl>
                                          <p:spTgt spid="10">
                                            <p:txEl>
                                              <p:pRg st="0" end="0"/>
                                            </p:txEl>
                                          </p:spTgt>
                                        </p:tgtEl>
                                      </p:cBhvr>
                                      <p:to x="100000" y="95000"/>
                                    </p:animScale>
                                    <p:animScale>
                                      <p:cBhvr>
                                        <p:cTn id="46" dur="166" decel="50000">
                                          <p:stCondLst>
                                            <p:cond delay="1834"/>
                                          </p:stCondLst>
                                        </p:cTn>
                                        <p:tgtEl>
                                          <p:spTgt spid="10">
                                            <p:txEl>
                                              <p:pRg st="0" end="0"/>
                                            </p:txEl>
                                          </p:spTgt>
                                        </p:tgtEl>
                                      </p:cBhvr>
                                      <p:to x="100000" y="100000"/>
                                    </p:animScale>
                                  </p:childTnLst>
                                </p:cTn>
                              </p:par>
                              <p:par>
                                <p:cTn id="47" presetID="47"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par>
                                <p:cTn id="52" presetID="14" presetClass="entr" presetSubtype="1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randombar(horizontal)">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1839" y="-99392"/>
            <a:ext cx="5945025" cy="923330"/>
          </a:xfrm>
          <a:prstGeom prst="rect">
            <a:avLst/>
          </a:prstGeom>
          <a:noFill/>
        </p:spPr>
        <p:txBody>
          <a:bodyPr wrap="none" lIns="91440" tIns="45720" rIns="91440" bIns="45720">
            <a:spAutoFit/>
          </a:bodyPr>
          <a:lstStyle/>
          <a:p>
            <a:pPr algn="ctr"/>
            <a:r>
              <a:rPr lang="ru-RU"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Судебная практика</a:t>
            </a:r>
            <a:endParaRPr lang="ru-RU"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2" name="TextBox 1"/>
          <p:cNvSpPr txBox="1"/>
          <p:nvPr/>
        </p:nvSpPr>
        <p:spPr>
          <a:xfrm>
            <a:off x="107504" y="823938"/>
            <a:ext cx="8928992" cy="59093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ru-RU" u="sng" dirty="0">
                <a:hlinkClick r:id="rId2" action="ppaction://hlinksldjump"/>
              </a:rPr>
              <a:t>Апелляционное определение № 33-17172/2014 от </a:t>
            </a:r>
            <a:r>
              <a:rPr lang="ru-RU" u="sng" dirty="0" smtClean="0">
                <a:hlinkClick r:id="rId2" action="ppaction://hlinksldjump"/>
              </a:rPr>
              <a:t>24.09.2014 по </a:t>
            </a:r>
            <a:r>
              <a:rPr lang="ru-RU" u="sng" dirty="0">
                <a:hlinkClick r:id="rId2" action="ppaction://hlinksldjump"/>
              </a:rPr>
              <a:t>делу № </a:t>
            </a:r>
            <a:r>
              <a:rPr lang="ru-RU" u="sng" dirty="0" smtClean="0">
                <a:hlinkClick r:id="rId2" action="ppaction://hlinksldjump"/>
              </a:rPr>
              <a:t>33-17172/2014</a:t>
            </a:r>
            <a:endParaRPr lang="ru-RU" u="sng" dirty="0" smtClean="0"/>
          </a:p>
          <a:p>
            <a:pPr algn="ctr"/>
            <a:endParaRPr lang="ru-RU" dirty="0"/>
          </a:p>
          <a:p>
            <a:pPr algn="just"/>
            <a:r>
              <a:rPr lang="ru-RU" dirty="0" err="1" smtClean="0"/>
              <a:t>Коновальцева</a:t>
            </a:r>
            <a:r>
              <a:rPr lang="ru-RU" dirty="0" smtClean="0"/>
              <a:t> </a:t>
            </a:r>
            <a:r>
              <a:rPr lang="ru-RU" dirty="0"/>
              <a:t>О.А. обратилась в суд с иском о лишении Кирсанова Алексея Сергеевича родительских прав в отношении Кирсанова Максима Алексеевича. В обоснование иска указано, что ответчик на протяжении длительного времени уклоняется от исполнения обязанностей отца, не платит алименты, не проявляет никакой заботы о ребенке, не занимается его воспитанием, является больным хронической наркоманией. В настоящее время ответчик находится под стражей, в отношении его расследуется уголовное дело по организации притона. Ответчик и его представитель иск не признали, ответчик пояснил, что является отцом ребенка, участие в его воспитании он принимал, гулял с ребенком, помогал истице, покупал продукты и одежду для ребенка, однако истец чинила ему и его матери препятствия в этом. Факт употребления наркотиков не отрицает, неоднократно лечился от наркотической зависимости. Алименты он платил нерегулярно, так как у него был нерегулярный заработок. Зарабатывал около 20 000 </a:t>
            </a:r>
            <a:r>
              <a:rPr lang="ru-RU" dirty="0" smtClean="0"/>
              <a:t>рублей </a:t>
            </a:r>
            <a:r>
              <a:rPr lang="ru-RU" dirty="0"/>
              <a:t>в месяц. В настоящее время находится в </a:t>
            </a:r>
            <a:r>
              <a:rPr lang="ru-RU" dirty="0" smtClean="0"/>
              <a:t>СИЗО. Согласно справке </a:t>
            </a:r>
            <a:r>
              <a:rPr lang="ru-RU" dirty="0"/>
              <a:t>из наркологического отделения психиатрической больницы Кирсанов Алексей Сергеевич взят под диспансерное наблюдение в наркологическом диспансерном отделении ГКУЗ МОПБ в июле 2006 года после стационарного лечения в связи с абстинентным состоянием в результате отмены </a:t>
            </a:r>
            <a:r>
              <a:rPr lang="ru-RU" dirty="0" err="1"/>
              <a:t>опиоидов</a:t>
            </a:r>
            <a:r>
              <a:rPr lang="ru-RU" dirty="0"/>
              <a:t>. В дальнейшем неоднократно проходил стационарное лечение в связи с опийной наркоманией. Суд постановил решение, которым иск удовлетворил.</a:t>
            </a:r>
          </a:p>
        </p:txBody>
      </p:sp>
    </p:spTree>
    <p:extLst>
      <p:ext uri="{BB962C8B-B14F-4D97-AF65-F5344CB8AC3E}">
        <p14:creationId xmlns:p14="http://schemas.microsoft.com/office/powerpoint/2010/main" val="418265313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825" y="116632"/>
            <a:ext cx="9073008" cy="1569660"/>
          </a:xfrm>
          <a:prstGeom prst="rect">
            <a:avLst/>
          </a:prstGeom>
        </p:spPr>
        <p:txBody>
          <a:bodyPr wrap="square">
            <a:spAutoFit/>
          </a:bodyPr>
          <a:lstStyle/>
          <a:p>
            <a:pPr algn="ct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 Совершение умышленного преступления </a:t>
            </a:r>
            <a:r>
              <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против жизни или здоровья своих детей, другого родителя детей, супруга, в том числе не являющегося родителем детей, либо против жизни или здоровья иного члена </a:t>
            </a: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семьи</a:t>
            </a:r>
            <a:endPar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409" y="1604962"/>
            <a:ext cx="7704856" cy="5136406"/>
          </a:xfrm>
          <a:prstGeom prst="rect">
            <a:avLst/>
          </a:prstGeom>
        </p:spPr>
      </p:pic>
      <p:sp>
        <p:nvSpPr>
          <p:cNvPr id="6" name="TextBox 5"/>
          <p:cNvSpPr txBox="1"/>
          <p:nvPr/>
        </p:nvSpPr>
        <p:spPr>
          <a:xfrm>
            <a:off x="2800133" y="2146931"/>
            <a:ext cx="3528392" cy="1384995"/>
          </a:xfrm>
          <a:prstGeom prst="rect">
            <a:avLst/>
          </a:prstGeom>
          <a:noFill/>
        </p:spPr>
        <p:txBody>
          <a:bodyPr wrap="square" rtlCol="0">
            <a:spAutoFit/>
          </a:bodyPr>
          <a:lstStyle/>
          <a:p>
            <a:pPr algn="ctr"/>
            <a:r>
              <a:rPr lang="ru-RU" sz="1400" dirty="0"/>
              <a:t>Совершение умышленного преступления против жизни или здоровья своих детей, другого родителя детей, супруга, в том числе не являющегося родителем детей, либо против жизни или здоровья иного члена семьи</a:t>
            </a:r>
          </a:p>
        </p:txBody>
      </p:sp>
      <p:sp>
        <p:nvSpPr>
          <p:cNvPr id="7" name="TextBox 6"/>
          <p:cNvSpPr txBox="1"/>
          <p:nvPr/>
        </p:nvSpPr>
        <p:spPr>
          <a:xfrm>
            <a:off x="5796136" y="4250902"/>
            <a:ext cx="2520280" cy="523220"/>
          </a:xfrm>
          <a:prstGeom prst="rect">
            <a:avLst/>
          </a:prstGeom>
          <a:noFill/>
        </p:spPr>
        <p:txBody>
          <a:bodyPr wrap="square" rtlCol="0">
            <a:spAutoFit/>
          </a:bodyPr>
          <a:lstStyle/>
          <a:p>
            <a:pPr algn="ctr"/>
            <a:r>
              <a:rPr lang="ru-RU" sz="1400" b="1" dirty="0"/>
              <a:t>Семейно-правовая ответственность</a:t>
            </a:r>
          </a:p>
        </p:txBody>
      </p:sp>
      <p:sp>
        <p:nvSpPr>
          <p:cNvPr id="8" name="TextBox 7"/>
          <p:cNvSpPr txBox="1"/>
          <p:nvPr/>
        </p:nvSpPr>
        <p:spPr>
          <a:xfrm>
            <a:off x="5436096" y="5013176"/>
            <a:ext cx="2232248" cy="1015663"/>
          </a:xfrm>
          <a:prstGeom prst="rect">
            <a:avLst/>
          </a:prstGeom>
          <a:noFill/>
        </p:spPr>
        <p:txBody>
          <a:bodyPr wrap="square" rtlCol="0">
            <a:spAutoFit/>
          </a:bodyPr>
          <a:lstStyle/>
          <a:p>
            <a:pPr algn="ctr"/>
            <a:r>
              <a:rPr lang="ru-RU" sz="2000" dirty="0" smtClean="0"/>
              <a:t>ЛИШЕНИЕ РОДИТЕЛЬСКИХ ПРАВ</a:t>
            </a:r>
            <a:endParaRPr lang="ru-RU" sz="2000" dirty="0"/>
          </a:p>
        </p:txBody>
      </p:sp>
      <p:sp>
        <p:nvSpPr>
          <p:cNvPr id="9" name="TextBox 8"/>
          <p:cNvSpPr txBox="1"/>
          <p:nvPr/>
        </p:nvSpPr>
        <p:spPr>
          <a:xfrm>
            <a:off x="1056379" y="4250902"/>
            <a:ext cx="1872208" cy="523220"/>
          </a:xfrm>
          <a:prstGeom prst="rect">
            <a:avLst/>
          </a:prstGeom>
          <a:noFill/>
        </p:spPr>
        <p:txBody>
          <a:bodyPr wrap="square" rtlCol="0">
            <a:spAutoFit/>
          </a:bodyPr>
          <a:lstStyle/>
          <a:p>
            <a:pPr algn="ctr"/>
            <a:r>
              <a:rPr lang="ru-RU" sz="1400" b="1" dirty="0" smtClean="0">
                <a:solidFill>
                  <a:schemeClr val="bg1"/>
                </a:solidFill>
              </a:rPr>
              <a:t>Уголовная</a:t>
            </a:r>
          </a:p>
          <a:p>
            <a:pPr algn="ctr"/>
            <a:r>
              <a:rPr lang="ru-RU" sz="1400" b="1" dirty="0" smtClean="0">
                <a:solidFill>
                  <a:schemeClr val="bg1"/>
                </a:solidFill>
              </a:rPr>
              <a:t>ответственность</a:t>
            </a:r>
            <a:endParaRPr lang="ru-RU" sz="1400" b="1" dirty="0">
              <a:solidFill>
                <a:schemeClr val="bg1"/>
              </a:solidFill>
            </a:endParaRPr>
          </a:p>
        </p:txBody>
      </p:sp>
      <p:sp>
        <p:nvSpPr>
          <p:cNvPr id="10" name="TextBox 9"/>
          <p:cNvSpPr txBox="1"/>
          <p:nvPr/>
        </p:nvSpPr>
        <p:spPr>
          <a:xfrm>
            <a:off x="1331640" y="5013175"/>
            <a:ext cx="2354706" cy="1015663"/>
          </a:xfrm>
          <a:prstGeom prst="rect">
            <a:avLst/>
          </a:prstGeom>
          <a:noFill/>
        </p:spPr>
        <p:txBody>
          <a:bodyPr wrap="square" rtlCol="0">
            <a:spAutoFit/>
          </a:bodyPr>
          <a:lstStyle/>
          <a:p>
            <a:pPr algn="ctr"/>
            <a:r>
              <a:rPr lang="ru-RU" sz="2000" dirty="0" smtClean="0">
                <a:solidFill>
                  <a:schemeClr val="bg1"/>
                </a:solidFill>
              </a:rPr>
              <a:t>ЛИШЕНИЕ СВОБОДЫ И ИНЫЕ ВИДЫ НАКАЗАНИЙ</a:t>
            </a:r>
            <a:endParaRPr lang="ru-RU" sz="2000" dirty="0">
              <a:solidFill>
                <a:schemeClr val="bg1"/>
              </a:solidFill>
            </a:endParaRPr>
          </a:p>
        </p:txBody>
      </p:sp>
      <p:sp>
        <p:nvSpPr>
          <p:cNvPr id="11" name="Стрелка вниз 10"/>
          <p:cNvSpPr/>
          <p:nvPr/>
        </p:nvSpPr>
        <p:spPr>
          <a:xfrm rot="2050249">
            <a:off x="2928587" y="3573016"/>
            <a:ext cx="635301" cy="864096"/>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rot="19458175">
            <a:off x="5478484" y="3572671"/>
            <a:ext cx="635301" cy="864096"/>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5" name="Прямая со стрелкой 14"/>
          <p:cNvCxnSpPr/>
          <p:nvPr/>
        </p:nvCxnSpPr>
        <p:spPr>
          <a:xfrm>
            <a:off x="4039439" y="5740830"/>
            <a:ext cx="1008112"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10478" y="4896580"/>
            <a:ext cx="1224136" cy="738664"/>
          </a:xfrm>
          <a:prstGeom prst="rect">
            <a:avLst/>
          </a:prstGeom>
          <a:noFill/>
        </p:spPr>
        <p:txBody>
          <a:bodyPr wrap="square" rtlCol="0">
            <a:spAutoFit/>
          </a:bodyPr>
          <a:lstStyle/>
          <a:p>
            <a:pPr algn="ctr"/>
            <a:r>
              <a:rPr lang="ru-RU" sz="1400" i="1" dirty="0" smtClean="0"/>
              <a:t>два наказания за одно деяние</a:t>
            </a:r>
            <a:endParaRPr lang="ru-RU" sz="1400" i="1" dirty="0"/>
          </a:p>
        </p:txBody>
      </p:sp>
      <p:sp>
        <p:nvSpPr>
          <p:cNvPr id="17" name="TextBox 16"/>
          <p:cNvSpPr txBox="1"/>
          <p:nvPr/>
        </p:nvSpPr>
        <p:spPr>
          <a:xfrm>
            <a:off x="4039439" y="4170188"/>
            <a:ext cx="1008112" cy="646331"/>
          </a:xfrm>
          <a:prstGeom prst="rect">
            <a:avLst/>
          </a:prstGeom>
          <a:noFill/>
        </p:spPr>
        <p:txBody>
          <a:bodyPr wrap="square" rtlCol="0">
            <a:spAutoFit/>
          </a:bodyPr>
          <a:lstStyle/>
          <a:p>
            <a:pPr algn="ctr"/>
            <a:r>
              <a:rPr lang="ru-RU" sz="1200" b="1" dirty="0" smtClean="0"/>
              <a:t>Статья 69 СК РФ + глава 16 УК РФ</a:t>
            </a:r>
            <a:endParaRPr lang="ru-RU" sz="1200" b="1" dirty="0"/>
          </a:p>
        </p:txBody>
      </p:sp>
    </p:spTree>
    <p:extLst>
      <p:ext uri="{BB962C8B-B14F-4D97-AF65-F5344CB8AC3E}">
        <p14:creationId xmlns:p14="http://schemas.microsoft.com/office/powerpoint/2010/main" val="22136709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16" presetClass="entr" presetSubtype="37" fill="hold" nodeType="with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barn(outVertical)">
                                      <p:cBhvr>
                                        <p:cTn id="22" dur="500"/>
                                        <p:tgtEl>
                                          <p:spTgt spid="16">
                                            <p:txEl>
                                              <p:pRg st="0" end="0"/>
                                            </p:txEl>
                                          </p:spTgt>
                                        </p:tgtEl>
                                      </p:cBhvr>
                                    </p:animEffect>
                                  </p:childTnLst>
                                </p:cTn>
                              </p:par>
                              <p:par>
                                <p:cTn id="23" presetID="45"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2000"/>
                                        <p:tgtEl>
                                          <p:spTgt spid="15"/>
                                        </p:tgtEl>
                                      </p:cBhvr>
                                    </p:animEffect>
                                    <p:anim calcmode="lin" valueType="num">
                                      <p:cBhvr>
                                        <p:cTn id="26" dur="2000" fill="hold"/>
                                        <p:tgtEl>
                                          <p:spTgt spid="15"/>
                                        </p:tgtEl>
                                        <p:attrNameLst>
                                          <p:attrName>ppt_w</p:attrName>
                                        </p:attrNameLst>
                                      </p:cBhvr>
                                      <p:tavLst>
                                        <p:tav tm="0" fmla="#ppt_w*sin(2.5*pi*$)">
                                          <p:val>
                                            <p:fltVal val="0"/>
                                          </p:val>
                                        </p:tav>
                                        <p:tav tm="100000">
                                          <p:val>
                                            <p:fltVal val="1"/>
                                          </p:val>
                                        </p:tav>
                                      </p:tavLst>
                                    </p:anim>
                                    <p:anim calcmode="lin" valueType="num">
                                      <p:cBhvr>
                                        <p:cTn id="27"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6" presetClass="entr" presetSubtype="32"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out)">
                                      <p:cBhvr>
                                        <p:cTn id="36" dur="2000"/>
                                        <p:tgtEl>
                                          <p:spTgt spid="9"/>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1+#ppt_w/2"/>
                                          </p:val>
                                        </p:tav>
                                        <p:tav tm="100000">
                                          <p:val>
                                            <p:strVal val="#ppt_x"/>
                                          </p:val>
                                        </p:tav>
                                      </p:tavLst>
                                    </p:anim>
                                    <p:anim calcmode="lin" valueType="num">
                                      <p:cBhvr additive="base">
                                        <p:cTn id="47" dur="500" fill="hold"/>
                                        <p:tgtEl>
                                          <p:spTgt spid="13"/>
                                        </p:tgtEl>
                                        <p:attrNameLst>
                                          <p:attrName>ppt_y</p:attrName>
                                        </p:attrNameLst>
                                      </p:cBhvr>
                                      <p:tavLst>
                                        <p:tav tm="0">
                                          <p:val>
                                            <p:strVal val="#ppt_y"/>
                                          </p:val>
                                        </p:tav>
                                        <p:tav tm="100000">
                                          <p:val>
                                            <p:strVal val="#ppt_y"/>
                                          </p:val>
                                        </p:tav>
                                      </p:tavLst>
                                    </p:anim>
                                  </p:childTnLst>
                                </p:cTn>
                              </p:par>
                              <p:par>
                                <p:cTn id="48" presetID="6" presetClass="entr" presetSubtype="32"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circle(out)">
                                      <p:cBhvr>
                                        <p:cTn id="50" dur="2000"/>
                                        <p:tgtEl>
                                          <p:spTgt spid="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P spid="13" grpId="0" animBg="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 двумя вырезанными противолежащими углами 7"/>
          <p:cNvSpPr/>
          <p:nvPr/>
        </p:nvSpPr>
        <p:spPr>
          <a:xfrm>
            <a:off x="221536" y="4221088"/>
            <a:ext cx="8712967" cy="2520280"/>
          </a:xfrm>
          <a:prstGeom prst="snip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двумя вырезанными противолежащими углами 4"/>
          <p:cNvSpPr/>
          <p:nvPr/>
        </p:nvSpPr>
        <p:spPr>
          <a:xfrm>
            <a:off x="221537" y="698738"/>
            <a:ext cx="8712967" cy="3458126"/>
          </a:xfrm>
          <a:prstGeom prst="snip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2800116" y="52407"/>
            <a:ext cx="3509294" cy="646331"/>
          </a:xfrm>
          <a:prstGeom prst="rect">
            <a:avLst/>
          </a:prstGeom>
        </p:spPr>
        <p:txBody>
          <a:bodyPr wrap="none">
            <a:spAutoFit/>
          </a:bodyPr>
          <a:lstStyle/>
          <a:p>
            <a:pPr algn="ctr"/>
            <a:r>
              <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Мнения учёных:</a:t>
            </a:r>
          </a:p>
        </p:txBody>
      </p:sp>
      <p:sp>
        <p:nvSpPr>
          <p:cNvPr id="6" name="TextBox 5"/>
          <p:cNvSpPr txBox="1"/>
          <p:nvPr/>
        </p:nvSpPr>
        <p:spPr>
          <a:xfrm>
            <a:off x="473564" y="858140"/>
            <a:ext cx="8208912" cy="3139321"/>
          </a:xfrm>
          <a:prstGeom prst="rect">
            <a:avLst/>
          </a:prstGeom>
          <a:noFill/>
        </p:spPr>
        <p:txBody>
          <a:bodyPr wrap="square" rtlCol="0">
            <a:spAutoFit/>
          </a:bodyPr>
          <a:lstStyle/>
          <a:p>
            <a:pPr algn="just"/>
            <a:r>
              <a:rPr lang="ru-RU" dirty="0">
                <a:hlinkClick r:id="rId2" action="ppaction://hlinksldjump"/>
              </a:rPr>
              <a:t>Л. В. </a:t>
            </a:r>
            <a:r>
              <a:rPr lang="ru-RU" dirty="0" err="1">
                <a:hlinkClick r:id="rId2" action="ppaction://hlinksldjump"/>
              </a:rPr>
              <a:t>Ладочкина</a:t>
            </a:r>
            <a:r>
              <a:rPr lang="ru-RU" dirty="0">
                <a:hlinkClick r:id="rId2" action="ppaction://hlinksldjump"/>
              </a:rPr>
              <a:t> в своей статье отмечает</a:t>
            </a:r>
            <a:r>
              <a:rPr lang="ru-RU" dirty="0"/>
              <a:t>, что если родители совершили умышленное преступление против жизни или здоровья своих детей либо против жизни или здоровья супруга, то они подлежат лишению родительских прав. Вина в форме умысла в совершении преступления родителя должна быть доказана приговором суда. Если указанные преступления были совершены в отношении других лиц, основание для лишения родительских прав отсутствует. Учитывая ситуацию, что супруг матери юридически не всегда является отцом ребенка, </a:t>
            </a:r>
            <a:r>
              <a:rPr lang="ru-RU" dirty="0" smtClean="0"/>
              <a:t>а супруга </a:t>
            </a:r>
            <a:r>
              <a:rPr lang="ru-RU" dirty="0"/>
              <a:t>отца может и не быть матерью ребенка, целесообразнее установить в данной норме, </a:t>
            </a:r>
            <a:r>
              <a:rPr lang="ru-RU" dirty="0" smtClean="0"/>
              <a:t>что </a:t>
            </a:r>
            <a:r>
              <a:rPr lang="ru-RU" dirty="0"/>
              <a:t>умышленное преступление, которое совершили родители, против жизни или здоровья отца либо матери несовершеннолетнего, служит основанием для лишения его родительских прав</a:t>
            </a:r>
            <a:r>
              <a:rPr lang="ru-RU" dirty="0" smtClean="0"/>
              <a:t>.</a:t>
            </a:r>
            <a:endParaRPr lang="ru-RU" dirty="0"/>
          </a:p>
        </p:txBody>
      </p:sp>
      <p:sp>
        <p:nvSpPr>
          <p:cNvPr id="7" name="TextBox 6"/>
          <p:cNvSpPr txBox="1"/>
          <p:nvPr/>
        </p:nvSpPr>
        <p:spPr>
          <a:xfrm>
            <a:off x="368562" y="4293096"/>
            <a:ext cx="8418916" cy="2308324"/>
          </a:xfrm>
          <a:prstGeom prst="rect">
            <a:avLst/>
          </a:prstGeom>
          <a:noFill/>
        </p:spPr>
        <p:txBody>
          <a:bodyPr wrap="square" rtlCol="0">
            <a:spAutoFit/>
          </a:bodyPr>
          <a:lstStyle/>
          <a:p>
            <a:pPr algn="just"/>
            <a:r>
              <a:rPr lang="ru-RU" dirty="0" smtClean="0">
                <a:hlinkClick r:id="rId3" action="ppaction://hlinksldjump"/>
              </a:rPr>
              <a:t>Ильяшенко </a:t>
            </a:r>
            <a:r>
              <a:rPr lang="ru-RU" dirty="0">
                <a:hlinkClick r:id="rId3" action="ppaction://hlinksldjump"/>
              </a:rPr>
              <a:t>А</a:t>
            </a:r>
            <a:r>
              <a:rPr lang="ru-RU" dirty="0" smtClean="0">
                <a:hlinkClick r:id="rId3" action="ppaction://hlinksldjump"/>
              </a:rPr>
              <a:t>. Н. считает</a:t>
            </a:r>
            <a:r>
              <a:rPr lang="ru-RU" dirty="0" smtClean="0"/>
              <a:t>, </a:t>
            </a:r>
            <a:r>
              <a:rPr lang="ru-RU" dirty="0"/>
              <a:t>что вопрос о лишении родительских прав должен решаться судом при рассмотрении уголовного дела. Если суд рассматривает в уголовном процессе иски о возмещении причиненного преступником материального ущерба, то почему в таком же порядке не решать вопрос о решении подсудимого родительских прав? Следовательно, необходимо ввести норму в УК РФ норму, предусматривающую для родителей, совершивших преступление против своих детей, дополнительную меру наказания - лишение родительских прав.</a:t>
            </a:r>
          </a:p>
        </p:txBody>
      </p:sp>
    </p:spTree>
    <p:extLst>
      <p:ext uri="{BB962C8B-B14F-4D97-AF65-F5344CB8AC3E}">
        <p14:creationId xmlns:p14="http://schemas.microsoft.com/office/powerpoint/2010/main" val="3742317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7663" y="-99392"/>
            <a:ext cx="5945025" cy="923330"/>
          </a:xfrm>
          <a:prstGeom prst="rect">
            <a:avLst/>
          </a:prstGeom>
          <a:noFill/>
        </p:spPr>
        <p:txBody>
          <a:bodyPr wrap="none" lIns="91440" tIns="45720" rIns="91440" bIns="45720">
            <a:spAutoFit/>
          </a:bodyPr>
          <a:lstStyle/>
          <a:p>
            <a:pPr algn="ctr"/>
            <a:r>
              <a:rPr lang="ru-RU"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Судебная практика</a:t>
            </a:r>
            <a:endParaRPr lang="ru-RU"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2" name="TextBox 1"/>
          <p:cNvSpPr txBox="1"/>
          <p:nvPr/>
        </p:nvSpPr>
        <p:spPr>
          <a:xfrm>
            <a:off x="96141" y="823938"/>
            <a:ext cx="8928992" cy="59093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u="sng" dirty="0" smtClean="0">
                <a:hlinkClick r:id="rId2" action="ppaction://hlinksldjump"/>
              </a:rPr>
              <a:t>Решение </a:t>
            </a:r>
            <a:r>
              <a:rPr lang="ru-RU" u="sng" dirty="0" err="1" smtClean="0">
                <a:hlinkClick r:id="rId2" action="ppaction://hlinksldjump"/>
              </a:rPr>
              <a:t>Камбарского</a:t>
            </a:r>
            <a:r>
              <a:rPr lang="ru-RU" u="sng" dirty="0" smtClean="0">
                <a:hlinkClick r:id="rId2" action="ppaction://hlinksldjump"/>
              </a:rPr>
              <a:t> районного</a:t>
            </a:r>
            <a:r>
              <a:rPr lang="ru-RU" u="sng" dirty="0">
                <a:hlinkClick r:id="rId2" action="ppaction://hlinksldjump"/>
              </a:rPr>
              <a:t> </a:t>
            </a:r>
            <a:r>
              <a:rPr lang="ru-RU" u="sng" dirty="0" smtClean="0">
                <a:hlinkClick r:id="rId2" action="ppaction://hlinksldjump"/>
              </a:rPr>
              <a:t>суда </a:t>
            </a:r>
            <a:r>
              <a:rPr lang="ru-RU" u="sng" dirty="0">
                <a:hlinkClick r:id="rId2" action="ppaction://hlinksldjump"/>
              </a:rPr>
              <a:t>Удмуртской </a:t>
            </a:r>
            <a:r>
              <a:rPr lang="ru-RU" u="sng" dirty="0" smtClean="0">
                <a:hlinkClick r:id="rId2" action="ppaction://hlinksldjump"/>
              </a:rPr>
              <a:t>Республики от 16.04.2012 по делу </a:t>
            </a:r>
            <a:r>
              <a:rPr lang="ru-RU" u="sng" dirty="0">
                <a:hlinkClick r:id="rId2" action="ppaction://hlinksldjump"/>
              </a:rPr>
              <a:t>№ 2-80/2012</a:t>
            </a:r>
            <a:endParaRPr lang="ru-RU" u="sng" dirty="0" smtClean="0"/>
          </a:p>
          <a:p>
            <a:endParaRPr lang="ru-RU" dirty="0"/>
          </a:p>
          <a:p>
            <a:pPr algn="just"/>
            <a:r>
              <a:rPr lang="ru-RU" dirty="0" smtClean="0"/>
              <a:t>С.В.С</a:t>
            </a:r>
            <a:r>
              <a:rPr lang="ru-RU" dirty="0"/>
              <a:t>. обратился в </a:t>
            </a:r>
            <a:r>
              <a:rPr lang="ru-RU" dirty="0" err="1"/>
              <a:t>Камбарский</a:t>
            </a:r>
            <a:r>
              <a:rPr lang="ru-RU" dirty="0"/>
              <a:t> районный суд с исковым заявлением к К.С.П. о лишении родительских прав в отношении внука истца К.Е.С. В течение продолжительного времени дочь С.О.В. проживала без регистрации брачно-семейных отношений с гр. К.С.П. В ходе совместного проживания у них родился сын К.Е.С. В течение всего времени совместного проживания К.С.П. нигде не работал, постоянно злоупотреблял спиртными напитками. К.Е.С. воспитывался С.О.В. без какого-либо участия со стороны К.С.П. </a:t>
            </a:r>
            <a:br>
              <a:rPr lang="ru-RU" dirty="0"/>
            </a:br>
            <a:r>
              <a:rPr lang="ru-RU" dirty="0"/>
              <a:t>К.С.П., будучи в состоянии алкогольного опьянения в ходе произошедшей ссоры нанес дочери истца С.О.В. множественные удары руками и ногами, тем самым умышленно причинив ей тяжкий вред здоровью. В результате противоправных действий К.С.П. от полученных телесных повреждений не совместимых с жизнью дочь истца скончалась. </a:t>
            </a:r>
            <a:br>
              <a:rPr lang="ru-RU" dirty="0"/>
            </a:br>
            <a:r>
              <a:rPr lang="ru-RU" dirty="0"/>
              <a:t>После этого Сарапульским межрайонным следственным отделом следственного управления Следственного комитета России по УР было возбуждено уголовное дело по признакам состава преступления, предусмотренного ч. 4 ст. 111 УК РФ. В ходе предварительного следствия К.С.П. было предъявлено обвинение в совершении данного преступления. Приговором </a:t>
            </a:r>
            <a:r>
              <a:rPr lang="ru-RU" dirty="0" err="1"/>
              <a:t>Камбарского</a:t>
            </a:r>
            <a:r>
              <a:rPr lang="ru-RU" dirty="0"/>
              <a:t> районного суда УР К.С.П. признан виновным в совершении </a:t>
            </a:r>
            <a:r>
              <a:rPr lang="ru-RU" dirty="0" smtClean="0"/>
              <a:t>преступления, и </a:t>
            </a:r>
            <a:r>
              <a:rPr lang="ru-RU" dirty="0"/>
              <a:t>ему назначено наказание в виде лишения свободы сроком на 9 лет 9 месяцев с ограничением свободы на 1 год 6 </a:t>
            </a:r>
            <a:r>
              <a:rPr lang="ru-RU" dirty="0" smtClean="0"/>
              <a:t>месяцев. Суд </a:t>
            </a:r>
            <a:r>
              <a:rPr lang="ru-RU" dirty="0"/>
              <a:t>исковые требования С.В.С. к К.С.П. </a:t>
            </a:r>
            <a:r>
              <a:rPr lang="ru-RU" dirty="0" smtClean="0"/>
              <a:t>удовлетворил.</a:t>
            </a:r>
            <a:endParaRPr lang="ru-RU" dirty="0"/>
          </a:p>
        </p:txBody>
      </p:sp>
    </p:spTree>
    <p:extLst>
      <p:ext uri="{BB962C8B-B14F-4D97-AF65-F5344CB8AC3E}">
        <p14:creationId xmlns:p14="http://schemas.microsoft.com/office/powerpoint/2010/main" val="1889410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46749" y="5921"/>
            <a:ext cx="7250511" cy="1077218"/>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Численность  детей, родители которых </a:t>
            </a:r>
            <a:endParaRPr lang="ru-RU"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ru-RU"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лишены </a:t>
            </a:r>
            <a:r>
              <a:rPr lang="ru-RU"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родительских </a:t>
            </a:r>
            <a:r>
              <a:rPr lang="ru-RU"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прав*</a:t>
            </a:r>
            <a:endParaRPr lang="ru-RU"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Стрелка вправо 2"/>
          <p:cNvSpPr/>
          <p:nvPr/>
        </p:nvSpPr>
        <p:spPr>
          <a:xfrm>
            <a:off x="395536" y="1268760"/>
            <a:ext cx="864096" cy="576064"/>
          </a:xfrm>
          <a:prstGeom prst="right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a:off x="1475656" y="1268760"/>
            <a:ext cx="864096" cy="576064"/>
          </a:xfrm>
          <a:prstGeom prst="right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a:off x="2501297" y="1268760"/>
            <a:ext cx="864096" cy="576064"/>
          </a:xfrm>
          <a:prstGeom prst="rightArrow">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a:off x="3563888" y="1268760"/>
            <a:ext cx="864096" cy="576064"/>
          </a:xfrm>
          <a:prstGeom prst="rightArrow">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a:off x="4644008" y="1268760"/>
            <a:ext cx="864096" cy="57606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14"/>
          <p:cNvSpPr/>
          <p:nvPr/>
        </p:nvSpPr>
        <p:spPr>
          <a:xfrm>
            <a:off x="5724128" y="1268760"/>
            <a:ext cx="864096" cy="57606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p:cNvSpPr/>
          <p:nvPr/>
        </p:nvSpPr>
        <p:spPr>
          <a:xfrm>
            <a:off x="6804248" y="1268760"/>
            <a:ext cx="864096" cy="576064"/>
          </a:xfrm>
          <a:prstGeom prs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право 16"/>
          <p:cNvSpPr/>
          <p:nvPr/>
        </p:nvSpPr>
        <p:spPr>
          <a:xfrm>
            <a:off x="7884945" y="1268760"/>
            <a:ext cx="864096" cy="576064"/>
          </a:xfrm>
          <a:prstGeom prs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395536" y="2060848"/>
            <a:ext cx="864096" cy="461665"/>
          </a:xfrm>
          <a:prstGeom prst="rect">
            <a:avLst/>
          </a:prstGeom>
          <a:noFill/>
        </p:spPr>
        <p:txBody>
          <a:bodyPr wrap="square" rtlCol="0">
            <a:spAutoFit/>
          </a:bodyPr>
          <a:lstStyle/>
          <a:p>
            <a:r>
              <a:rPr lang="ru-RU" sz="2400" b="1" dirty="0" smtClean="0">
                <a:solidFill>
                  <a:schemeClr val="tx2">
                    <a:lumMod val="20000"/>
                    <a:lumOff val="80000"/>
                  </a:schemeClr>
                </a:solidFill>
              </a:rPr>
              <a:t>2008</a:t>
            </a:r>
            <a:endParaRPr lang="ru-RU" sz="2400" b="1" dirty="0">
              <a:solidFill>
                <a:schemeClr val="tx2">
                  <a:lumMod val="20000"/>
                  <a:lumOff val="80000"/>
                </a:schemeClr>
              </a:solidFill>
            </a:endParaRPr>
          </a:p>
        </p:txBody>
      </p:sp>
      <p:sp>
        <p:nvSpPr>
          <p:cNvPr id="19" name="TextBox 18"/>
          <p:cNvSpPr txBox="1"/>
          <p:nvPr/>
        </p:nvSpPr>
        <p:spPr>
          <a:xfrm>
            <a:off x="1475656" y="2060848"/>
            <a:ext cx="864096" cy="461665"/>
          </a:xfrm>
          <a:prstGeom prst="rect">
            <a:avLst/>
          </a:prstGeom>
          <a:noFill/>
        </p:spPr>
        <p:txBody>
          <a:bodyPr wrap="square" rtlCol="0">
            <a:spAutoFit/>
          </a:bodyPr>
          <a:lstStyle/>
          <a:p>
            <a:r>
              <a:rPr lang="ru-RU" sz="2400" b="1" dirty="0" smtClean="0">
                <a:solidFill>
                  <a:schemeClr val="tx2">
                    <a:lumMod val="20000"/>
                    <a:lumOff val="80000"/>
                  </a:schemeClr>
                </a:solidFill>
              </a:rPr>
              <a:t>2009</a:t>
            </a:r>
            <a:endParaRPr lang="ru-RU" sz="2400" b="1" dirty="0">
              <a:solidFill>
                <a:schemeClr val="tx2">
                  <a:lumMod val="20000"/>
                  <a:lumOff val="80000"/>
                </a:schemeClr>
              </a:solidFill>
            </a:endParaRPr>
          </a:p>
        </p:txBody>
      </p:sp>
      <p:sp>
        <p:nvSpPr>
          <p:cNvPr id="20" name="TextBox 19"/>
          <p:cNvSpPr txBox="1"/>
          <p:nvPr/>
        </p:nvSpPr>
        <p:spPr>
          <a:xfrm>
            <a:off x="2501296" y="2060848"/>
            <a:ext cx="864097" cy="461665"/>
          </a:xfrm>
          <a:prstGeom prst="rect">
            <a:avLst/>
          </a:prstGeom>
          <a:noFill/>
        </p:spPr>
        <p:txBody>
          <a:bodyPr wrap="square" rtlCol="0">
            <a:spAutoFit/>
          </a:bodyPr>
          <a:lstStyle/>
          <a:p>
            <a:r>
              <a:rPr lang="ru-RU" sz="2400" b="1" dirty="0" smtClean="0">
                <a:solidFill>
                  <a:schemeClr val="tx2">
                    <a:lumMod val="40000"/>
                    <a:lumOff val="60000"/>
                  </a:schemeClr>
                </a:solidFill>
              </a:rPr>
              <a:t>2010</a:t>
            </a:r>
            <a:endParaRPr lang="ru-RU" sz="2400" b="1" dirty="0">
              <a:solidFill>
                <a:schemeClr val="tx2">
                  <a:lumMod val="40000"/>
                  <a:lumOff val="60000"/>
                </a:schemeClr>
              </a:solidFill>
            </a:endParaRPr>
          </a:p>
        </p:txBody>
      </p:sp>
      <p:sp>
        <p:nvSpPr>
          <p:cNvPr id="21" name="TextBox 20"/>
          <p:cNvSpPr txBox="1"/>
          <p:nvPr/>
        </p:nvSpPr>
        <p:spPr>
          <a:xfrm>
            <a:off x="3563888" y="2060848"/>
            <a:ext cx="864096" cy="461665"/>
          </a:xfrm>
          <a:prstGeom prst="rect">
            <a:avLst/>
          </a:prstGeom>
          <a:noFill/>
        </p:spPr>
        <p:txBody>
          <a:bodyPr wrap="square" rtlCol="0">
            <a:spAutoFit/>
          </a:bodyPr>
          <a:lstStyle/>
          <a:p>
            <a:r>
              <a:rPr lang="ru-RU" sz="2400" b="1" dirty="0" smtClean="0">
                <a:solidFill>
                  <a:schemeClr val="tx2">
                    <a:lumMod val="40000"/>
                    <a:lumOff val="60000"/>
                  </a:schemeClr>
                </a:solidFill>
              </a:rPr>
              <a:t>2011</a:t>
            </a:r>
            <a:endParaRPr lang="ru-RU" sz="2400" b="1" dirty="0">
              <a:solidFill>
                <a:schemeClr val="tx2">
                  <a:lumMod val="40000"/>
                  <a:lumOff val="60000"/>
                </a:schemeClr>
              </a:solidFill>
            </a:endParaRPr>
          </a:p>
        </p:txBody>
      </p:sp>
      <p:sp>
        <p:nvSpPr>
          <p:cNvPr id="22" name="TextBox 21"/>
          <p:cNvSpPr txBox="1"/>
          <p:nvPr/>
        </p:nvSpPr>
        <p:spPr>
          <a:xfrm>
            <a:off x="4644008" y="2060848"/>
            <a:ext cx="864096" cy="461665"/>
          </a:xfrm>
          <a:prstGeom prst="rect">
            <a:avLst/>
          </a:prstGeom>
          <a:noFill/>
        </p:spPr>
        <p:txBody>
          <a:bodyPr wrap="square" rtlCol="0">
            <a:spAutoFit/>
          </a:bodyPr>
          <a:lstStyle/>
          <a:p>
            <a:r>
              <a:rPr lang="ru-RU" sz="2400" b="1" dirty="0" smtClean="0">
                <a:solidFill>
                  <a:schemeClr val="accent1"/>
                </a:solidFill>
              </a:rPr>
              <a:t>2012</a:t>
            </a:r>
            <a:endParaRPr lang="ru-RU" sz="2400" b="1" dirty="0">
              <a:solidFill>
                <a:schemeClr val="accent1"/>
              </a:solidFill>
            </a:endParaRPr>
          </a:p>
        </p:txBody>
      </p:sp>
      <p:sp>
        <p:nvSpPr>
          <p:cNvPr id="23" name="TextBox 22"/>
          <p:cNvSpPr txBox="1"/>
          <p:nvPr/>
        </p:nvSpPr>
        <p:spPr>
          <a:xfrm>
            <a:off x="5724128" y="2060848"/>
            <a:ext cx="864096" cy="461665"/>
          </a:xfrm>
          <a:prstGeom prst="rect">
            <a:avLst/>
          </a:prstGeom>
          <a:noFill/>
        </p:spPr>
        <p:txBody>
          <a:bodyPr wrap="square" rtlCol="0">
            <a:spAutoFit/>
          </a:bodyPr>
          <a:lstStyle/>
          <a:p>
            <a:r>
              <a:rPr lang="ru-RU" sz="2400" b="1" dirty="0" smtClean="0">
                <a:solidFill>
                  <a:schemeClr val="accent1"/>
                </a:solidFill>
              </a:rPr>
              <a:t>2013</a:t>
            </a:r>
            <a:endParaRPr lang="ru-RU" sz="2400" b="1" dirty="0">
              <a:solidFill>
                <a:schemeClr val="accent1"/>
              </a:solidFill>
            </a:endParaRPr>
          </a:p>
        </p:txBody>
      </p:sp>
      <p:sp>
        <p:nvSpPr>
          <p:cNvPr id="24" name="TextBox 23"/>
          <p:cNvSpPr txBox="1"/>
          <p:nvPr/>
        </p:nvSpPr>
        <p:spPr>
          <a:xfrm>
            <a:off x="6804248" y="2060848"/>
            <a:ext cx="864096" cy="461665"/>
          </a:xfrm>
          <a:prstGeom prst="rect">
            <a:avLst/>
          </a:prstGeom>
          <a:noFill/>
        </p:spPr>
        <p:txBody>
          <a:bodyPr wrap="square" rtlCol="0">
            <a:spAutoFit/>
          </a:bodyPr>
          <a:lstStyle/>
          <a:p>
            <a:r>
              <a:rPr lang="ru-RU" sz="2400" b="1" dirty="0" smtClean="0">
                <a:solidFill>
                  <a:schemeClr val="tx2">
                    <a:lumMod val="75000"/>
                  </a:schemeClr>
                </a:solidFill>
              </a:rPr>
              <a:t>2014</a:t>
            </a:r>
            <a:endParaRPr lang="ru-RU" sz="2400" b="1" dirty="0">
              <a:solidFill>
                <a:schemeClr val="tx2">
                  <a:lumMod val="75000"/>
                </a:schemeClr>
              </a:solidFill>
            </a:endParaRPr>
          </a:p>
        </p:txBody>
      </p:sp>
      <p:sp>
        <p:nvSpPr>
          <p:cNvPr id="25" name="TextBox 24"/>
          <p:cNvSpPr txBox="1"/>
          <p:nvPr/>
        </p:nvSpPr>
        <p:spPr>
          <a:xfrm>
            <a:off x="7884944" y="2060848"/>
            <a:ext cx="864097" cy="461665"/>
          </a:xfrm>
          <a:prstGeom prst="rect">
            <a:avLst/>
          </a:prstGeom>
          <a:noFill/>
        </p:spPr>
        <p:txBody>
          <a:bodyPr wrap="square" rtlCol="0">
            <a:spAutoFit/>
          </a:bodyPr>
          <a:lstStyle/>
          <a:p>
            <a:r>
              <a:rPr lang="ru-RU" sz="2400" b="1" dirty="0" smtClean="0">
                <a:solidFill>
                  <a:schemeClr val="tx2">
                    <a:lumMod val="75000"/>
                  </a:schemeClr>
                </a:solidFill>
              </a:rPr>
              <a:t>2015</a:t>
            </a:r>
            <a:endParaRPr lang="ru-RU" sz="2400" b="1" dirty="0">
              <a:solidFill>
                <a:schemeClr val="tx2">
                  <a:lumMod val="75000"/>
                </a:schemeClr>
              </a:solidFill>
            </a:endParaRPr>
          </a:p>
        </p:txBody>
      </p:sp>
      <p:graphicFrame>
        <p:nvGraphicFramePr>
          <p:cNvPr id="26" name="Таблица 25"/>
          <p:cNvGraphicFramePr>
            <a:graphicFrameLocks noGrp="1"/>
          </p:cNvGraphicFramePr>
          <p:nvPr>
            <p:extLst>
              <p:ext uri="{D42A27DB-BD31-4B8C-83A1-F6EECF244321}">
                <p14:modId xmlns:p14="http://schemas.microsoft.com/office/powerpoint/2010/main" val="1272243393"/>
              </p:ext>
            </p:extLst>
          </p:nvPr>
        </p:nvGraphicFramePr>
        <p:xfrm>
          <a:off x="323528" y="2636912"/>
          <a:ext cx="8496943" cy="370840"/>
        </p:xfrm>
        <a:graphic>
          <a:graphicData uri="http://schemas.openxmlformats.org/drawingml/2006/table">
            <a:tbl>
              <a:tblPr firstRow="1" bandRow="1">
                <a:tableStyleId>{69CF1AB2-1976-4502-BF36-3FF5EA218861}</a:tableStyleId>
              </a:tblPr>
              <a:tblGrid>
                <a:gridCol w="1016659"/>
                <a:gridCol w="1016659"/>
                <a:gridCol w="1089277"/>
                <a:gridCol w="981861"/>
                <a:gridCol w="1152128"/>
                <a:gridCol w="1080120"/>
                <a:gridCol w="1080120"/>
                <a:gridCol w="1080119"/>
              </a:tblGrid>
              <a:tr h="370840">
                <a:tc>
                  <a:txBody>
                    <a:bodyPr/>
                    <a:lstStyle/>
                    <a:p>
                      <a:pPr algn="ctr"/>
                      <a:r>
                        <a:rPr lang="ru-RU" dirty="0" smtClean="0"/>
                        <a:t>74492</a:t>
                      </a:r>
                      <a:endParaRPr lang="ru-RU" dirty="0"/>
                    </a:p>
                  </a:txBody>
                  <a:tcPr/>
                </a:tc>
                <a:tc>
                  <a:txBody>
                    <a:bodyPr/>
                    <a:lstStyle/>
                    <a:p>
                      <a:pPr algn="ctr"/>
                      <a:r>
                        <a:rPr lang="ru-RU" dirty="0" smtClean="0"/>
                        <a:t>72012</a:t>
                      </a:r>
                      <a:endParaRPr lang="ru-RU" dirty="0"/>
                    </a:p>
                  </a:txBody>
                  <a:tcPr/>
                </a:tc>
                <a:tc>
                  <a:txBody>
                    <a:bodyPr/>
                    <a:lstStyle/>
                    <a:p>
                      <a:pPr algn="ctr"/>
                      <a:r>
                        <a:rPr lang="ru-RU" dirty="0" smtClean="0"/>
                        <a:t>64584</a:t>
                      </a:r>
                      <a:endParaRPr lang="ru-RU" dirty="0"/>
                    </a:p>
                  </a:txBody>
                  <a:tcPr/>
                </a:tc>
                <a:tc>
                  <a:txBody>
                    <a:bodyPr/>
                    <a:lstStyle/>
                    <a:p>
                      <a:pPr algn="ctr"/>
                      <a:r>
                        <a:rPr lang="ru-RU" dirty="0" smtClean="0"/>
                        <a:t>58791</a:t>
                      </a:r>
                      <a:endParaRPr lang="ru-RU" dirty="0"/>
                    </a:p>
                  </a:txBody>
                  <a:tcPr/>
                </a:tc>
                <a:tc>
                  <a:txBody>
                    <a:bodyPr/>
                    <a:lstStyle/>
                    <a:p>
                      <a:pPr algn="ctr"/>
                      <a:r>
                        <a:rPr lang="ru-RU" dirty="0" smtClean="0"/>
                        <a:t>52206</a:t>
                      </a:r>
                      <a:endParaRPr lang="ru-RU" dirty="0"/>
                    </a:p>
                  </a:txBody>
                  <a:tcPr/>
                </a:tc>
                <a:tc>
                  <a:txBody>
                    <a:bodyPr/>
                    <a:lstStyle/>
                    <a:p>
                      <a:pPr algn="ctr"/>
                      <a:r>
                        <a:rPr lang="ru-RU" dirty="0" smtClean="0"/>
                        <a:t>46753</a:t>
                      </a:r>
                      <a:endParaRPr lang="ru-RU" dirty="0"/>
                    </a:p>
                  </a:txBody>
                  <a:tcPr/>
                </a:tc>
                <a:tc>
                  <a:txBody>
                    <a:bodyPr/>
                    <a:lstStyle/>
                    <a:p>
                      <a:pPr algn="ctr"/>
                      <a:r>
                        <a:rPr lang="ru-RU" dirty="0" smtClean="0"/>
                        <a:t>42901</a:t>
                      </a:r>
                      <a:endParaRPr lang="ru-RU" dirty="0"/>
                    </a:p>
                  </a:txBody>
                  <a:tcPr/>
                </a:tc>
                <a:tc>
                  <a:txBody>
                    <a:bodyPr/>
                    <a:lstStyle/>
                    <a:p>
                      <a:pPr algn="ctr"/>
                      <a:r>
                        <a:rPr lang="ru-RU" dirty="0" smtClean="0"/>
                        <a:t>40025</a:t>
                      </a:r>
                      <a:endParaRPr lang="ru-RU" dirty="0"/>
                    </a:p>
                  </a:txBody>
                  <a:tcPr/>
                </a:tc>
              </a:tr>
            </a:tbl>
          </a:graphicData>
        </a:graphic>
      </p:graphicFrame>
      <p:sp>
        <p:nvSpPr>
          <p:cNvPr id="27" name="TextBox 26"/>
          <p:cNvSpPr txBox="1"/>
          <p:nvPr/>
        </p:nvSpPr>
        <p:spPr>
          <a:xfrm>
            <a:off x="98229" y="6384251"/>
            <a:ext cx="8928992" cy="369332"/>
          </a:xfrm>
          <a:prstGeom prst="rect">
            <a:avLst/>
          </a:prstGeom>
          <a:noFill/>
        </p:spPr>
        <p:txBody>
          <a:bodyPr wrap="square" rtlCol="0">
            <a:spAutoFit/>
          </a:bodyPr>
          <a:lstStyle/>
          <a:p>
            <a:r>
              <a:rPr lang="ru-RU" dirty="0" smtClean="0"/>
              <a:t>*</a:t>
            </a:r>
            <a:r>
              <a:rPr lang="ru-RU" i="1" dirty="0" smtClean="0">
                <a:hlinkClick r:id="rId2"/>
              </a:rPr>
              <a:t>По данным Министерства образования и науки Российской Федерации</a:t>
            </a:r>
            <a:endParaRPr lang="ru-RU" i="1" dirty="0"/>
          </a:p>
        </p:txBody>
      </p:sp>
      <p:pic>
        <p:nvPicPr>
          <p:cNvPr id="28" name="Рисунок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546" y="3284984"/>
            <a:ext cx="4381500" cy="2857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 name="Рисунок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3284985"/>
            <a:ext cx="3888432" cy="2857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850034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animEffect transition="in" filter="fade">
                                      <p:cBhvr>
                                        <p:cTn id="46" dur="500"/>
                                        <p:tgtEl>
                                          <p:spTgt spid="1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Effect transition="in" filter="fade">
                                      <p:cBhvr>
                                        <p:cTn id="56" dur="500"/>
                                        <p:tgtEl>
                                          <p:spTgt spid="2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p:cTn id="74" dur="500" fill="hold"/>
                                        <p:tgtEl>
                                          <p:spTgt spid="25"/>
                                        </p:tgtEl>
                                        <p:attrNameLst>
                                          <p:attrName>ppt_w</p:attrName>
                                        </p:attrNameLst>
                                      </p:cBhvr>
                                      <p:tavLst>
                                        <p:tav tm="0">
                                          <p:val>
                                            <p:fltVal val="0"/>
                                          </p:val>
                                        </p:tav>
                                        <p:tav tm="100000">
                                          <p:val>
                                            <p:strVal val="#ppt_w"/>
                                          </p:val>
                                        </p:tav>
                                      </p:tavLst>
                                    </p:anim>
                                    <p:anim calcmode="lin" valueType="num">
                                      <p:cBhvr>
                                        <p:cTn id="75" dur="500" fill="hold"/>
                                        <p:tgtEl>
                                          <p:spTgt spid="25"/>
                                        </p:tgtEl>
                                        <p:attrNameLst>
                                          <p:attrName>ppt_h</p:attrName>
                                        </p:attrNameLst>
                                      </p:cBhvr>
                                      <p:tavLst>
                                        <p:tav tm="0">
                                          <p:val>
                                            <p:fltVal val="0"/>
                                          </p:val>
                                        </p:tav>
                                        <p:tav tm="100000">
                                          <p:val>
                                            <p:strVal val="#ppt_h"/>
                                          </p:val>
                                        </p:tav>
                                      </p:tavLst>
                                    </p:anim>
                                    <p:animEffect transition="in" filter="fade">
                                      <p:cBhvr>
                                        <p:cTn id="76" dur="500"/>
                                        <p:tgtEl>
                                          <p:spTgt spid="25"/>
                                        </p:tgtEl>
                                      </p:cBhvr>
                                    </p:animEffect>
                                  </p:childTnLst>
                                </p:cTn>
                              </p:par>
                              <p:par>
                                <p:cTn id="77" presetID="22" presetClass="entr" presetSubtype="8" fill="hold"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left)">
                                      <p:cBhvr>
                                        <p:cTn id="79" dur="500"/>
                                        <p:tgtEl>
                                          <p:spTgt spid="26"/>
                                        </p:tgtEl>
                                      </p:cBhvr>
                                    </p:animEffect>
                                  </p:childTnLst>
                                </p:cTn>
                              </p:par>
                              <p:par>
                                <p:cTn id="80" presetID="21" presetClass="entr" presetSubtype="2" fill="hold"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heel(2)">
                                      <p:cBhvr>
                                        <p:cTn id="82" dur="2000"/>
                                        <p:tgtEl>
                                          <p:spTgt spid="28"/>
                                        </p:tgtEl>
                                      </p:cBhvr>
                                    </p:animEffect>
                                  </p:childTnLst>
                                </p:cTn>
                              </p:par>
                              <p:par>
                                <p:cTn id="83" presetID="21" presetClass="entr" presetSubtype="2" fill="hold"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heel(2)">
                                      <p:cBhvr>
                                        <p:cTn id="85" dur="2000"/>
                                        <p:tgtEl>
                                          <p:spTgt spid="29"/>
                                        </p:tgtEl>
                                      </p:cBhvr>
                                    </p:animEffect>
                                  </p:childTnLst>
                                </p:cTn>
                              </p:par>
                              <p:par>
                                <p:cTn id="86" presetID="16" presetClass="entr" presetSubtype="37" fill="hold" nodeType="withEffect">
                                  <p:stCondLst>
                                    <p:cond delay="0"/>
                                  </p:stCondLst>
                                  <p:childTnLst>
                                    <p:set>
                                      <p:cBhvr>
                                        <p:cTn id="87" dur="1" fill="hold">
                                          <p:stCondLst>
                                            <p:cond delay="0"/>
                                          </p:stCondLst>
                                        </p:cTn>
                                        <p:tgtEl>
                                          <p:spTgt spid="27">
                                            <p:txEl>
                                              <p:pRg st="0" end="0"/>
                                            </p:txEl>
                                          </p:spTgt>
                                        </p:tgtEl>
                                        <p:attrNameLst>
                                          <p:attrName>style.visibility</p:attrName>
                                        </p:attrNameLst>
                                      </p:cBhvr>
                                      <p:to>
                                        <p:strVal val="visible"/>
                                      </p:to>
                                    </p:set>
                                    <p:animEffect transition="in" filter="barn(outVertical)">
                                      <p:cBhvr>
                                        <p:cTn id="88"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859" y="2424"/>
            <a:ext cx="9175717" cy="1154162"/>
          </a:xfrm>
          <a:prstGeom prst="rect">
            <a:avLst/>
          </a:prstGeom>
          <a:noFill/>
        </p:spPr>
        <p:txBody>
          <a:bodyPr wrap="none" lIns="91440" tIns="45720" rIns="91440" bIns="45720">
            <a:spAutoFit/>
          </a:bodyPr>
          <a:lstStyle/>
          <a:p>
            <a:pPr algn="ctr"/>
            <a:r>
              <a:rPr lang="ru-RU" sz="23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2" action="ppaction://hlinksldjump"/>
              </a:rPr>
              <a:t>ОБЗОР </a:t>
            </a:r>
            <a:r>
              <a:rPr lang="ru-RU"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2" action="ppaction://hlinksldjump"/>
              </a:rPr>
              <a:t>ПРАКТИКИ РАЗРЕШЕНИЯ СУДАМИ СПОРОВ, </a:t>
            </a:r>
            <a:endParaRPr lang="ru-RU" sz="23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2" action="ppaction://hlinksldjump"/>
            </a:endParaRPr>
          </a:p>
          <a:p>
            <a:pPr algn="ctr"/>
            <a:r>
              <a:rPr lang="ru-RU" sz="23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2" action="ppaction://hlinksldjump"/>
              </a:rPr>
              <a:t>СВЯЗАННЫХ </a:t>
            </a:r>
            <a:r>
              <a:rPr lang="ru-RU"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2" action="ppaction://hlinksldjump"/>
              </a:rPr>
              <a:t>С ВОСПИТАНИЕМ </a:t>
            </a:r>
            <a:r>
              <a:rPr lang="ru-RU" sz="23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2" action="ppaction://hlinksldjump"/>
              </a:rPr>
              <a:t>ДЕТЕЙ</a:t>
            </a:r>
            <a:r>
              <a:rPr lang="ru-RU" sz="23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ru-RU" sz="23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ru-RU" sz="23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ru-RU"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Утв. постановлением Президиума Верховного Суда РФ от 20.07.2011)</a:t>
            </a:r>
          </a:p>
        </p:txBody>
      </p:sp>
      <p:sp>
        <p:nvSpPr>
          <p:cNvPr id="5" name="TextBox 4"/>
          <p:cNvSpPr txBox="1"/>
          <p:nvPr/>
        </p:nvSpPr>
        <p:spPr>
          <a:xfrm>
            <a:off x="179511" y="1340768"/>
            <a:ext cx="8784976" cy="535531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285750" indent="-285750" algn="just">
              <a:buFont typeface="Arial" pitchFamily="34" charset="0"/>
              <a:buChar char="•"/>
            </a:pPr>
            <a:r>
              <a:rPr lang="ru-RU" dirty="0"/>
              <a:t>Анализ судебной практики по делам о лишении родительских прав свидетельствует о том, что дела данной категории в целом рассматриваются судами правильно в соответствии с нормами Семейного кодекса Российской </a:t>
            </a:r>
            <a:r>
              <a:rPr lang="ru-RU" dirty="0" smtClean="0"/>
              <a:t>Федерации.</a:t>
            </a:r>
            <a:endParaRPr lang="ru-RU" dirty="0"/>
          </a:p>
          <a:p>
            <a:pPr marL="285750" indent="-285750" algn="just">
              <a:buFont typeface="Arial" pitchFamily="34" charset="0"/>
              <a:buChar char="•"/>
            </a:pPr>
            <a:r>
              <a:rPr lang="ru-RU" dirty="0"/>
              <a:t>При принятии искового заявления суды в основном правильно определяли круг лиц и органов, имеющих право предъявлять требование о лишении родительских прав, </a:t>
            </a:r>
            <a:r>
              <a:rPr lang="ru-RU" dirty="0" smtClean="0"/>
              <a:t>однако </a:t>
            </a:r>
            <a:r>
              <a:rPr lang="ru-RU" dirty="0"/>
              <a:t>имели место и случаи, когда судами принимались к рассмотрению </a:t>
            </a:r>
            <a:r>
              <a:rPr lang="ru-RU" dirty="0" smtClean="0"/>
              <a:t>заявления</a:t>
            </a:r>
            <a:r>
              <a:rPr lang="ru-RU" dirty="0"/>
              <a:t>, поданные органами или лицами, которые таким правом не </a:t>
            </a:r>
            <a:r>
              <a:rPr lang="ru-RU" dirty="0" smtClean="0"/>
              <a:t>обладали.</a:t>
            </a:r>
          </a:p>
          <a:p>
            <a:pPr marL="285750" indent="-285750" algn="just">
              <a:buFont typeface="Arial" pitchFamily="34" charset="0"/>
              <a:buChar char="•"/>
            </a:pPr>
            <a:r>
              <a:rPr lang="ru-RU" dirty="0"/>
              <a:t>Обобщение судебной практики показало, что суды в целом с учетом положений статьи 69 СК РФ правильно определяют юридически значимые обстоятельства по делу, полно, всесторонне и объективно их исследуют и выносят законные и обоснованные </a:t>
            </a:r>
            <a:r>
              <a:rPr lang="ru-RU" dirty="0" smtClean="0"/>
              <a:t>решения; вместе </a:t>
            </a:r>
            <a:r>
              <a:rPr lang="ru-RU" dirty="0"/>
              <a:t>с тем в ходе обобщения были выявлены и случаи необоснованного лишения родительских прав. Такие ошибки, как правило, исправлялись судами кассационной </a:t>
            </a:r>
            <a:r>
              <a:rPr lang="ru-RU" dirty="0" smtClean="0"/>
              <a:t>инстанции.</a:t>
            </a:r>
          </a:p>
          <a:p>
            <a:pPr marL="285750" indent="-285750" algn="just">
              <a:buFont typeface="Arial" pitchFamily="34" charset="0"/>
              <a:buChar char="•"/>
            </a:pPr>
            <a:r>
              <a:rPr lang="ru-RU" dirty="0"/>
              <a:t>Обобщение судебной практики показало, что суды нередко отказывали в удовлетворении исковых требований о лишении родительских прав. При этом судами принимались во внимание различные обстоятельства, наличие которых исключает возможность лишения родителя родительских прав; </a:t>
            </a:r>
            <a:r>
              <a:rPr lang="ru-RU" dirty="0" smtClean="0"/>
              <a:t>однако </a:t>
            </a:r>
            <a:r>
              <a:rPr lang="ru-RU" dirty="0"/>
              <a:t>имелись и случаи, когда решение об отказе в иске о лишении родительских прав принималось без учета всех юридически значимых обстоятельств дела.</a:t>
            </a:r>
          </a:p>
        </p:txBody>
      </p:sp>
    </p:spTree>
    <p:extLst>
      <p:ext uri="{BB962C8B-B14F-4D97-AF65-F5344CB8AC3E}">
        <p14:creationId xmlns:p14="http://schemas.microsoft.com/office/powerpoint/2010/main" val="13325023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Овал 16"/>
          <p:cNvSpPr/>
          <p:nvPr/>
        </p:nvSpPr>
        <p:spPr>
          <a:xfrm>
            <a:off x="8110692" y="1296933"/>
            <a:ext cx="936475" cy="1292369"/>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96836" y="1296884"/>
            <a:ext cx="936475" cy="1292369"/>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9343" y="116632"/>
            <a:ext cx="9125320" cy="1015663"/>
          </a:xfrm>
          <a:prstGeom prst="rect">
            <a:avLst/>
          </a:prstGeom>
          <a:noFill/>
        </p:spPr>
        <p:txBody>
          <a:bodyPr wrap="none" lIns="91440" tIns="45720" rIns="91440" bIns="45720">
            <a:spAutoFit/>
          </a:bodyPr>
          <a:lstStyle/>
          <a:p>
            <a:pPr algn="ct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«Во </a:t>
            </a:r>
            <a:r>
              <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всех ли случаях и при всех ли обстоятельствах лишение </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родительских прав </a:t>
            </a:r>
          </a:p>
          <a:p>
            <a:pPr algn="ct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будет соответствовать </a:t>
            </a:r>
            <a:r>
              <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интересам ребёнка и </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способствовать </a:t>
            </a:r>
          </a:p>
          <a:p>
            <a:pPr algn="ct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наиболее </a:t>
            </a:r>
            <a:r>
              <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полному обеспечению его законных прав</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 name="Прямоугольник 12"/>
          <p:cNvSpPr/>
          <p:nvPr/>
        </p:nvSpPr>
        <p:spPr>
          <a:xfrm>
            <a:off x="96837" y="1158238"/>
            <a:ext cx="936475" cy="1569660"/>
          </a:xfrm>
          <a:prstGeom prst="rect">
            <a:avLst/>
          </a:prstGeom>
        </p:spPr>
        <p:txBody>
          <a:bodyPr wrap="none">
            <a:spAutoFit/>
          </a:bodyPr>
          <a:lstStyle/>
          <a:p>
            <a:r>
              <a:rPr lang="ru-RU" sz="9600" dirty="0">
                <a:solidFill>
                  <a:srgbClr val="FF0000"/>
                </a:solidFill>
                <a:latin typeface="Arial Black" pitchFamily="34" charset="0"/>
              </a:rPr>
              <a:t>?</a:t>
            </a:r>
          </a:p>
        </p:txBody>
      </p:sp>
      <p:sp>
        <p:nvSpPr>
          <p:cNvPr id="14" name="Прямоугольник 13"/>
          <p:cNvSpPr/>
          <p:nvPr/>
        </p:nvSpPr>
        <p:spPr>
          <a:xfrm>
            <a:off x="8113723" y="1158238"/>
            <a:ext cx="936475" cy="1569660"/>
          </a:xfrm>
          <a:prstGeom prst="rect">
            <a:avLst/>
          </a:prstGeom>
        </p:spPr>
        <p:txBody>
          <a:bodyPr wrap="none">
            <a:spAutoFit/>
          </a:bodyPr>
          <a:lstStyle/>
          <a:p>
            <a:r>
              <a:rPr lang="ru-RU" sz="9600" dirty="0">
                <a:solidFill>
                  <a:srgbClr val="FF0000"/>
                </a:solidFill>
                <a:latin typeface="Arial Black" pitchFamily="34" charset="0"/>
              </a:rPr>
              <a:t>?</a:t>
            </a:r>
          </a:p>
        </p:txBody>
      </p:sp>
      <p:sp>
        <p:nvSpPr>
          <p:cNvPr id="19" name="TextBox 18"/>
          <p:cNvSpPr txBox="1"/>
          <p:nvPr/>
        </p:nvSpPr>
        <p:spPr>
          <a:xfrm>
            <a:off x="1115804" y="1204403"/>
            <a:ext cx="6912397"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ru-RU" dirty="0" smtClean="0"/>
              <a:t>Проанализировав нормы соответствующего законодательства, разобрав материалы правоприменительной практики по соответствующим делам, рассмотрев точки зрения различных учёных по обозначенному вопросу, приходим к следующим выводам: </a:t>
            </a:r>
            <a:endParaRPr lang="ru-RU" dirty="0"/>
          </a:p>
        </p:txBody>
      </p:sp>
      <p:sp>
        <p:nvSpPr>
          <p:cNvPr id="21" name="TextBox 20"/>
          <p:cNvSpPr txBox="1"/>
          <p:nvPr/>
        </p:nvSpPr>
        <p:spPr>
          <a:xfrm>
            <a:off x="96837" y="2987320"/>
            <a:ext cx="8950331" cy="369331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just">
              <a:buFontTx/>
              <a:buAutoNum type="arabicParenR"/>
            </a:pPr>
            <a:r>
              <a:rPr lang="ru-RU" dirty="0"/>
              <a:t>С нашей точки зрения, лишение родительских прав - это не мера наказания родителей, а способ защиты интересов </a:t>
            </a:r>
            <a:r>
              <a:rPr lang="ru-RU" dirty="0" smtClean="0"/>
              <a:t>детей, так что при применении данного вида семейно-правовой ответственности судам следует исходить прежде всего из интересов ребёнка, а </a:t>
            </a:r>
            <a:r>
              <a:rPr lang="ru-RU" dirty="0"/>
              <a:t>не из необходимости наказать </a:t>
            </a:r>
            <a:r>
              <a:rPr lang="ru-RU" dirty="0" smtClean="0"/>
              <a:t>родителей.</a:t>
            </a:r>
          </a:p>
          <a:p>
            <a:pPr marL="342900" indent="-342900" algn="just">
              <a:buFontTx/>
              <a:buAutoNum type="arabicParenR"/>
            </a:pPr>
            <a:endParaRPr lang="ru-RU" dirty="0"/>
          </a:p>
          <a:p>
            <a:pPr marL="342900" indent="-342900" algn="just">
              <a:buAutoNum type="arabicParenR"/>
            </a:pPr>
            <a:r>
              <a:rPr lang="ru-RU" dirty="0" smtClean="0"/>
              <a:t>Государству необходимо </a:t>
            </a:r>
            <a:r>
              <a:rPr lang="ru-RU" dirty="0"/>
              <a:t>прилагать все усилия, </a:t>
            </a:r>
            <a:r>
              <a:rPr lang="ru-RU" dirty="0" smtClean="0"/>
              <a:t>чтобы, в первую очередь, </a:t>
            </a:r>
            <a:r>
              <a:rPr lang="ru-RU" dirty="0"/>
              <a:t>сохранить семью и исправить родителей, </a:t>
            </a:r>
            <a:r>
              <a:rPr lang="ru-RU" dirty="0" smtClean="0"/>
              <a:t>а не отобрать у них ребёнка, так </a:t>
            </a:r>
            <a:r>
              <a:rPr lang="ru-RU" dirty="0"/>
              <a:t>как </a:t>
            </a:r>
            <a:r>
              <a:rPr lang="ru-RU" dirty="0" smtClean="0"/>
              <a:t>это, на наш взгляд, будет больше </a:t>
            </a:r>
            <a:r>
              <a:rPr lang="ru-RU" dirty="0"/>
              <a:t>соответствовать интересам детей</a:t>
            </a:r>
            <a:r>
              <a:rPr lang="ru-RU" dirty="0" smtClean="0"/>
              <a:t>.</a:t>
            </a:r>
          </a:p>
          <a:p>
            <a:pPr marL="342900" indent="-342900" algn="just">
              <a:buAutoNum type="arabicParenR"/>
            </a:pPr>
            <a:endParaRPr lang="ru-RU" dirty="0" smtClean="0"/>
          </a:p>
          <a:p>
            <a:pPr marL="342900" indent="-342900" algn="just">
              <a:buAutoNum type="arabicParenR"/>
            </a:pPr>
            <a:r>
              <a:rPr lang="ru-RU" dirty="0" smtClean="0"/>
              <a:t>Мы считаем</a:t>
            </a:r>
            <a:r>
              <a:rPr lang="ru-RU" dirty="0"/>
              <a:t>, что необходимо закрепить в </a:t>
            </a:r>
            <a:r>
              <a:rPr lang="ru-RU" dirty="0" smtClean="0"/>
              <a:t>Семейном кодексе РФ право </a:t>
            </a:r>
            <a:r>
              <a:rPr lang="ru-RU" dirty="0"/>
              <a:t>родителя, </a:t>
            </a:r>
            <a:r>
              <a:rPr lang="ru-RU" dirty="0" smtClean="0"/>
              <a:t>лишённого родительских прав, </a:t>
            </a:r>
            <a:r>
              <a:rPr lang="ru-RU" dirty="0"/>
              <a:t>общаться </a:t>
            </a:r>
            <a:r>
              <a:rPr lang="ru-RU" dirty="0" smtClean="0"/>
              <a:t>и видеться с ребёнком при условии наличия согласия на это </a:t>
            </a:r>
            <a:r>
              <a:rPr lang="ru-RU" dirty="0"/>
              <a:t>самого ребёнка, что </a:t>
            </a:r>
            <a:r>
              <a:rPr lang="ru-RU" dirty="0" smtClean="0"/>
              <a:t>в значительной степени будет способствовать обеспечению его законных прав.</a:t>
            </a:r>
          </a:p>
        </p:txBody>
      </p:sp>
    </p:spTree>
    <p:extLst>
      <p:ext uri="{BB962C8B-B14F-4D97-AF65-F5344CB8AC3E}">
        <p14:creationId xmlns:p14="http://schemas.microsoft.com/office/powerpoint/2010/main" val="214480491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anim calcmode="lin" valueType="num">
                                      <p:cBhvr>
                                        <p:cTn id="13" dur="2000" fill="hold"/>
                                        <p:tgtEl>
                                          <p:spTgt spid="14"/>
                                        </p:tgtEl>
                                        <p:attrNameLst>
                                          <p:attrName>ppt_w</p:attrName>
                                        </p:attrNameLst>
                                      </p:cBhvr>
                                      <p:tavLst>
                                        <p:tav tm="0" fmla="#ppt_w*sin(2.5*pi*$)">
                                          <p:val>
                                            <p:fltVal val="0"/>
                                          </p:val>
                                        </p:tav>
                                        <p:tav tm="100000">
                                          <p:val>
                                            <p:fltVal val="1"/>
                                          </p:val>
                                        </p:tav>
                                      </p:tavLst>
                                    </p:anim>
                                    <p:anim calcmode="lin" valueType="num">
                                      <p:cBhvr>
                                        <p:cTn id="14" dur="2000" fill="hold"/>
                                        <p:tgtEl>
                                          <p:spTgt spid="14"/>
                                        </p:tgtEl>
                                        <p:attrNameLst>
                                          <p:attrName>ppt_h</p:attrName>
                                        </p:attrNameLst>
                                      </p:cBhvr>
                                      <p:tavLst>
                                        <p:tav tm="0">
                                          <p:val>
                                            <p:strVal val="#ppt_h"/>
                                          </p:val>
                                        </p:tav>
                                        <p:tav tm="100000">
                                          <p:val>
                                            <p:strVal val="#ppt_h"/>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2" presetClass="entr" presetSubtype="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13" grpId="0"/>
      <p:bldP spid="14" grpId="0"/>
      <p:bldP spid="19"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79512" y="260648"/>
            <a:ext cx="8784976" cy="6160661"/>
          </a:xfrm>
          <a:prstGeom prst="rect">
            <a:avLst/>
          </a:prstGeom>
          <a:noFill/>
        </p:spPr>
        <p:txBody>
          <a:bodyPr wrap="square" rtlCol="0">
            <a:spAutoFit/>
          </a:bodyPr>
          <a:lstStyle/>
          <a:p>
            <a:pPr algn="r">
              <a:lnSpc>
                <a:spcPct val="150000"/>
              </a:lnSpc>
              <a:spcAft>
                <a:spcPts val="1000"/>
              </a:spcAft>
            </a:pPr>
            <a:r>
              <a:rPr lang="ru-RU" sz="1600" dirty="0">
                <a:latin typeface="Times New Roman"/>
                <a:ea typeface="Calibri"/>
                <a:cs typeface="Times New Roman"/>
              </a:rPr>
              <a:t>Проект</a:t>
            </a:r>
            <a:endParaRPr lang="ru-RU" sz="1400" dirty="0">
              <a:ea typeface="Calibri"/>
              <a:cs typeface="Times New Roman"/>
            </a:endParaRPr>
          </a:p>
          <a:p>
            <a:pPr algn="ctr">
              <a:lnSpc>
                <a:spcPct val="150000"/>
              </a:lnSpc>
              <a:spcAft>
                <a:spcPts val="1000"/>
              </a:spcAft>
            </a:pPr>
            <a:r>
              <a:rPr lang="ru-RU" sz="3200" b="1" dirty="0">
                <a:latin typeface="Times New Roman"/>
                <a:ea typeface="Calibri"/>
                <a:cs typeface="Times New Roman"/>
              </a:rPr>
              <a:t>ФЕДЕРАЛЬНЫЙ ЗАКОН</a:t>
            </a:r>
            <a:endParaRPr lang="ru-RU" sz="1400" dirty="0">
              <a:ea typeface="Calibri"/>
              <a:cs typeface="Times New Roman"/>
            </a:endParaRPr>
          </a:p>
          <a:p>
            <a:pPr algn="ctr">
              <a:lnSpc>
                <a:spcPct val="150000"/>
              </a:lnSpc>
              <a:spcAft>
                <a:spcPts val="1000"/>
              </a:spcAft>
            </a:pPr>
            <a:r>
              <a:rPr lang="x-none" sz="2000" b="1">
                <a:latin typeface="Times New Roman"/>
                <a:ea typeface="Calibri"/>
                <a:cs typeface="Times New Roman"/>
              </a:rPr>
              <a:t>О внесении изменений в Кодекс Российской Федерации об административных правонарушениях</a:t>
            </a:r>
            <a:r>
              <a:rPr lang="ru-RU" sz="2000" b="1" dirty="0">
                <a:latin typeface="Times New Roman"/>
                <a:ea typeface="Calibri"/>
                <a:cs typeface="Times New Roman"/>
              </a:rPr>
              <a:t>, Уголовный кодекс Российской Федерации, Семейный кодекс Российской Федерации</a:t>
            </a:r>
            <a:endParaRPr lang="ru-RU" sz="1400" dirty="0">
              <a:ea typeface="Calibri"/>
              <a:cs typeface="Times New Roman"/>
            </a:endParaRPr>
          </a:p>
          <a:p>
            <a:pPr indent="450215">
              <a:lnSpc>
                <a:spcPct val="150000"/>
              </a:lnSpc>
              <a:spcAft>
                <a:spcPts val="1000"/>
              </a:spcAft>
            </a:pPr>
            <a:r>
              <a:rPr lang="ru-RU" b="1" dirty="0">
                <a:latin typeface="Times New Roman" pitchFamily="18" charset="0"/>
                <a:ea typeface="Calibri"/>
                <a:cs typeface="Times New Roman" pitchFamily="18" charset="0"/>
              </a:rPr>
              <a:t>Статья 1</a:t>
            </a:r>
            <a:endParaRPr lang="ru-RU" dirty="0">
              <a:latin typeface="Times New Roman" pitchFamily="18" charset="0"/>
              <a:ea typeface="Calibri"/>
              <a:cs typeface="Times New Roman" pitchFamily="18" charset="0"/>
            </a:endParaRPr>
          </a:p>
          <a:p>
            <a:pPr indent="449580" algn="just">
              <a:lnSpc>
                <a:spcPct val="150000"/>
              </a:lnSpc>
              <a:spcAft>
                <a:spcPts val="1000"/>
              </a:spcAft>
            </a:pPr>
            <a:r>
              <a:rPr lang="x-none" sz="1400">
                <a:latin typeface="Times New Roman" pitchFamily="18" charset="0"/>
                <a:ea typeface="Calibri"/>
                <a:cs typeface="Times New Roman" pitchFamily="18" charset="0"/>
              </a:rPr>
              <a:t>Внести в Кодекс Российской Федерации об административных правонарушениях</a:t>
            </a:r>
            <a:r>
              <a:rPr lang="ru-RU" sz="1400" dirty="0">
                <a:latin typeface="Times New Roman" pitchFamily="18" charset="0"/>
                <a:ea typeface="Calibri"/>
                <a:cs typeface="Times New Roman" pitchFamily="18" charset="0"/>
              </a:rPr>
              <a:t> (Собрание законодательства Российской  Федерации, № 1 от 7 января 2002 года, ст. 1) следующие изменения:</a:t>
            </a:r>
          </a:p>
          <a:p>
            <a:pPr indent="449580" algn="just">
              <a:lnSpc>
                <a:spcPct val="150000"/>
              </a:lnSpc>
              <a:spcAft>
                <a:spcPts val="1000"/>
              </a:spcAft>
            </a:pPr>
            <a:r>
              <a:rPr lang="ru-RU" sz="1400" dirty="0">
                <a:latin typeface="Times New Roman" pitchFamily="18" charset="0"/>
                <a:ea typeface="Calibri"/>
                <a:cs typeface="Times New Roman" pitchFamily="18" charset="0"/>
              </a:rPr>
              <a:t>Часть 1 статьи 5.35 изложить в следующей </a:t>
            </a:r>
            <a:r>
              <a:rPr lang="ru-RU" sz="1400" dirty="0" smtClean="0">
                <a:latin typeface="Times New Roman" pitchFamily="18" charset="0"/>
                <a:ea typeface="Calibri"/>
                <a:cs typeface="Times New Roman" pitchFamily="18" charset="0"/>
              </a:rPr>
              <a:t>редакции:</a:t>
            </a:r>
          </a:p>
          <a:p>
            <a:pPr indent="449580" algn="just">
              <a:lnSpc>
                <a:spcPct val="150000"/>
              </a:lnSpc>
              <a:spcAft>
                <a:spcPts val="1000"/>
              </a:spcAft>
            </a:pPr>
            <a:r>
              <a:rPr lang="ru-RU" sz="1400" dirty="0" smtClean="0">
                <a:latin typeface="Times New Roman" pitchFamily="18" charset="0"/>
                <a:ea typeface="Times New Roman"/>
                <a:cs typeface="Times New Roman" pitchFamily="18" charset="0"/>
              </a:rPr>
              <a:t>1. Неисполнение </a:t>
            </a:r>
            <a:r>
              <a:rPr lang="ru-RU" sz="1400" dirty="0">
                <a:latin typeface="Times New Roman" pitchFamily="18" charset="0"/>
                <a:ea typeface="Times New Roman"/>
                <a:cs typeface="Times New Roman" pitchFamily="18" charset="0"/>
              </a:rPr>
              <a:t>или ненадлежащее исполнение родителями или иными </a:t>
            </a:r>
            <a:r>
              <a:rPr lang="ru-RU" sz="1400" dirty="0">
                <a:latin typeface="Times New Roman" pitchFamily="18" charset="0"/>
                <a:ea typeface="Calibri"/>
                <a:cs typeface="Times New Roman" pitchFamily="18" charset="0"/>
              </a:rPr>
              <a:t>законными представителями </a:t>
            </a:r>
            <a:r>
              <a:rPr lang="ru-RU" sz="1400" dirty="0">
                <a:latin typeface="Times New Roman" pitchFamily="18" charset="0"/>
                <a:ea typeface="Times New Roman"/>
                <a:cs typeface="Times New Roman" pitchFamily="18" charset="0"/>
              </a:rPr>
              <a:t>несовершеннолетних обязанностей по содержанию, воспитанию, обучению, защите прав и интересов несовершеннолетних, если </a:t>
            </a:r>
            <a:r>
              <a:rPr lang="ru-RU" sz="1400" dirty="0">
                <a:latin typeface="Times New Roman" pitchFamily="18" charset="0"/>
                <a:ea typeface="Calibri"/>
                <a:cs typeface="Times New Roman" pitchFamily="18" charset="0"/>
              </a:rPr>
              <a:t>это деяние не соединено с жестоким обращением с несовершеннолетним, </a:t>
            </a:r>
            <a:r>
              <a:rPr lang="ru-RU" sz="1400" dirty="0" smtClean="0">
                <a:latin typeface="Times New Roman" pitchFamily="18" charset="0"/>
                <a:ea typeface="Times New Roman"/>
                <a:cs typeface="Times New Roman" pitchFamily="18" charset="0"/>
              </a:rPr>
              <a:t>-</a:t>
            </a:r>
            <a:endParaRPr lang="ru-RU" sz="1400" dirty="0">
              <a:latin typeface="Times New Roman" pitchFamily="18" charset="0"/>
              <a:ea typeface="Times New Roman"/>
              <a:cs typeface="Times New Roman" pitchFamily="18" charset="0"/>
            </a:endParaRPr>
          </a:p>
          <a:p>
            <a:pPr indent="449580" algn="just">
              <a:lnSpc>
                <a:spcPct val="150000"/>
              </a:lnSpc>
              <a:spcAft>
                <a:spcPts val="1000"/>
              </a:spcAft>
            </a:pPr>
            <a:r>
              <a:rPr lang="ru-RU" sz="1400" dirty="0" smtClean="0">
                <a:latin typeface="Times New Roman" pitchFamily="18" charset="0"/>
                <a:ea typeface="Times New Roman"/>
                <a:cs typeface="Times New Roman" pitchFamily="18" charset="0"/>
              </a:rPr>
              <a:t>влечет </a:t>
            </a:r>
            <a:r>
              <a:rPr lang="ru-RU" sz="1400" dirty="0">
                <a:latin typeface="Times New Roman" pitchFamily="18" charset="0"/>
                <a:ea typeface="Times New Roman"/>
                <a:cs typeface="Times New Roman" pitchFamily="18" charset="0"/>
              </a:rPr>
              <a:t>предупреждение или наложение административного штрафа в размере от ста до пятисот рублей.</a:t>
            </a:r>
            <a:endParaRPr lang="ru-RU" sz="1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884554276"/>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79512" y="5537"/>
            <a:ext cx="8784976" cy="7119898"/>
          </a:xfrm>
          <a:prstGeom prst="rect">
            <a:avLst/>
          </a:prstGeom>
          <a:noFill/>
        </p:spPr>
        <p:txBody>
          <a:bodyPr wrap="square" rtlCol="0" anchor="ctr">
            <a:spAutoFit/>
          </a:bodyPr>
          <a:lstStyle/>
          <a:p>
            <a:pPr indent="450215">
              <a:lnSpc>
                <a:spcPct val="150000"/>
              </a:lnSpc>
              <a:spcAft>
                <a:spcPts val="1000"/>
              </a:spcAft>
            </a:pPr>
            <a:r>
              <a:rPr lang="ru-RU" b="1" dirty="0">
                <a:latin typeface="Times New Roman" pitchFamily="18" charset="0"/>
                <a:ea typeface="Calibri"/>
                <a:cs typeface="Times New Roman" pitchFamily="18" charset="0"/>
              </a:rPr>
              <a:t>Статья </a:t>
            </a:r>
            <a:r>
              <a:rPr lang="ru-RU" b="1" dirty="0" smtClean="0">
                <a:latin typeface="Times New Roman" pitchFamily="18" charset="0"/>
                <a:ea typeface="Calibri"/>
                <a:cs typeface="Times New Roman" pitchFamily="18" charset="0"/>
              </a:rPr>
              <a:t>2</a:t>
            </a:r>
            <a:endParaRPr lang="ru-RU" dirty="0">
              <a:latin typeface="Times New Roman" pitchFamily="18" charset="0"/>
              <a:ea typeface="Calibri"/>
              <a:cs typeface="Times New Roman" pitchFamily="18" charset="0"/>
            </a:endParaRPr>
          </a:p>
          <a:p>
            <a:pPr indent="450215">
              <a:lnSpc>
                <a:spcPct val="150000"/>
              </a:lnSpc>
              <a:spcAft>
                <a:spcPts val="1000"/>
              </a:spcAft>
            </a:pPr>
            <a:r>
              <a:rPr lang="ru-RU" sz="1400" dirty="0" smtClean="0">
                <a:latin typeface="Times New Roman" pitchFamily="18" charset="0"/>
                <a:ea typeface="Times New Roman"/>
                <a:cs typeface="Times New Roman" pitchFamily="18" charset="0"/>
              </a:rPr>
              <a:t>Внести в Уголовный кодекс Российской Федерации (</a:t>
            </a:r>
            <a:r>
              <a:rPr lang="ru-RU" sz="1400" dirty="0" smtClean="0">
                <a:latin typeface="Times New Roman" pitchFamily="18" charset="0"/>
                <a:ea typeface="Calibri"/>
                <a:cs typeface="Times New Roman" pitchFamily="18" charset="0"/>
              </a:rPr>
              <a:t>Собрание законодательства Российской  Федерации, № 25 от 17 июня 1996 года, ст. 2954) следующие изменения:</a:t>
            </a:r>
          </a:p>
          <a:p>
            <a:pPr indent="450215">
              <a:lnSpc>
                <a:spcPct val="150000"/>
              </a:lnSpc>
              <a:spcAft>
                <a:spcPts val="1000"/>
              </a:spcAft>
            </a:pPr>
            <a:r>
              <a:rPr lang="ru-RU" sz="1400" dirty="0" smtClean="0">
                <a:latin typeface="Times New Roman" pitchFamily="18" charset="0"/>
                <a:ea typeface="Calibri"/>
                <a:cs typeface="Times New Roman" pitchFamily="18" charset="0"/>
              </a:rPr>
              <a:t>Статью 156 дополнить примечанием следующего содержания:</a:t>
            </a:r>
          </a:p>
          <a:p>
            <a:pPr indent="450215" algn="just">
              <a:lnSpc>
                <a:spcPct val="150000"/>
              </a:lnSpc>
              <a:spcAft>
                <a:spcPts val="1000"/>
              </a:spcAft>
            </a:pPr>
            <a:r>
              <a:rPr lang="ru-RU" sz="1400" dirty="0" smtClean="0">
                <a:latin typeface="Times New Roman" pitchFamily="18" charset="0"/>
                <a:ea typeface="Calibri"/>
                <a:cs typeface="Times New Roman" pitchFamily="18" charset="0"/>
              </a:rPr>
              <a:t>Примечание. Под жестоким обращением с несовершеннолетним признаются направленные против несовершеннолетнего умышленные деяния (в том числе, используемые в воспитательных целях), которые связаны с физическим или психическим насилием, оставлением в опасности, посягательством на половую неприкосновенность, вовлечением в совершение преступлений и иных антиобщественных деяний, сексуальной и экономической эксплуатацией, а также которые создают опасность для его жизни и здоровья, физического, психического или нравственного развития.</a:t>
            </a:r>
          </a:p>
          <a:p>
            <a:pPr indent="450215">
              <a:lnSpc>
                <a:spcPct val="150000"/>
              </a:lnSpc>
              <a:spcAft>
                <a:spcPts val="1000"/>
              </a:spcAft>
            </a:pPr>
            <a:r>
              <a:rPr lang="ru-RU" b="1" dirty="0" smtClean="0">
                <a:latin typeface="Times New Roman" pitchFamily="18" charset="0"/>
                <a:ea typeface="Calibri"/>
                <a:cs typeface="Times New Roman" pitchFamily="18" charset="0"/>
              </a:rPr>
              <a:t>Статья 3</a:t>
            </a:r>
            <a:endParaRPr lang="ru-RU" dirty="0">
              <a:latin typeface="Times New Roman" pitchFamily="18" charset="0"/>
              <a:ea typeface="Calibri"/>
              <a:cs typeface="Times New Roman" pitchFamily="18" charset="0"/>
            </a:endParaRPr>
          </a:p>
          <a:p>
            <a:pPr indent="450215">
              <a:lnSpc>
                <a:spcPct val="150000"/>
              </a:lnSpc>
              <a:spcAft>
                <a:spcPts val="1000"/>
              </a:spcAft>
            </a:pPr>
            <a:r>
              <a:rPr lang="ru-RU" sz="1400" dirty="0" smtClean="0">
                <a:latin typeface="Times New Roman" pitchFamily="18" charset="0"/>
                <a:ea typeface="Calibri"/>
                <a:cs typeface="Times New Roman" pitchFamily="18" charset="0"/>
              </a:rPr>
              <a:t>Внести </a:t>
            </a:r>
            <a:r>
              <a:rPr lang="ru-RU" sz="1400" dirty="0">
                <a:latin typeface="Times New Roman" pitchFamily="18" charset="0"/>
                <a:ea typeface="Calibri"/>
                <a:cs typeface="Times New Roman" pitchFamily="18" charset="0"/>
              </a:rPr>
              <a:t>в Семейный кодекс Российской Федерации </a:t>
            </a:r>
            <a:r>
              <a:rPr lang="ru-RU" sz="1400" dirty="0">
                <a:latin typeface="Times New Roman" pitchFamily="18" charset="0"/>
                <a:ea typeface="Times New Roman"/>
                <a:cs typeface="Times New Roman" pitchFamily="18" charset="0"/>
              </a:rPr>
              <a:t>(</a:t>
            </a:r>
            <a:r>
              <a:rPr lang="ru-RU" sz="1400" dirty="0">
                <a:latin typeface="Times New Roman" pitchFamily="18" charset="0"/>
                <a:ea typeface="Calibri"/>
                <a:cs typeface="Times New Roman" pitchFamily="18" charset="0"/>
              </a:rPr>
              <a:t>Собрание законодательства Российской  Федерации, № 1 от 1 января 1996 года, ст. 16) следующие изменения:</a:t>
            </a:r>
          </a:p>
          <a:p>
            <a:pPr marL="800100" lvl="1" indent="-342900" algn="just">
              <a:lnSpc>
                <a:spcPct val="150000"/>
              </a:lnSpc>
              <a:spcAft>
                <a:spcPts val="1000"/>
              </a:spcAft>
              <a:buFont typeface="+mj-lt"/>
              <a:buAutoNum type="arabicParenR"/>
            </a:pPr>
            <a:r>
              <a:rPr lang="ru-RU" sz="1400" dirty="0">
                <a:latin typeface="Times New Roman" pitchFamily="18" charset="0"/>
                <a:ea typeface="Calibri"/>
                <a:cs typeface="Times New Roman" pitchFamily="18" charset="0"/>
              </a:rPr>
              <a:t>Статью 69 дополнить примечаниями следующего </a:t>
            </a:r>
            <a:r>
              <a:rPr lang="ru-RU" sz="1400" dirty="0" smtClean="0">
                <a:latin typeface="Times New Roman" pitchFamily="18" charset="0"/>
                <a:ea typeface="Calibri"/>
                <a:cs typeface="Times New Roman" pitchFamily="18" charset="0"/>
              </a:rPr>
              <a:t>содержания:</a:t>
            </a:r>
          </a:p>
          <a:p>
            <a:pPr lvl="1" algn="just">
              <a:lnSpc>
                <a:spcPct val="150000"/>
              </a:lnSpc>
              <a:spcAft>
                <a:spcPts val="1000"/>
              </a:spcAft>
            </a:pPr>
            <a:r>
              <a:rPr lang="ru-RU" sz="1400" dirty="0" smtClean="0">
                <a:latin typeface="Times New Roman" pitchFamily="18" charset="0"/>
                <a:ea typeface="Calibri"/>
                <a:cs typeface="Times New Roman" pitchFamily="18" charset="0"/>
              </a:rPr>
              <a:t>Примечания</a:t>
            </a:r>
            <a:r>
              <a:rPr lang="ru-RU" sz="1400" dirty="0">
                <a:latin typeface="Times New Roman" pitchFamily="18" charset="0"/>
                <a:ea typeface="Calibri"/>
                <a:cs typeface="Times New Roman" pitchFamily="18" charset="0"/>
              </a:rPr>
              <a:t>. 1. Под злоупотреблением родителями родительскими правами признается использование этих </a:t>
            </a:r>
            <a:r>
              <a:rPr lang="ru-RU" sz="1400" dirty="0" smtClean="0">
                <a:latin typeface="Times New Roman" pitchFamily="18" charset="0"/>
                <a:ea typeface="Calibri"/>
                <a:cs typeface="Times New Roman" pitchFamily="18" charset="0"/>
              </a:rPr>
              <a:t>прав </a:t>
            </a:r>
            <a:r>
              <a:rPr lang="ru-RU" sz="1400" dirty="0">
                <a:latin typeface="Times New Roman" pitchFamily="18" charset="0"/>
                <a:ea typeface="Calibri"/>
                <a:cs typeface="Times New Roman" pitchFamily="18" charset="0"/>
              </a:rPr>
              <a:t>в ущерб интересам детей, например создание препятствий в обучении, склонение к попрошайничеству, воровству, проституции, употреблению спиртных напитков или наркотиков и т.п.</a:t>
            </a:r>
          </a:p>
          <a:p>
            <a:pPr indent="347345" algn="just">
              <a:lnSpc>
                <a:spcPct val="150000"/>
              </a:lnSpc>
              <a:spcAft>
                <a:spcPts val="1000"/>
              </a:spcAft>
            </a:pPr>
            <a:endParaRPr lang="ru-RU" sz="1400" dirty="0">
              <a:ea typeface="Calibri"/>
              <a:cs typeface="Times New Roman"/>
            </a:endParaRPr>
          </a:p>
        </p:txBody>
      </p:sp>
    </p:spTree>
    <p:extLst>
      <p:ext uri="{BB962C8B-B14F-4D97-AF65-F5344CB8AC3E}">
        <p14:creationId xmlns:p14="http://schemas.microsoft.com/office/powerpoint/2010/main" val="2522162769"/>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1187624" y="1241763"/>
            <a:ext cx="7488832" cy="1584176"/>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51520" y="188639"/>
            <a:ext cx="8640960" cy="830997"/>
          </a:xfrm>
          <a:prstGeom prst="rect">
            <a:avLst/>
          </a:prstGeom>
        </p:spPr>
        <p:txBody>
          <a:bodyPr wrap="square">
            <a:spAutoFit/>
          </a:bodyPr>
          <a:lstStyle/>
          <a:p>
            <a:pPr algn="ct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1) Уклонение </a:t>
            </a:r>
            <a:r>
              <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от выполнения обязанностей родителей, в том числе </a:t>
            </a: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злостное уклонение </a:t>
            </a:r>
            <a:r>
              <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от уплаты алиментов</a:t>
            </a:r>
          </a:p>
        </p:txBody>
      </p:sp>
      <p:sp>
        <p:nvSpPr>
          <p:cNvPr id="7" name="TextBox 6"/>
          <p:cNvSpPr txBox="1"/>
          <p:nvPr/>
        </p:nvSpPr>
        <p:spPr>
          <a:xfrm>
            <a:off x="1295636" y="1268760"/>
            <a:ext cx="7272808" cy="1754326"/>
          </a:xfrm>
          <a:prstGeom prst="rect">
            <a:avLst/>
          </a:prstGeom>
          <a:noFill/>
        </p:spPr>
        <p:txBody>
          <a:bodyPr wrap="square" rtlCol="0">
            <a:spAutoFit/>
          </a:bodyPr>
          <a:lstStyle/>
          <a:p>
            <a:pPr algn="just"/>
            <a:r>
              <a:rPr lang="ru-RU" dirty="0" smtClean="0">
                <a:hlinkClick r:id="rId2" action="ppaction://hlinksldjump"/>
              </a:rPr>
              <a:t>Абзац 2 пункта 11 Постановления </a:t>
            </a:r>
            <a:r>
              <a:rPr lang="ru-RU" dirty="0">
                <a:hlinkClick r:id="rId2" action="ppaction://hlinksldjump"/>
              </a:rPr>
              <a:t>Пленума Верховного Суда РФ от 27.05.1998 N 10</a:t>
            </a:r>
            <a:r>
              <a:rPr lang="ru-RU" dirty="0"/>
              <a:t>: «</a:t>
            </a:r>
            <a:r>
              <a:rPr lang="ru-RU" i="1" dirty="0"/>
              <a:t>Уклонение родителей от выполнения своих обязанностей по воспитанию детей может выражаться в отсутствии заботы об их нравственном и физическом развитии, обучении, подготовке к общественно полезному </a:t>
            </a:r>
            <a:r>
              <a:rPr lang="ru-RU" i="1" dirty="0" smtClean="0"/>
              <a:t>труду</a:t>
            </a:r>
            <a:r>
              <a:rPr lang="ru-RU" dirty="0" smtClean="0"/>
              <a:t>»</a:t>
            </a:r>
            <a:endParaRPr lang="ru-RU" dirty="0"/>
          </a:p>
          <a:p>
            <a:endParaRPr lang="ru-RU" dirty="0"/>
          </a:p>
        </p:txBody>
      </p:sp>
      <p:sp>
        <p:nvSpPr>
          <p:cNvPr id="14" name="TextBox 13"/>
          <p:cNvSpPr txBox="1"/>
          <p:nvPr/>
        </p:nvSpPr>
        <p:spPr>
          <a:xfrm>
            <a:off x="395536" y="1205737"/>
            <a:ext cx="576064" cy="1569660"/>
          </a:xfrm>
          <a:prstGeom prst="rect">
            <a:avLst/>
          </a:prstGeom>
          <a:noFill/>
        </p:spPr>
        <p:txBody>
          <a:bodyPr wrap="square" rtlCol="0">
            <a:spAutoFit/>
          </a:bodyPr>
          <a:lstStyle/>
          <a:p>
            <a:r>
              <a:rPr lang="ru-RU" sz="9600" dirty="0" smtClean="0">
                <a:solidFill>
                  <a:srgbClr val="FF0000"/>
                </a:solidFill>
                <a:latin typeface="Arial Black" pitchFamily="34" charset="0"/>
              </a:rPr>
              <a:t>!</a:t>
            </a:r>
            <a:endParaRPr lang="ru-RU" sz="9600" dirty="0">
              <a:solidFill>
                <a:srgbClr val="FF0000"/>
              </a:solidFill>
              <a:latin typeface="Arial Black" pitchFamily="34" charset="0"/>
            </a:endParaRPr>
          </a:p>
        </p:txBody>
      </p:sp>
      <p:graphicFrame>
        <p:nvGraphicFramePr>
          <p:cNvPr id="15" name="Таблица 14"/>
          <p:cNvGraphicFramePr>
            <a:graphicFrameLocks noGrp="1"/>
          </p:cNvGraphicFramePr>
          <p:nvPr>
            <p:extLst>
              <p:ext uri="{D42A27DB-BD31-4B8C-83A1-F6EECF244321}">
                <p14:modId xmlns:p14="http://schemas.microsoft.com/office/powerpoint/2010/main" val="3991936748"/>
              </p:ext>
            </p:extLst>
          </p:nvPr>
        </p:nvGraphicFramePr>
        <p:xfrm>
          <a:off x="539552" y="3284984"/>
          <a:ext cx="8208912" cy="2839720"/>
        </p:xfrm>
        <a:graphic>
          <a:graphicData uri="http://schemas.openxmlformats.org/drawingml/2006/table">
            <a:tbl>
              <a:tblPr firstRow="1" bandRow="1">
                <a:tableStyleId>{D113A9D2-9D6B-4929-AA2D-F23B5EE8CBE7}</a:tableStyleId>
              </a:tblPr>
              <a:tblGrid>
                <a:gridCol w="3141663"/>
                <a:gridCol w="1689083"/>
                <a:gridCol w="1689083"/>
                <a:gridCol w="1689083"/>
              </a:tblGrid>
              <a:tr h="370840">
                <a:tc>
                  <a:txBody>
                    <a:bodyPr/>
                    <a:lstStyle/>
                    <a:p>
                      <a:endParaRPr lang="ru-RU" dirty="0"/>
                    </a:p>
                  </a:txBody>
                  <a:tcPr/>
                </a:tc>
                <a:tc>
                  <a:txBody>
                    <a:bodyPr/>
                    <a:lstStyle/>
                    <a:p>
                      <a:pPr algn="ctr"/>
                      <a:r>
                        <a:rPr lang="ru-RU" dirty="0" smtClean="0">
                          <a:hlinkClick r:id="rId3" action="ppaction://hlinksldjump"/>
                        </a:rPr>
                        <a:t>СК РФ</a:t>
                      </a:r>
                      <a:endParaRPr lang="ru-RU" dirty="0"/>
                    </a:p>
                  </a:txBody>
                  <a:tcPr/>
                </a:tc>
                <a:tc>
                  <a:txBody>
                    <a:bodyPr/>
                    <a:lstStyle/>
                    <a:p>
                      <a:pPr algn="ctr"/>
                      <a:r>
                        <a:rPr lang="ru-RU" dirty="0" smtClean="0">
                          <a:hlinkClick r:id="rId3" action="ppaction://hlinksldjump"/>
                        </a:rPr>
                        <a:t>УК РФ</a:t>
                      </a:r>
                      <a:endParaRPr lang="ru-RU" dirty="0"/>
                    </a:p>
                  </a:txBody>
                  <a:tcPr/>
                </a:tc>
                <a:tc>
                  <a:txBody>
                    <a:bodyPr/>
                    <a:lstStyle/>
                    <a:p>
                      <a:pPr algn="ctr"/>
                      <a:r>
                        <a:rPr lang="ru-RU" dirty="0" smtClean="0">
                          <a:hlinkClick r:id="rId3" action="ppaction://hlinksldjump"/>
                        </a:rPr>
                        <a:t>КоАП РФ</a:t>
                      </a:r>
                      <a:endParaRPr lang="ru-RU" i="0" dirty="0"/>
                    </a:p>
                  </a:txBody>
                  <a:tcPr/>
                </a:tc>
              </a:tr>
              <a:tr h="370840">
                <a:tc>
                  <a:txBody>
                    <a:bodyPr/>
                    <a:lstStyle/>
                    <a:p>
                      <a:pPr algn="ctr"/>
                      <a:r>
                        <a:rPr lang="ru-RU" dirty="0" smtClean="0"/>
                        <a:t>Указание на злостное</a:t>
                      </a:r>
                      <a:r>
                        <a:rPr lang="ru-RU" baseline="0" dirty="0" smtClean="0"/>
                        <a:t> уклонение</a:t>
                      </a:r>
                      <a:endParaRPr lang="ru-RU" dirty="0"/>
                    </a:p>
                  </a:txBody>
                  <a:tcPr/>
                </a:tc>
                <a:tc>
                  <a:txBody>
                    <a:bodyPr/>
                    <a:lstStyle/>
                    <a:p>
                      <a:r>
                        <a:rPr lang="ru-RU" sz="3600" dirty="0" smtClean="0"/>
                        <a:t>     </a:t>
                      </a:r>
                      <a:r>
                        <a:rPr lang="ru-RU" sz="3600" dirty="0" smtClean="0">
                          <a:solidFill>
                            <a:srgbClr val="92D050"/>
                          </a:solidFill>
                        </a:rPr>
                        <a:t>✔</a:t>
                      </a:r>
                      <a:endParaRPr lang="ru-RU" sz="3600" dirty="0">
                        <a:solidFill>
                          <a:srgbClr val="92D050"/>
                        </a:solidFill>
                      </a:endParaRPr>
                    </a:p>
                  </a:txBody>
                  <a:tcPr/>
                </a:tc>
                <a:tc>
                  <a:txBody>
                    <a:bodyPr/>
                    <a:lstStyle/>
                    <a:p>
                      <a:endParaRPr lang="ru-RU" dirty="0"/>
                    </a:p>
                  </a:txBody>
                  <a:tcPr/>
                </a:tc>
                <a:tc>
                  <a:txBody>
                    <a:bodyPr/>
                    <a:lstStyle/>
                    <a:p>
                      <a:endParaRPr lang="ru-RU" dirty="0"/>
                    </a:p>
                  </a:txBody>
                  <a:tcPr/>
                </a:tc>
              </a:tr>
              <a:tr h="370840">
                <a:tc>
                  <a:txBody>
                    <a:bodyPr/>
                    <a:lstStyle/>
                    <a:p>
                      <a:pPr algn="ctr"/>
                      <a:r>
                        <a:rPr lang="ru-RU" dirty="0" smtClean="0"/>
                        <a:t>Ответственность за уклонение от выполнения</a:t>
                      </a:r>
                      <a:r>
                        <a:rPr lang="ru-RU" baseline="0" dirty="0" smtClean="0"/>
                        <a:t> обязанностей родителей</a:t>
                      </a:r>
                      <a:endParaRPr lang="ru-RU" dirty="0"/>
                    </a:p>
                  </a:txBody>
                  <a:tcPr/>
                </a:tc>
                <a:tc>
                  <a:txBody>
                    <a:bodyPr/>
                    <a:lstStyle/>
                    <a:p>
                      <a:r>
                        <a:rPr lang="ru-RU" sz="3600" dirty="0" smtClean="0"/>
                        <a:t>     </a:t>
                      </a:r>
                      <a:r>
                        <a:rPr lang="ru-RU" sz="3600" dirty="0" smtClean="0">
                          <a:solidFill>
                            <a:srgbClr val="92D050"/>
                          </a:solidFill>
                        </a:rPr>
                        <a:t>✔</a:t>
                      </a:r>
                      <a:endParaRPr lang="ru-RU" sz="3600" dirty="0">
                        <a:solidFill>
                          <a:srgbClr val="92D050"/>
                        </a:solidFill>
                      </a:endParaRPr>
                    </a:p>
                  </a:txBody>
                  <a:tcPr/>
                </a:tc>
                <a:tc>
                  <a:txBody>
                    <a:bodyPr/>
                    <a:lstStyle/>
                    <a:p>
                      <a:r>
                        <a:rPr lang="ru-RU" sz="3600" dirty="0" smtClean="0"/>
                        <a:t>     </a:t>
                      </a:r>
                      <a:r>
                        <a:rPr lang="ru-RU" sz="3600" dirty="0" smtClean="0">
                          <a:solidFill>
                            <a:srgbClr val="92D050"/>
                          </a:solidFill>
                        </a:rPr>
                        <a:t>✔</a:t>
                      </a:r>
                      <a:endParaRPr lang="ru-RU" sz="3600" dirty="0">
                        <a:solidFill>
                          <a:srgbClr val="92D050"/>
                        </a:solidFill>
                      </a:endParaRPr>
                    </a:p>
                  </a:txBody>
                  <a:tcPr/>
                </a:tc>
                <a:tc>
                  <a:txBody>
                    <a:bodyPr/>
                    <a:lstStyle/>
                    <a:p>
                      <a:r>
                        <a:rPr lang="ru-RU" sz="3600" dirty="0" smtClean="0"/>
                        <a:t>     </a:t>
                      </a:r>
                      <a:r>
                        <a:rPr lang="ru-RU" sz="3600" dirty="0" smtClean="0">
                          <a:solidFill>
                            <a:srgbClr val="92D050"/>
                          </a:solidFill>
                        </a:rPr>
                        <a:t>✔</a:t>
                      </a:r>
                      <a:endParaRPr lang="ru-RU" sz="3600" dirty="0">
                        <a:solidFill>
                          <a:srgbClr val="92D050"/>
                        </a:solidFill>
                      </a:endParaRPr>
                    </a:p>
                  </a:txBody>
                  <a:tcPr/>
                </a:tc>
              </a:tr>
              <a:tr h="370840">
                <a:tc>
                  <a:txBody>
                    <a:bodyPr/>
                    <a:lstStyle/>
                    <a:p>
                      <a:pPr algn="ctr"/>
                      <a:r>
                        <a:rPr lang="ru-RU" dirty="0" smtClean="0"/>
                        <a:t>Ответственность за уклонение</a:t>
                      </a:r>
                      <a:r>
                        <a:rPr lang="ru-RU" baseline="0" dirty="0" smtClean="0"/>
                        <a:t> от уплаты алиментов</a:t>
                      </a:r>
                      <a:endParaRPr lang="ru-RU" dirty="0"/>
                    </a:p>
                  </a:txBody>
                  <a:tcPr/>
                </a:tc>
                <a:tc>
                  <a:txBody>
                    <a:bodyPr/>
                    <a:lstStyle/>
                    <a:p>
                      <a:r>
                        <a:rPr lang="ru-RU" sz="3600" dirty="0" smtClean="0"/>
                        <a:t>     </a:t>
                      </a:r>
                      <a:r>
                        <a:rPr lang="ru-RU" sz="3600" dirty="0" smtClean="0">
                          <a:solidFill>
                            <a:srgbClr val="92D050"/>
                          </a:solidFill>
                        </a:rPr>
                        <a:t>✔</a:t>
                      </a:r>
                      <a:endParaRPr lang="ru-RU" sz="3600" dirty="0">
                        <a:solidFill>
                          <a:srgbClr val="92D050"/>
                        </a:solidFill>
                      </a:endParaRPr>
                    </a:p>
                  </a:txBody>
                  <a:tcPr/>
                </a:tc>
                <a:tc>
                  <a:txBody>
                    <a:bodyPr/>
                    <a:lstStyle/>
                    <a:p>
                      <a:r>
                        <a:rPr lang="ru-RU" sz="1800" dirty="0" smtClean="0"/>
                        <a:t>          </a:t>
                      </a:r>
                      <a:r>
                        <a:rPr lang="ru-RU" sz="3600" dirty="0" smtClean="0">
                          <a:solidFill>
                            <a:srgbClr val="92D050"/>
                          </a:solidFill>
                        </a:rPr>
                        <a:t>✔</a:t>
                      </a:r>
                      <a:endParaRPr lang="ru-RU" sz="3600" dirty="0">
                        <a:solidFill>
                          <a:srgbClr val="92D050"/>
                        </a:solidFill>
                      </a:endParaRPr>
                    </a:p>
                  </a:txBody>
                  <a:tcPr/>
                </a:tc>
                <a:tc>
                  <a:txBody>
                    <a:bodyPr/>
                    <a:lstStyle/>
                    <a:p>
                      <a:r>
                        <a:rPr lang="ru-RU" sz="3600" dirty="0" smtClean="0"/>
                        <a:t>     </a:t>
                      </a:r>
                      <a:r>
                        <a:rPr lang="ru-RU" sz="3600" dirty="0" smtClean="0">
                          <a:solidFill>
                            <a:srgbClr val="92D050"/>
                          </a:solidFill>
                        </a:rPr>
                        <a:t>✔</a:t>
                      </a:r>
                      <a:endParaRPr lang="ru-RU" sz="3600" dirty="0">
                        <a:solidFill>
                          <a:srgbClr val="92D050"/>
                        </a:solidFill>
                      </a:endParaRPr>
                    </a:p>
                  </a:txBody>
                  <a:tcPr/>
                </a:tc>
              </a:tr>
            </a:tbl>
          </a:graphicData>
        </a:graphic>
      </p:graphicFrame>
      <p:sp>
        <p:nvSpPr>
          <p:cNvPr id="16" name="Умножение 15"/>
          <p:cNvSpPr/>
          <p:nvPr/>
        </p:nvSpPr>
        <p:spPr>
          <a:xfrm>
            <a:off x="5868144" y="3650656"/>
            <a:ext cx="648072" cy="576064"/>
          </a:xfrm>
          <a:prstGeom prst="mathMultiply">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Умножение 16"/>
          <p:cNvSpPr/>
          <p:nvPr/>
        </p:nvSpPr>
        <p:spPr>
          <a:xfrm>
            <a:off x="7596336" y="3650656"/>
            <a:ext cx="648072" cy="576064"/>
          </a:xfrm>
          <a:prstGeom prst="mathMultiply">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278169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45" presetClass="entr" presetSubtype="0" fill="hold" nodeType="with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2000"/>
                                        <p:tgtEl>
                                          <p:spTgt spid="14">
                                            <p:txEl>
                                              <p:pRg st="0" end="0"/>
                                            </p:txEl>
                                          </p:spTgt>
                                        </p:tgtEl>
                                      </p:cBhvr>
                                    </p:animEffect>
                                    <p:anim calcmode="lin" valueType="num">
                                      <p:cBhvr>
                                        <p:cTn id="18" dur="2000" fill="hold"/>
                                        <p:tgtEl>
                                          <p:spTgt spid="14">
                                            <p:txEl>
                                              <p:pRg st="0" end="0"/>
                                            </p:txEl>
                                          </p:spTgt>
                                        </p:tgtEl>
                                        <p:attrNameLst>
                                          <p:attrName>ppt_w</p:attrName>
                                        </p:attrNameLst>
                                      </p:cBhvr>
                                      <p:tavLst>
                                        <p:tav tm="0" fmla="#ppt_w*sin(2.5*pi*$)">
                                          <p:val>
                                            <p:fltVal val="0"/>
                                          </p:val>
                                        </p:tav>
                                        <p:tav tm="100000">
                                          <p:val>
                                            <p:fltVal val="1"/>
                                          </p:val>
                                        </p:tav>
                                      </p:tavLst>
                                    </p:anim>
                                    <p:anim calcmode="lin" valueType="num">
                                      <p:cBhvr>
                                        <p:cTn id="19" dur="2000" fill="hold"/>
                                        <p:tgtEl>
                                          <p:spTgt spid="1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circle(in)">
                                      <p:cBhvr>
                                        <p:cTn id="3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79512" y="188640"/>
            <a:ext cx="8784976" cy="6052939"/>
          </a:xfrm>
          <a:prstGeom prst="rect">
            <a:avLst/>
          </a:prstGeom>
          <a:noFill/>
        </p:spPr>
        <p:txBody>
          <a:bodyPr wrap="square" rtlCol="0">
            <a:spAutoFit/>
          </a:bodyPr>
          <a:lstStyle/>
          <a:p>
            <a:pPr marL="347345" algn="just">
              <a:lnSpc>
                <a:spcPct val="150000"/>
              </a:lnSpc>
              <a:spcAft>
                <a:spcPts val="1000"/>
              </a:spcAft>
            </a:pPr>
            <a:r>
              <a:rPr lang="ru-RU" sz="1400" dirty="0">
                <a:latin typeface="Times New Roman" pitchFamily="18" charset="0"/>
                <a:ea typeface="Calibri"/>
                <a:cs typeface="Times New Roman" pitchFamily="18" charset="0"/>
              </a:rPr>
              <a:t>2. Под жестоким обращением с несовершеннолетним признаются направленные против несовершеннолетнего умышленные деяния (в том числе, используемые в воспитательных целях), которые связаны с физическим или психическим насилием, оставлением в опасности, посягательством на половую неприкосновенность, вовлечением в совершение преступлений и иных антиобщественных деяний, сексуальной и экономической эксплуатацией, а также которые создают опасность для его жизни и здоровья, физического, психического или нравственного </a:t>
            </a:r>
            <a:r>
              <a:rPr lang="ru-RU" sz="1400" dirty="0" smtClean="0">
                <a:latin typeface="Times New Roman" pitchFamily="18" charset="0"/>
                <a:ea typeface="Calibri"/>
                <a:cs typeface="Times New Roman" pitchFamily="18" charset="0"/>
              </a:rPr>
              <a:t>развития.</a:t>
            </a:r>
          </a:p>
          <a:p>
            <a:pPr marL="347345" algn="just">
              <a:lnSpc>
                <a:spcPct val="150000"/>
              </a:lnSpc>
              <a:spcAft>
                <a:spcPts val="1000"/>
              </a:spcAft>
            </a:pPr>
            <a:r>
              <a:rPr lang="en-US" sz="1400" dirty="0" smtClean="0">
                <a:latin typeface="Times New Roman" pitchFamily="18" charset="0"/>
                <a:ea typeface="Calibri"/>
                <a:cs typeface="Times New Roman" pitchFamily="18" charset="0"/>
              </a:rPr>
              <a:t>2)    </a:t>
            </a:r>
            <a:r>
              <a:rPr lang="ru-RU" sz="1400" dirty="0" smtClean="0">
                <a:latin typeface="Times New Roman" pitchFamily="18" charset="0"/>
                <a:ea typeface="Calibri"/>
                <a:cs typeface="Times New Roman" pitchFamily="18" charset="0"/>
              </a:rPr>
              <a:t>Пункт </a:t>
            </a:r>
            <a:r>
              <a:rPr lang="ru-RU" sz="1400" dirty="0">
                <a:latin typeface="Times New Roman" pitchFamily="18" charset="0"/>
                <a:ea typeface="Calibri"/>
                <a:cs typeface="Times New Roman" pitchFamily="18" charset="0"/>
              </a:rPr>
              <a:t>1 статьи 71 дополнить предложением следующего содержания:</a:t>
            </a:r>
          </a:p>
          <a:p>
            <a:pPr marL="347345" algn="just">
              <a:lnSpc>
                <a:spcPct val="150000"/>
              </a:lnSpc>
              <a:spcAft>
                <a:spcPts val="1000"/>
              </a:spcAft>
            </a:pPr>
            <a:r>
              <a:rPr lang="ru-RU" sz="1400" dirty="0">
                <a:latin typeface="Times New Roman" pitchFamily="18" charset="0"/>
                <a:ea typeface="Calibri"/>
                <a:cs typeface="Times New Roman" pitchFamily="18" charset="0"/>
              </a:rPr>
              <a:t>Родители, лишенные родительских прав, имеют право на общение с ребенком при условии наличия согласия на это самого </a:t>
            </a:r>
            <a:r>
              <a:rPr lang="ru-RU" sz="1400" dirty="0" smtClean="0">
                <a:latin typeface="Times New Roman" pitchFamily="18" charset="0"/>
                <a:ea typeface="Calibri"/>
                <a:cs typeface="Times New Roman" pitchFamily="18" charset="0"/>
              </a:rPr>
              <a:t>ребенка.</a:t>
            </a:r>
          </a:p>
          <a:p>
            <a:pPr marL="347345" algn="just">
              <a:lnSpc>
                <a:spcPct val="150000"/>
              </a:lnSpc>
              <a:spcAft>
                <a:spcPts val="1000"/>
              </a:spcAft>
            </a:pPr>
            <a:r>
              <a:rPr lang="ru-RU" b="1" dirty="0" smtClean="0">
                <a:latin typeface="Times New Roman" pitchFamily="18" charset="0"/>
                <a:ea typeface="Calibri"/>
                <a:cs typeface="Times New Roman" pitchFamily="18" charset="0"/>
              </a:rPr>
              <a:t>  Статья 4</a:t>
            </a:r>
            <a:endParaRPr lang="ru-RU" dirty="0" smtClean="0">
              <a:latin typeface="Times New Roman" pitchFamily="18" charset="0"/>
              <a:ea typeface="Calibri"/>
              <a:cs typeface="Times New Roman" pitchFamily="18" charset="0"/>
            </a:endParaRPr>
          </a:p>
          <a:p>
            <a:pPr indent="450215" algn="just">
              <a:lnSpc>
                <a:spcPct val="150000"/>
              </a:lnSpc>
              <a:spcAft>
                <a:spcPts val="0"/>
              </a:spcAft>
              <a:tabLst>
                <a:tab pos="1849120" algn="l"/>
              </a:tabLst>
            </a:pPr>
            <a:r>
              <a:rPr lang="ru-RU" sz="1400" dirty="0" smtClean="0">
                <a:latin typeface="Times New Roman"/>
                <a:ea typeface="Calibri"/>
                <a:cs typeface="Times New Roman"/>
              </a:rPr>
              <a:t>Настоящий Федеральный закон вступает в силу по истечении десяти дней после дня его официального опубликования.</a:t>
            </a:r>
            <a:endParaRPr lang="ru-RU" sz="1100" dirty="0" smtClean="0">
              <a:ea typeface="Calibri"/>
              <a:cs typeface="Times New Roman"/>
            </a:endParaRPr>
          </a:p>
          <a:p>
            <a:pPr indent="450215" algn="just">
              <a:lnSpc>
                <a:spcPct val="150000"/>
              </a:lnSpc>
              <a:spcAft>
                <a:spcPts val="0"/>
              </a:spcAft>
              <a:tabLst>
                <a:tab pos="1849120" algn="l"/>
              </a:tabLst>
            </a:pPr>
            <a:r>
              <a:rPr lang="ru-RU" sz="1400" dirty="0">
                <a:latin typeface="Times New Roman"/>
                <a:ea typeface="Calibri"/>
                <a:cs typeface="Times New Roman"/>
              </a:rPr>
              <a:t> </a:t>
            </a:r>
            <a:endParaRPr lang="ru-RU" sz="1400" dirty="0">
              <a:ea typeface="Calibri"/>
              <a:cs typeface="Times New Roman"/>
            </a:endParaRPr>
          </a:p>
          <a:p>
            <a:pPr indent="450215" algn="just">
              <a:lnSpc>
                <a:spcPct val="150000"/>
              </a:lnSpc>
              <a:spcAft>
                <a:spcPts val="0"/>
              </a:spcAft>
              <a:tabLst>
                <a:tab pos="1849120" algn="l"/>
              </a:tabLst>
            </a:pPr>
            <a:r>
              <a:rPr lang="ru-RU" sz="1400" dirty="0">
                <a:latin typeface="Times New Roman"/>
                <a:ea typeface="Calibri"/>
                <a:cs typeface="Times New Roman"/>
              </a:rPr>
              <a:t> </a:t>
            </a:r>
            <a:endParaRPr lang="ru-RU" sz="1400" dirty="0">
              <a:ea typeface="Calibri"/>
              <a:cs typeface="Times New Roman"/>
            </a:endParaRPr>
          </a:p>
          <a:p>
            <a:pPr marR="4140835" indent="457200">
              <a:lnSpc>
                <a:spcPct val="150000"/>
              </a:lnSpc>
              <a:spcAft>
                <a:spcPts val="0"/>
              </a:spcAft>
              <a:tabLst>
                <a:tab pos="1849120" algn="l"/>
              </a:tabLst>
            </a:pPr>
            <a:r>
              <a:rPr lang="ru-RU" dirty="0">
                <a:latin typeface="Times New Roman" pitchFamily="18" charset="0"/>
                <a:ea typeface="Calibri"/>
                <a:cs typeface="Times New Roman" pitchFamily="18" charset="0"/>
              </a:rPr>
              <a:t>Президент</a:t>
            </a:r>
            <a:endParaRPr lang="ru-RU" sz="1400" dirty="0">
              <a:latin typeface="Times New Roman" pitchFamily="18" charset="0"/>
              <a:ea typeface="Calibri"/>
              <a:cs typeface="Times New Roman" pitchFamily="18" charset="0"/>
            </a:endParaRPr>
          </a:p>
          <a:p>
            <a:pPr marR="4140835">
              <a:lnSpc>
                <a:spcPct val="150000"/>
              </a:lnSpc>
              <a:spcAft>
                <a:spcPts val="0"/>
              </a:spcAft>
              <a:tabLst>
                <a:tab pos="1849120" algn="l"/>
              </a:tabLst>
            </a:pPr>
            <a:r>
              <a:rPr lang="ru-RU" dirty="0">
                <a:latin typeface="Times New Roman" pitchFamily="18" charset="0"/>
                <a:ea typeface="Calibri"/>
                <a:cs typeface="Times New Roman" pitchFamily="18" charset="0"/>
              </a:rPr>
              <a:t>Российской Федерации</a:t>
            </a:r>
            <a:endParaRPr lang="ru-RU" sz="1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535923106"/>
      </p:ext>
    </p:extLst>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4309" y="116632"/>
            <a:ext cx="8605881" cy="646331"/>
          </a:xfrm>
          <a:prstGeom prst="rect">
            <a:avLst/>
          </a:prstGeom>
          <a:noFill/>
        </p:spPr>
        <p:txBody>
          <a:bodyPr wrap="none" lIns="91440" tIns="45720" rIns="91440" bIns="45720">
            <a:spAutoFit/>
          </a:bodyPr>
          <a:lstStyle/>
          <a:p>
            <a:pPr algn="ctr"/>
            <a:r>
              <a:rPr lang="ru-RU"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Список использованной литературы</a:t>
            </a:r>
            <a:endParaRPr lang="ru-RU"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TextBox 5"/>
          <p:cNvSpPr txBox="1"/>
          <p:nvPr/>
        </p:nvSpPr>
        <p:spPr>
          <a:xfrm>
            <a:off x="264309" y="698213"/>
            <a:ext cx="8605881" cy="6186309"/>
          </a:xfrm>
          <a:prstGeom prst="rect">
            <a:avLst/>
          </a:prstGeom>
          <a:noFill/>
        </p:spPr>
        <p:txBody>
          <a:bodyPr wrap="square" rtlCol="0" anchor="t">
            <a:spAutoFit/>
          </a:bodyPr>
          <a:lstStyle/>
          <a:p>
            <a:pPr algn="ctr"/>
            <a:r>
              <a:rPr lang="ru-RU" b="1" dirty="0" smtClean="0">
                <a:cs typeface="Times New Roman" pitchFamily="18" charset="0"/>
              </a:rPr>
              <a:t>Нормативно-правовые акты:</a:t>
            </a:r>
          </a:p>
          <a:p>
            <a:pPr algn="just"/>
            <a:r>
              <a:rPr lang="ru-RU" dirty="0" smtClean="0">
                <a:cs typeface="Times New Roman" pitchFamily="18" charset="0"/>
              </a:rPr>
              <a:t>1) </a:t>
            </a:r>
            <a:r>
              <a:rPr lang="ru-RU" dirty="0" smtClean="0">
                <a:cs typeface="Times New Roman" pitchFamily="18" charset="0"/>
                <a:hlinkClick r:id="rId2"/>
              </a:rPr>
              <a:t>Конвенция </a:t>
            </a:r>
            <a:r>
              <a:rPr lang="ru-RU" dirty="0">
                <a:cs typeface="Times New Roman" pitchFamily="18" charset="0"/>
                <a:hlinkClick r:id="rId2"/>
              </a:rPr>
              <a:t>о правах </a:t>
            </a:r>
            <a:r>
              <a:rPr lang="ru-RU" dirty="0" smtClean="0">
                <a:cs typeface="Times New Roman" pitchFamily="18" charset="0"/>
                <a:hlinkClick r:id="rId2"/>
              </a:rPr>
              <a:t>ребенка </a:t>
            </a:r>
            <a:r>
              <a:rPr lang="ru-RU" dirty="0">
                <a:cs typeface="Times New Roman" pitchFamily="18" charset="0"/>
                <a:hlinkClick r:id="rId2"/>
              </a:rPr>
              <a:t>(одобрена Генеральной Ассамблеей ООН 20.11.1989) (вступила в силу для СССР 15.09.1990</a:t>
            </a:r>
            <a:r>
              <a:rPr lang="ru-RU" dirty="0" smtClean="0">
                <a:cs typeface="Times New Roman" pitchFamily="18" charset="0"/>
                <a:hlinkClick r:id="rId2"/>
              </a:rPr>
              <a:t>).</a:t>
            </a:r>
            <a:endParaRPr lang="ru-RU" dirty="0">
              <a:cs typeface="Times New Roman" pitchFamily="18" charset="0"/>
            </a:endParaRPr>
          </a:p>
          <a:p>
            <a:pPr lvl="0" algn="just"/>
            <a:r>
              <a:rPr lang="ru-RU" dirty="0" smtClean="0">
                <a:cs typeface="Times New Roman" pitchFamily="18" charset="0"/>
              </a:rPr>
              <a:t>2) </a:t>
            </a:r>
            <a:r>
              <a:rPr lang="ru-RU" dirty="0" smtClean="0">
                <a:cs typeface="Times New Roman" pitchFamily="18" charset="0"/>
                <a:hlinkClick r:id="rId3"/>
              </a:rPr>
              <a:t>Семейный </a:t>
            </a:r>
            <a:r>
              <a:rPr lang="ru-RU" dirty="0">
                <a:cs typeface="Times New Roman" pitchFamily="18" charset="0"/>
                <a:hlinkClick r:id="rId3"/>
              </a:rPr>
              <a:t>кодекс Российской Федерации от 29.12.1995 N 223-ФЗ (ред. от 28.03.2017) // СЗ РФ. – 1996. - №1. – Ст. 16.</a:t>
            </a:r>
            <a:endParaRPr lang="ru-RU" dirty="0">
              <a:cs typeface="Times New Roman" pitchFamily="18" charset="0"/>
            </a:endParaRPr>
          </a:p>
          <a:p>
            <a:pPr algn="just"/>
            <a:r>
              <a:rPr lang="ru-RU" dirty="0">
                <a:cs typeface="Times New Roman" pitchFamily="18" charset="0"/>
              </a:rPr>
              <a:t>3</a:t>
            </a:r>
            <a:r>
              <a:rPr lang="ru-RU" dirty="0" smtClean="0">
                <a:cs typeface="Times New Roman" pitchFamily="18" charset="0"/>
              </a:rPr>
              <a:t>) </a:t>
            </a:r>
            <a:r>
              <a:rPr lang="x-none" smtClean="0">
                <a:ea typeface="Calibri"/>
                <a:cs typeface="Times New Roman" pitchFamily="18" charset="0"/>
                <a:hlinkClick r:id="rId4"/>
              </a:rPr>
              <a:t>Кодекс </a:t>
            </a:r>
            <a:r>
              <a:rPr lang="x-none">
                <a:ea typeface="Calibri"/>
                <a:cs typeface="Times New Roman" pitchFamily="18" charset="0"/>
                <a:hlinkClick r:id="rId4"/>
              </a:rPr>
              <a:t>Российской Федерации об административных </a:t>
            </a:r>
            <a:r>
              <a:rPr lang="x-none" smtClean="0">
                <a:ea typeface="Calibri"/>
                <a:cs typeface="Times New Roman" pitchFamily="18" charset="0"/>
                <a:hlinkClick r:id="rId4"/>
              </a:rPr>
              <a:t>правонарушениях</a:t>
            </a:r>
            <a:r>
              <a:rPr lang="ru-RU" dirty="0" smtClean="0">
                <a:ea typeface="Calibri"/>
                <a:cs typeface="Times New Roman" pitchFamily="18" charset="0"/>
                <a:hlinkClick r:id="rId4"/>
              </a:rPr>
              <a:t> от </a:t>
            </a:r>
            <a:r>
              <a:rPr lang="ru-RU" dirty="0">
                <a:cs typeface="Times New Roman" pitchFamily="18" charset="0"/>
                <a:hlinkClick r:id="rId4"/>
              </a:rPr>
              <a:t>30.12.2001 N 195-ФЗ (ред. от 17.04.2017, с изм. от 23.05.2017) (с изм. и доп., вступ. в силу с 18.05.2017</a:t>
            </a:r>
            <a:r>
              <a:rPr lang="ru-RU" dirty="0" smtClean="0">
                <a:cs typeface="Times New Roman" pitchFamily="18" charset="0"/>
                <a:hlinkClick r:id="rId4"/>
              </a:rPr>
              <a:t>)</a:t>
            </a:r>
            <a:r>
              <a:rPr lang="en-US" dirty="0" smtClean="0">
                <a:cs typeface="Times New Roman" pitchFamily="18" charset="0"/>
                <a:hlinkClick r:id="rId4"/>
              </a:rPr>
              <a:t> // </a:t>
            </a:r>
            <a:r>
              <a:rPr lang="ru-RU" dirty="0" smtClean="0">
                <a:cs typeface="Times New Roman" pitchFamily="18" charset="0"/>
                <a:hlinkClick r:id="rId4"/>
              </a:rPr>
              <a:t>СЗ РФ. – 2002. - №1. -</a:t>
            </a:r>
            <a:r>
              <a:rPr lang="ru-RU" dirty="0" smtClean="0">
                <a:ea typeface="Calibri"/>
                <a:cs typeface="Times New Roman" pitchFamily="18" charset="0"/>
                <a:hlinkClick r:id="rId4"/>
              </a:rPr>
              <a:t> Ст</a:t>
            </a:r>
            <a:r>
              <a:rPr lang="ru-RU" dirty="0">
                <a:ea typeface="Calibri"/>
                <a:cs typeface="Times New Roman" pitchFamily="18" charset="0"/>
                <a:hlinkClick r:id="rId4"/>
              </a:rPr>
              <a:t>. </a:t>
            </a:r>
            <a:r>
              <a:rPr lang="ru-RU" dirty="0" smtClean="0">
                <a:ea typeface="Calibri"/>
                <a:cs typeface="Times New Roman" pitchFamily="18" charset="0"/>
                <a:hlinkClick r:id="rId4"/>
              </a:rPr>
              <a:t>1.</a:t>
            </a:r>
            <a:endParaRPr lang="ru-RU" dirty="0" smtClean="0">
              <a:ea typeface="Calibri"/>
              <a:cs typeface="Times New Roman" pitchFamily="18" charset="0"/>
            </a:endParaRPr>
          </a:p>
          <a:p>
            <a:pPr algn="just"/>
            <a:r>
              <a:rPr lang="ru-RU" dirty="0">
                <a:cs typeface="Times New Roman" pitchFamily="18" charset="0"/>
              </a:rPr>
              <a:t>4</a:t>
            </a:r>
            <a:r>
              <a:rPr lang="ru-RU" dirty="0" smtClean="0">
                <a:cs typeface="Times New Roman" pitchFamily="18" charset="0"/>
              </a:rPr>
              <a:t>) </a:t>
            </a:r>
            <a:r>
              <a:rPr lang="ru-RU" dirty="0">
                <a:cs typeface="Times New Roman" pitchFamily="18" charset="0"/>
                <a:hlinkClick r:id="rId5"/>
              </a:rPr>
              <a:t>Уголовный кодекс Российской </a:t>
            </a:r>
            <a:r>
              <a:rPr lang="ru-RU" dirty="0" smtClean="0">
                <a:cs typeface="Times New Roman" pitchFamily="18" charset="0"/>
                <a:hlinkClick r:id="rId5"/>
              </a:rPr>
              <a:t>Федерации </a:t>
            </a:r>
            <a:r>
              <a:rPr lang="ru-RU" dirty="0">
                <a:cs typeface="Times New Roman" pitchFamily="18" charset="0"/>
                <a:hlinkClick r:id="rId5"/>
              </a:rPr>
              <a:t>от 13.06.1996 N 63-ФЗ (ред. от 17.04.2017</a:t>
            </a:r>
            <a:r>
              <a:rPr lang="ru-RU" dirty="0" smtClean="0">
                <a:cs typeface="Times New Roman" pitchFamily="18" charset="0"/>
                <a:hlinkClick r:id="rId5"/>
              </a:rPr>
              <a:t>) // СЗ РФ. – 1996. - </a:t>
            </a:r>
            <a:r>
              <a:rPr lang="ru-RU" dirty="0" smtClean="0">
                <a:ea typeface="Calibri"/>
                <a:cs typeface="Times New Roman" pitchFamily="18" charset="0"/>
                <a:hlinkClick r:id="rId5"/>
              </a:rPr>
              <a:t>№ 25. - </a:t>
            </a:r>
            <a:r>
              <a:rPr lang="ru-RU" dirty="0">
                <a:ea typeface="Calibri"/>
                <a:cs typeface="Times New Roman" pitchFamily="18" charset="0"/>
                <a:hlinkClick r:id="rId5"/>
              </a:rPr>
              <a:t>С</a:t>
            </a:r>
            <a:r>
              <a:rPr lang="ru-RU" dirty="0" smtClean="0">
                <a:ea typeface="Calibri"/>
                <a:cs typeface="Times New Roman" pitchFamily="18" charset="0"/>
                <a:hlinkClick r:id="rId5"/>
              </a:rPr>
              <a:t>т</a:t>
            </a:r>
            <a:r>
              <a:rPr lang="ru-RU" dirty="0">
                <a:ea typeface="Calibri"/>
                <a:cs typeface="Times New Roman" pitchFamily="18" charset="0"/>
                <a:hlinkClick r:id="rId5"/>
              </a:rPr>
              <a:t>. </a:t>
            </a:r>
            <a:r>
              <a:rPr lang="ru-RU" dirty="0" smtClean="0">
                <a:ea typeface="Calibri"/>
                <a:cs typeface="Times New Roman" pitchFamily="18" charset="0"/>
                <a:hlinkClick r:id="rId5"/>
              </a:rPr>
              <a:t>2954.</a:t>
            </a:r>
            <a:endParaRPr lang="ru-RU" dirty="0" smtClean="0">
              <a:ea typeface="Calibri"/>
              <a:cs typeface="Times New Roman" pitchFamily="18" charset="0"/>
            </a:endParaRPr>
          </a:p>
          <a:p>
            <a:pPr algn="ctr"/>
            <a:r>
              <a:rPr lang="ru-RU" b="1" dirty="0" smtClean="0">
                <a:cs typeface="Times New Roman" pitchFamily="18" charset="0"/>
              </a:rPr>
              <a:t>Учебная и научная литература:</a:t>
            </a:r>
          </a:p>
          <a:p>
            <a:pPr algn="just"/>
            <a:r>
              <a:rPr lang="ru-RU" dirty="0" smtClean="0">
                <a:cs typeface="Times New Roman" pitchFamily="18" charset="0"/>
              </a:rPr>
              <a:t>5) </a:t>
            </a:r>
            <a:r>
              <a:rPr lang="ru-RU" dirty="0">
                <a:cs typeface="Times New Roman" pitchFamily="18" charset="0"/>
                <a:hlinkClick r:id="rId6"/>
              </a:rPr>
              <a:t>Большакова О. Г. </a:t>
            </a:r>
            <a:r>
              <a:rPr lang="ru-RU" dirty="0" smtClean="0">
                <a:cs typeface="Times New Roman" pitchFamily="18" charset="0"/>
                <a:hlinkClick r:id="rId6"/>
              </a:rPr>
              <a:t>«Лишение </a:t>
            </a:r>
            <a:r>
              <a:rPr lang="ru-RU" dirty="0">
                <a:cs typeface="Times New Roman" pitchFamily="18" charset="0"/>
                <a:hlinkClick r:id="rId6"/>
              </a:rPr>
              <a:t>родительских прав по причине отказа от родителей взять ребенка из родильного дома (отделения) либо из иного лечебного, воспитательного учреждения или из иных аналогичных </a:t>
            </a:r>
            <a:r>
              <a:rPr lang="ru-RU" dirty="0" smtClean="0">
                <a:cs typeface="Times New Roman" pitchFamily="18" charset="0"/>
                <a:hlinkClick r:id="rId6"/>
              </a:rPr>
              <a:t>организаций» </a:t>
            </a:r>
            <a:r>
              <a:rPr lang="ru-RU" dirty="0">
                <a:cs typeface="Times New Roman" pitchFamily="18" charset="0"/>
                <a:hlinkClick r:id="rId6"/>
              </a:rPr>
              <a:t>// Ученые записки Российского государственного социального университета. Выпуск № 5 / </a:t>
            </a:r>
            <a:r>
              <a:rPr lang="ru-RU" dirty="0" smtClean="0">
                <a:cs typeface="Times New Roman" pitchFamily="18" charset="0"/>
                <a:hlinkClick r:id="rId6"/>
              </a:rPr>
              <a:t>2012. - </a:t>
            </a:r>
            <a:r>
              <a:rPr lang="ru-RU" dirty="0">
                <a:cs typeface="Times New Roman" pitchFamily="18" charset="0"/>
                <a:hlinkClick r:id="rId6"/>
              </a:rPr>
              <a:t>53 с</a:t>
            </a:r>
            <a:r>
              <a:rPr lang="ru-RU" dirty="0" smtClean="0">
                <a:cs typeface="Times New Roman" pitchFamily="18" charset="0"/>
                <a:hlinkClick r:id="rId6"/>
              </a:rPr>
              <a:t>.</a:t>
            </a:r>
            <a:endParaRPr lang="ru-RU" dirty="0" smtClean="0">
              <a:cs typeface="Times New Roman" pitchFamily="18" charset="0"/>
            </a:endParaRPr>
          </a:p>
          <a:p>
            <a:pPr algn="just"/>
            <a:r>
              <a:rPr lang="ru-RU" dirty="0" smtClean="0">
                <a:cs typeface="Times New Roman" pitchFamily="18" charset="0"/>
              </a:rPr>
              <a:t>6) </a:t>
            </a:r>
            <a:r>
              <a:rPr lang="ru-RU" dirty="0" err="1">
                <a:cs typeface="Times New Roman" pitchFamily="18" charset="0"/>
                <a:hlinkClick r:id="rId7"/>
              </a:rPr>
              <a:t>Вавильченкова</a:t>
            </a:r>
            <a:r>
              <a:rPr lang="ru-RU" dirty="0">
                <a:cs typeface="Times New Roman" pitchFamily="18" charset="0"/>
                <a:hlinkClick r:id="rId7"/>
              </a:rPr>
              <a:t> </a:t>
            </a:r>
            <a:r>
              <a:rPr lang="ru-RU" dirty="0" smtClean="0">
                <a:cs typeface="Times New Roman" pitchFamily="18" charset="0"/>
                <a:hlinkClick r:id="rId7"/>
              </a:rPr>
              <a:t>Г. И</a:t>
            </a:r>
            <a:r>
              <a:rPr lang="ru-RU" dirty="0">
                <a:cs typeface="Times New Roman" pitchFamily="18" charset="0"/>
                <a:hlinkClick r:id="rId7"/>
              </a:rPr>
              <a:t>. </a:t>
            </a:r>
            <a:r>
              <a:rPr lang="ru-RU" dirty="0" smtClean="0">
                <a:cs typeface="Times New Roman" pitchFamily="18" charset="0"/>
                <a:hlinkClick r:id="rId7"/>
              </a:rPr>
              <a:t>«Семейно-правовые </a:t>
            </a:r>
            <a:r>
              <a:rPr lang="ru-RU" dirty="0">
                <a:cs typeface="Times New Roman" pitchFamily="18" charset="0"/>
                <a:hlinkClick r:id="rId7"/>
              </a:rPr>
              <a:t>санкции, применяемые к родителям за ненадлежащее осуществление прав и исполнение обязанностей по воспитанию детей в Российской </a:t>
            </a:r>
            <a:r>
              <a:rPr lang="ru-RU" dirty="0" smtClean="0">
                <a:cs typeface="Times New Roman" pitchFamily="18" charset="0"/>
                <a:hlinkClick r:id="rId7"/>
              </a:rPr>
              <a:t>Федерации»: </a:t>
            </a:r>
            <a:r>
              <a:rPr lang="ru-RU" dirty="0" err="1">
                <a:cs typeface="Times New Roman" pitchFamily="18" charset="0"/>
                <a:hlinkClick r:id="rId7"/>
              </a:rPr>
              <a:t>дис.канд</a:t>
            </a:r>
            <a:r>
              <a:rPr lang="ru-RU" dirty="0">
                <a:cs typeface="Times New Roman" pitchFamily="18" charset="0"/>
                <a:hlinkClick r:id="rId7"/>
              </a:rPr>
              <a:t>. </a:t>
            </a:r>
            <a:r>
              <a:rPr lang="ru-RU" dirty="0" err="1">
                <a:cs typeface="Times New Roman" pitchFamily="18" charset="0"/>
                <a:hlinkClick r:id="rId7"/>
              </a:rPr>
              <a:t>юрид</a:t>
            </a:r>
            <a:r>
              <a:rPr lang="ru-RU" dirty="0">
                <a:cs typeface="Times New Roman" pitchFamily="18" charset="0"/>
                <a:hlinkClick r:id="rId7"/>
              </a:rPr>
              <a:t>. наук. – М., 2008. – 158 с</a:t>
            </a:r>
            <a:r>
              <a:rPr lang="ru-RU" dirty="0" smtClean="0">
                <a:cs typeface="Times New Roman" pitchFamily="18" charset="0"/>
                <a:hlinkClick r:id="rId7"/>
              </a:rPr>
              <a:t>.</a:t>
            </a:r>
            <a:endParaRPr lang="ru-RU" dirty="0" smtClean="0">
              <a:cs typeface="Times New Roman" pitchFamily="18" charset="0"/>
            </a:endParaRPr>
          </a:p>
          <a:p>
            <a:pPr algn="just"/>
            <a:r>
              <a:rPr lang="ru-RU" dirty="0">
                <a:cs typeface="Times New Roman" pitchFamily="18" charset="0"/>
              </a:rPr>
              <a:t>7) Ильяшенко А</a:t>
            </a:r>
            <a:r>
              <a:rPr lang="ru-RU" dirty="0" smtClean="0">
                <a:cs typeface="Times New Roman" pitchFamily="18" charset="0"/>
              </a:rPr>
              <a:t>. Н. «Проблемы </a:t>
            </a:r>
            <a:r>
              <a:rPr lang="ru-RU" dirty="0">
                <a:cs typeface="Times New Roman" pitchFamily="18" charset="0"/>
              </a:rPr>
              <a:t>совершенствования норм Общей части УК РФ, влияющих на ответственность за насилие в </a:t>
            </a:r>
            <a:r>
              <a:rPr lang="ru-RU" dirty="0" smtClean="0">
                <a:cs typeface="Times New Roman" pitchFamily="18" charset="0"/>
              </a:rPr>
              <a:t>семье» </a:t>
            </a:r>
            <a:r>
              <a:rPr lang="ru-RU" dirty="0">
                <a:cs typeface="Times New Roman" pitchFamily="18" charset="0"/>
              </a:rPr>
              <a:t>// Уголовное право. – 2003. – № 3. – </a:t>
            </a:r>
            <a:r>
              <a:rPr lang="ru-RU" dirty="0" smtClean="0">
                <a:cs typeface="Times New Roman" pitchFamily="18" charset="0"/>
              </a:rPr>
              <a:t>с. </a:t>
            </a:r>
            <a:r>
              <a:rPr lang="ru-RU" dirty="0">
                <a:cs typeface="Times New Roman" pitchFamily="18" charset="0"/>
              </a:rPr>
              <a:t>48. </a:t>
            </a:r>
          </a:p>
        </p:txBody>
      </p:sp>
    </p:spTree>
    <p:extLst>
      <p:ext uri="{BB962C8B-B14F-4D97-AF65-F5344CB8AC3E}">
        <p14:creationId xmlns:p14="http://schemas.microsoft.com/office/powerpoint/2010/main" val="48501706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88640"/>
            <a:ext cx="8640960" cy="6463308"/>
          </a:xfrm>
          <a:prstGeom prst="rect">
            <a:avLst/>
          </a:prstGeom>
          <a:noFill/>
        </p:spPr>
        <p:txBody>
          <a:bodyPr wrap="square" rtlCol="0">
            <a:spAutoFit/>
          </a:bodyPr>
          <a:lstStyle/>
          <a:p>
            <a:pPr algn="just"/>
            <a:r>
              <a:rPr lang="ru-RU" dirty="0" smtClean="0">
                <a:cs typeface="Times New Roman" pitchFamily="18" charset="0"/>
              </a:rPr>
              <a:t>7) </a:t>
            </a:r>
            <a:r>
              <a:rPr lang="ru-RU" dirty="0"/>
              <a:t>Карпухина </a:t>
            </a:r>
            <a:r>
              <a:rPr lang="ru-RU" dirty="0" smtClean="0"/>
              <a:t>Н. С</a:t>
            </a:r>
            <a:r>
              <a:rPr lang="ru-RU" dirty="0"/>
              <a:t>. </a:t>
            </a:r>
            <a:r>
              <a:rPr lang="ru-RU" dirty="0" smtClean="0"/>
              <a:t>«Отдельные </a:t>
            </a:r>
            <a:r>
              <a:rPr lang="ru-RU" dirty="0"/>
              <a:t>проблемы </a:t>
            </a:r>
            <a:r>
              <a:rPr lang="ru-RU" dirty="0" smtClean="0"/>
              <a:t>квалификации </a:t>
            </a:r>
            <a:r>
              <a:rPr lang="ru-RU" dirty="0"/>
              <a:t>преступлений, предусмотренных ст. 157 Уголовного кодекса Российской Федерации (злостное уклонение от уплаты средств на содержание детей или нетрудоспособных роди-</a:t>
            </a:r>
            <a:r>
              <a:rPr lang="ru-RU" dirty="0" err="1"/>
              <a:t>телей</a:t>
            </a:r>
            <a:r>
              <a:rPr lang="ru-RU" dirty="0" smtClean="0"/>
              <a:t>)» </a:t>
            </a:r>
            <a:r>
              <a:rPr lang="ru-RU" dirty="0"/>
              <a:t>// Бюллетень Федеральной службы </a:t>
            </a:r>
            <a:r>
              <a:rPr lang="ru-RU" dirty="0" smtClean="0"/>
              <a:t>судебных </a:t>
            </a:r>
            <a:r>
              <a:rPr lang="ru-RU" dirty="0"/>
              <a:t>приставов</a:t>
            </a:r>
            <a:r>
              <a:rPr lang="ru-RU" dirty="0" smtClean="0"/>
              <a:t>. - </a:t>
            </a:r>
            <a:r>
              <a:rPr lang="ru-RU" dirty="0"/>
              <a:t>2009. № 1</a:t>
            </a:r>
            <a:r>
              <a:rPr lang="ru-RU" dirty="0" smtClean="0"/>
              <a:t>. - с. </a:t>
            </a:r>
            <a:r>
              <a:rPr lang="ru-RU" dirty="0"/>
              <a:t>53.</a:t>
            </a:r>
            <a:endParaRPr lang="ru-RU" dirty="0" smtClean="0">
              <a:cs typeface="Times New Roman" pitchFamily="18" charset="0"/>
            </a:endParaRPr>
          </a:p>
          <a:p>
            <a:pPr algn="just"/>
            <a:r>
              <a:rPr lang="ru-RU" dirty="0">
                <a:cs typeface="Times New Roman" pitchFamily="18" charset="0"/>
              </a:rPr>
              <a:t>8</a:t>
            </a:r>
            <a:r>
              <a:rPr lang="ru-RU" dirty="0" smtClean="0">
                <a:cs typeface="Times New Roman" pitchFamily="18" charset="0"/>
              </a:rPr>
              <a:t>) </a:t>
            </a:r>
            <a:r>
              <a:rPr lang="ru-RU" dirty="0">
                <a:hlinkClick r:id="rId2"/>
              </a:rPr>
              <a:t>Коваль Н. В. «К вопросу о необходимости определения понятия жестокое обращение с ребенком». // Национальный психологический журнал. – 2015. – № 1(17). – С. 16-25</a:t>
            </a:r>
            <a:r>
              <a:rPr lang="ru-RU" dirty="0" smtClean="0">
                <a:hlinkClick r:id="rId2"/>
              </a:rPr>
              <a:t>.</a:t>
            </a:r>
            <a:endParaRPr lang="ru-RU" dirty="0" smtClean="0"/>
          </a:p>
          <a:p>
            <a:pPr algn="just"/>
            <a:r>
              <a:rPr lang="ru-RU" dirty="0"/>
              <a:t>9</a:t>
            </a:r>
            <a:r>
              <a:rPr lang="ru-RU" dirty="0" smtClean="0"/>
              <a:t>) </a:t>
            </a:r>
            <a:r>
              <a:rPr lang="ru-RU" dirty="0" err="1"/>
              <a:t>Кошаева</a:t>
            </a:r>
            <a:r>
              <a:rPr lang="ru-RU" dirty="0"/>
              <a:t> Т., Гуль Н. </a:t>
            </a:r>
            <a:r>
              <a:rPr lang="ru-RU" dirty="0" smtClean="0"/>
              <a:t>«Проблемы </a:t>
            </a:r>
            <a:r>
              <a:rPr lang="ru-RU" dirty="0"/>
              <a:t>ответственности за злостное уклонение от уплаты средств на содержание детей и применения ч. 1 ст. 157 УК </a:t>
            </a:r>
            <a:r>
              <a:rPr lang="ru-RU" dirty="0" smtClean="0"/>
              <a:t>РФ» </a:t>
            </a:r>
            <a:r>
              <a:rPr lang="ru-RU" dirty="0"/>
              <a:t>// Уголовное </a:t>
            </a:r>
            <a:r>
              <a:rPr lang="ru-RU" dirty="0" smtClean="0"/>
              <a:t>право. - 2006</a:t>
            </a:r>
            <a:r>
              <a:rPr lang="ru-RU" dirty="0"/>
              <a:t>. № 1</a:t>
            </a:r>
            <a:r>
              <a:rPr lang="ru-RU" dirty="0" smtClean="0"/>
              <a:t>. - с. </a:t>
            </a:r>
            <a:r>
              <a:rPr lang="ru-RU" dirty="0"/>
              <a:t>38</a:t>
            </a:r>
            <a:r>
              <a:rPr lang="ru-RU" dirty="0" smtClean="0"/>
              <a:t>.</a:t>
            </a:r>
          </a:p>
          <a:p>
            <a:pPr algn="just"/>
            <a:r>
              <a:rPr lang="ru-RU" dirty="0" smtClean="0"/>
              <a:t>10) </a:t>
            </a:r>
            <a:r>
              <a:rPr lang="ru-RU" dirty="0">
                <a:hlinkClick r:id="rId2"/>
              </a:rPr>
              <a:t>Краснова Т</a:t>
            </a:r>
            <a:r>
              <a:rPr lang="ru-RU" dirty="0" smtClean="0">
                <a:hlinkClick r:id="rId2"/>
              </a:rPr>
              <a:t>. М</a:t>
            </a:r>
            <a:r>
              <a:rPr lang="ru-RU" dirty="0">
                <a:hlinkClick r:id="rId2"/>
              </a:rPr>
              <a:t>. </a:t>
            </a:r>
            <a:r>
              <a:rPr lang="ru-RU" dirty="0" smtClean="0">
                <a:hlinkClick r:id="rId2"/>
              </a:rPr>
              <a:t>«Правовая </a:t>
            </a:r>
            <a:r>
              <a:rPr lang="ru-RU" dirty="0">
                <a:hlinkClick r:id="rId2"/>
              </a:rPr>
              <a:t>возможность отобрания ребенка у родителей: социальные риски в законодательстве и пути их </a:t>
            </a:r>
            <a:r>
              <a:rPr lang="ru-RU" dirty="0" smtClean="0">
                <a:hlinkClick r:id="rId2"/>
              </a:rPr>
              <a:t>преодоления» </a:t>
            </a:r>
            <a:r>
              <a:rPr lang="ru-RU" dirty="0">
                <a:hlinkClick r:id="rId2"/>
              </a:rPr>
              <a:t>// Вестник Пермского университета. Юридические науки</a:t>
            </a:r>
            <a:r>
              <a:rPr lang="ru-RU" dirty="0" smtClean="0">
                <a:hlinkClick r:id="rId2"/>
              </a:rPr>
              <a:t>. - </a:t>
            </a:r>
            <a:r>
              <a:rPr lang="ru-RU" dirty="0">
                <a:hlinkClick r:id="rId2"/>
              </a:rPr>
              <a:t>2016. Выпуск № 1(31</a:t>
            </a:r>
            <a:r>
              <a:rPr lang="ru-RU" dirty="0" smtClean="0">
                <a:hlinkClick r:id="rId2"/>
              </a:rPr>
              <a:t>). - </a:t>
            </a:r>
            <a:r>
              <a:rPr lang="ru-RU" dirty="0">
                <a:hlinkClick r:id="rId2"/>
              </a:rPr>
              <a:t>63 с</a:t>
            </a:r>
            <a:r>
              <a:rPr lang="ru-RU" dirty="0" smtClean="0">
                <a:hlinkClick r:id="rId2"/>
              </a:rPr>
              <a:t>.</a:t>
            </a:r>
            <a:endParaRPr lang="ru-RU" dirty="0" smtClean="0"/>
          </a:p>
          <a:p>
            <a:pPr algn="just"/>
            <a:r>
              <a:rPr lang="ru-RU" dirty="0" smtClean="0"/>
              <a:t>11</a:t>
            </a:r>
            <a:r>
              <a:rPr lang="ru-RU" dirty="0"/>
              <a:t>) </a:t>
            </a:r>
            <a:r>
              <a:rPr lang="ru-RU" dirty="0" err="1">
                <a:hlinkClick r:id="rId3"/>
              </a:rPr>
              <a:t>Ладочкина</a:t>
            </a:r>
            <a:r>
              <a:rPr lang="ru-RU" dirty="0">
                <a:hlinkClick r:id="rId3"/>
              </a:rPr>
              <a:t> Л. В. </a:t>
            </a:r>
            <a:r>
              <a:rPr lang="ru-RU" dirty="0" smtClean="0">
                <a:hlinkClick r:id="rId3"/>
              </a:rPr>
              <a:t>«Лишение </a:t>
            </a:r>
            <a:r>
              <a:rPr lang="ru-RU" dirty="0">
                <a:hlinkClick r:id="rId3"/>
              </a:rPr>
              <a:t>и восстановление родительских </a:t>
            </a:r>
            <a:r>
              <a:rPr lang="ru-RU" dirty="0" smtClean="0">
                <a:hlinkClick r:id="rId3"/>
              </a:rPr>
              <a:t>прав» </a:t>
            </a:r>
            <a:r>
              <a:rPr lang="ru-RU" dirty="0">
                <a:hlinkClick r:id="rId3"/>
              </a:rPr>
              <a:t>// Вестник Саратовской государственной юридической академии</a:t>
            </a:r>
            <a:r>
              <a:rPr lang="ru-RU" dirty="0" smtClean="0">
                <a:hlinkClick r:id="rId3"/>
              </a:rPr>
              <a:t>. - </a:t>
            </a:r>
            <a:r>
              <a:rPr lang="ru-RU" dirty="0">
                <a:hlinkClick r:id="rId3"/>
              </a:rPr>
              <a:t>Выпуск № </a:t>
            </a:r>
            <a:r>
              <a:rPr lang="ru-RU" dirty="0" smtClean="0">
                <a:hlinkClick r:id="rId3"/>
              </a:rPr>
              <a:t>3(98</a:t>
            </a:r>
            <a:r>
              <a:rPr lang="ru-RU" dirty="0">
                <a:hlinkClick r:id="rId3"/>
              </a:rPr>
              <a:t>) / </a:t>
            </a:r>
            <a:r>
              <a:rPr lang="ru-RU" dirty="0" smtClean="0">
                <a:hlinkClick r:id="rId3"/>
              </a:rPr>
              <a:t>2014. - </a:t>
            </a:r>
            <a:r>
              <a:rPr lang="ru-RU" dirty="0">
                <a:hlinkClick r:id="rId3"/>
              </a:rPr>
              <a:t>с. </a:t>
            </a:r>
            <a:r>
              <a:rPr lang="ru-RU" dirty="0" smtClean="0">
                <a:hlinkClick r:id="rId3"/>
              </a:rPr>
              <a:t>94.</a:t>
            </a:r>
            <a:endParaRPr lang="ru-RU" dirty="0" smtClean="0"/>
          </a:p>
          <a:p>
            <a:pPr algn="just"/>
            <a:r>
              <a:rPr lang="ru-RU" dirty="0"/>
              <a:t>12) </a:t>
            </a:r>
            <a:r>
              <a:rPr lang="ru-RU" dirty="0">
                <a:hlinkClick r:id="rId4"/>
              </a:rPr>
              <a:t>Левушкин А</a:t>
            </a:r>
            <a:r>
              <a:rPr lang="ru-RU" dirty="0" smtClean="0">
                <a:hlinkClick r:id="rId4"/>
              </a:rPr>
              <a:t>. Н</a:t>
            </a:r>
            <a:r>
              <a:rPr lang="ru-RU" dirty="0">
                <a:hlinkClick r:id="rId4"/>
              </a:rPr>
              <a:t>. </a:t>
            </a:r>
            <a:r>
              <a:rPr lang="ru-RU" dirty="0" smtClean="0">
                <a:hlinkClick r:id="rId4"/>
              </a:rPr>
              <a:t>«Основания </a:t>
            </a:r>
            <a:r>
              <a:rPr lang="ru-RU" dirty="0">
                <a:hlinkClick r:id="rId4"/>
              </a:rPr>
              <a:t>лишения родительских прав: вопросы теории и </a:t>
            </a:r>
            <a:r>
              <a:rPr lang="ru-RU" dirty="0" smtClean="0">
                <a:hlinkClick r:id="rId4"/>
              </a:rPr>
              <a:t>практики» </a:t>
            </a:r>
            <a:r>
              <a:rPr lang="ru-RU" dirty="0">
                <a:hlinkClick r:id="rId4"/>
              </a:rPr>
              <a:t>// Известия Пензенского государственного педагогического университета имени В.Г. Белинского, 2011</a:t>
            </a:r>
            <a:r>
              <a:rPr lang="ru-RU" dirty="0" smtClean="0">
                <a:hlinkClick r:id="rId4"/>
              </a:rPr>
              <a:t>. - </a:t>
            </a:r>
            <a:r>
              <a:rPr lang="ru-RU" dirty="0">
                <a:hlinkClick r:id="rId4"/>
              </a:rPr>
              <a:t>Выпуск № 24</a:t>
            </a:r>
            <a:r>
              <a:rPr lang="ru-RU" dirty="0" smtClean="0">
                <a:hlinkClick r:id="rId4"/>
              </a:rPr>
              <a:t>. - </a:t>
            </a:r>
            <a:r>
              <a:rPr lang="ru-RU" dirty="0">
                <a:hlinkClick r:id="rId4"/>
              </a:rPr>
              <a:t>123 с</a:t>
            </a:r>
            <a:r>
              <a:rPr lang="ru-RU" dirty="0" smtClean="0">
                <a:hlinkClick r:id="rId4"/>
              </a:rPr>
              <a:t>.</a:t>
            </a:r>
            <a:endParaRPr lang="ru-RU" dirty="0" smtClean="0"/>
          </a:p>
          <a:p>
            <a:pPr algn="just"/>
            <a:r>
              <a:rPr lang="ru-RU" dirty="0" smtClean="0"/>
              <a:t>13</a:t>
            </a:r>
            <a:r>
              <a:rPr lang="ru-RU" dirty="0"/>
              <a:t>) </a:t>
            </a:r>
            <a:r>
              <a:rPr lang="ru-RU" dirty="0" smtClean="0">
                <a:hlinkClick r:id="rId5"/>
              </a:rPr>
              <a:t>Петрова </a:t>
            </a:r>
            <a:r>
              <a:rPr lang="ru-RU" dirty="0">
                <a:hlinkClick r:id="rId5"/>
              </a:rPr>
              <a:t>И. А. </a:t>
            </a:r>
            <a:r>
              <a:rPr lang="ru-RU" dirty="0" smtClean="0">
                <a:hlinkClick r:id="rId5"/>
              </a:rPr>
              <a:t>«К </a:t>
            </a:r>
            <a:r>
              <a:rPr lang="ru-RU" dirty="0">
                <a:hlinkClick r:id="rId5"/>
              </a:rPr>
              <a:t>вопросу о понятии злостного уклонения от уплаты средств на содержание </a:t>
            </a:r>
            <a:r>
              <a:rPr lang="ru-RU" dirty="0" smtClean="0">
                <a:hlinkClick r:id="rId5"/>
              </a:rPr>
              <a:t>детей» // Актуальные </a:t>
            </a:r>
            <a:r>
              <a:rPr lang="ru-RU" dirty="0">
                <a:hlinkClick r:id="rId5"/>
              </a:rPr>
              <a:t>проблемы российского права. - 2013. - № 10. - </a:t>
            </a:r>
            <a:r>
              <a:rPr lang="ru-RU" dirty="0" smtClean="0">
                <a:hlinkClick r:id="rId5"/>
              </a:rPr>
              <a:t>с. </a:t>
            </a:r>
            <a:r>
              <a:rPr lang="ru-RU" dirty="0">
                <a:hlinkClick r:id="rId5"/>
              </a:rPr>
              <a:t>1291 </a:t>
            </a:r>
            <a:r>
              <a:rPr lang="ru-RU" dirty="0" smtClean="0">
                <a:hlinkClick r:id="rId5"/>
              </a:rPr>
              <a:t>– 1297.</a:t>
            </a:r>
            <a:endParaRPr lang="ru-RU" dirty="0" smtClean="0"/>
          </a:p>
          <a:p>
            <a:pPr algn="just"/>
            <a:r>
              <a:rPr lang="ru-RU" dirty="0"/>
              <a:t>14) </a:t>
            </a:r>
            <a:r>
              <a:rPr lang="ru-RU" dirty="0" err="1">
                <a:hlinkClick r:id="rId6"/>
              </a:rPr>
              <a:t>Танаева</a:t>
            </a:r>
            <a:r>
              <a:rPr lang="ru-RU" dirty="0">
                <a:hlinkClick r:id="rId6"/>
              </a:rPr>
              <a:t> З. Р. </a:t>
            </a:r>
            <a:r>
              <a:rPr lang="ru-RU" dirty="0" smtClean="0">
                <a:hlinkClick r:id="rId6"/>
              </a:rPr>
              <a:t>«Жестокое </a:t>
            </a:r>
            <a:r>
              <a:rPr lang="ru-RU" dirty="0">
                <a:hlinkClick r:id="rId6"/>
              </a:rPr>
              <a:t>обращение с детьми как квалифицирующий признак ст. 156 УК </a:t>
            </a:r>
            <a:r>
              <a:rPr lang="ru-RU" dirty="0" smtClean="0">
                <a:hlinkClick r:id="rId6"/>
              </a:rPr>
              <a:t>РФ» // Правопорядок</a:t>
            </a:r>
            <a:r>
              <a:rPr lang="ru-RU" dirty="0">
                <a:hlinkClick r:id="rId6"/>
              </a:rPr>
              <a:t>: история, теория, практика. </a:t>
            </a:r>
            <a:r>
              <a:rPr lang="ru-RU" dirty="0" smtClean="0">
                <a:hlinkClick r:id="rId6"/>
              </a:rPr>
              <a:t>- выпуск </a:t>
            </a:r>
            <a:r>
              <a:rPr lang="ru-RU" dirty="0">
                <a:hlinkClick r:id="rId6"/>
              </a:rPr>
              <a:t>№ </a:t>
            </a:r>
            <a:r>
              <a:rPr lang="ru-RU" dirty="0" smtClean="0">
                <a:hlinkClick r:id="rId6"/>
              </a:rPr>
              <a:t>4(7</a:t>
            </a:r>
            <a:r>
              <a:rPr lang="ru-RU" dirty="0">
                <a:hlinkClick r:id="rId6"/>
              </a:rPr>
              <a:t>) / 2015. - 88 </a:t>
            </a:r>
            <a:r>
              <a:rPr lang="ru-RU" dirty="0" smtClean="0">
                <a:hlinkClick r:id="rId6"/>
              </a:rPr>
              <a:t>с.</a:t>
            </a:r>
            <a:endParaRPr lang="ru-RU" dirty="0"/>
          </a:p>
        </p:txBody>
      </p:sp>
    </p:spTree>
    <p:extLst>
      <p:ext uri="{BB962C8B-B14F-4D97-AF65-F5344CB8AC3E}">
        <p14:creationId xmlns:p14="http://schemas.microsoft.com/office/powerpoint/2010/main" val="348469824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7571303"/>
          </a:xfrm>
          <a:prstGeom prst="rect">
            <a:avLst/>
          </a:prstGeom>
          <a:noFill/>
        </p:spPr>
        <p:txBody>
          <a:bodyPr wrap="square" rtlCol="0">
            <a:spAutoFit/>
          </a:bodyPr>
          <a:lstStyle/>
          <a:p>
            <a:pPr algn="just"/>
            <a:r>
              <a:rPr lang="ru-RU" dirty="0"/>
              <a:t>15) </a:t>
            </a:r>
            <a:r>
              <a:rPr lang="ru-RU" dirty="0" smtClean="0"/>
              <a:t>Шипунова Т. В</a:t>
            </a:r>
            <a:r>
              <a:rPr lang="ru-RU" dirty="0"/>
              <a:t>. </a:t>
            </a:r>
            <a:r>
              <a:rPr lang="ru-RU" dirty="0" smtClean="0"/>
              <a:t>«Жестокое </a:t>
            </a:r>
            <a:r>
              <a:rPr lang="ru-RU" dirty="0"/>
              <a:t>обращение с детьми: </a:t>
            </a:r>
            <a:r>
              <a:rPr lang="ru-RU" dirty="0" smtClean="0"/>
              <a:t>определение</a:t>
            </a:r>
            <a:r>
              <a:rPr lang="ru-RU" dirty="0"/>
              <a:t>, </a:t>
            </a:r>
            <a:r>
              <a:rPr lang="ru-RU" dirty="0" smtClean="0"/>
              <a:t>генезис, перспективы исследований» </a:t>
            </a:r>
            <a:r>
              <a:rPr lang="ru-RU" dirty="0"/>
              <a:t>// </a:t>
            </a:r>
            <a:r>
              <a:rPr lang="ru-RU" dirty="0" smtClean="0"/>
              <a:t>Криминология: вчера</a:t>
            </a:r>
            <a:r>
              <a:rPr lang="ru-RU" dirty="0"/>
              <a:t>, </a:t>
            </a:r>
            <a:r>
              <a:rPr lang="ru-RU" dirty="0" smtClean="0"/>
              <a:t>сегодня, завтра: тр</a:t>
            </a:r>
            <a:r>
              <a:rPr lang="ru-RU" dirty="0"/>
              <a:t>. Санкт-</a:t>
            </a:r>
            <a:r>
              <a:rPr lang="ru-RU" dirty="0" err="1"/>
              <a:t>Петерб</a:t>
            </a:r>
            <a:r>
              <a:rPr lang="ru-RU" dirty="0"/>
              <a:t>. </a:t>
            </a:r>
            <a:r>
              <a:rPr lang="ru-RU" dirty="0" smtClean="0"/>
              <a:t>криминолог</a:t>
            </a:r>
            <a:r>
              <a:rPr lang="ru-RU" dirty="0"/>
              <a:t>. клуба</a:t>
            </a:r>
            <a:r>
              <a:rPr lang="ru-RU" dirty="0" smtClean="0"/>
              <a:t>. - </a:t>
            </a:r>
            <a:r>
              <a:rPr lang="ru-RU" dirty="0"/>
              <a:t>2002. № 1 (2</a:t>
            </a:r>
            <a:r>
              <a:rPr lang="ru-RU" dirty="0" smtClean="0"/>
              <a:t>). - с. </a:t>
            </a:r>
            <a:r>
              <a:rPr lang="ru-RU" dirty="0"/>
              <a:t>95</a:t>
            </a:r>
            <a:r>
              <a:rPr lang="ru-RU" dirty="0" smtClean="0"/>
              <a:t>.</a:t>
            </a:r>
          </a:p>
          <a:p>
            <a:pPr algn="ctr"/>
            <a:r>
              <a:rPr lang="ru-RU" b="1" dirty="0" smtClean="0"/>
              <a:t>Материалы правоприменительной практики:</a:t>
            </a:r>
          </a:p>
          <a:p>
            <a:pPr algn="just"/>
            <a:r>
              <a:rPr lang="ru-RU" dirty="0" smtClean="0"/>
              <a:t>16) </a:t>
            </a:r>
            <a:r>
              <a:rPr lang="ru-RU" dirty="0" smtClean="0">
                <a:hlinkClick r:id="rId2"/>
              </a:rPr>
              <a:t>Постановление </a:t>
            </a:r>
            <a:r>
              <a:rPr lang="ru-RU" dirty="0">
                <a:hlinkClick r:id="rId2"/>
              </a:rPr>
              <a:t>Пленума Верховного Суда РФ от 27.05.1998 N 10 (ред. от 06.02.2007) </a:t>
            </a:r>
            <a:r>
              <a:rPr lang="ru-RU" dirty="0" smtClean="0">
                <a:hlinkClick r:id="rId2"/>
              </a:rPr>
              <a:t>«О </a:t>
            </a:r>
            <a:r>
              <a:rPr lang="ru-RU" dirty="0">
                <a:hlinkClick r:id="rId2"/>
              </a:rPr>
              <a:t>применении судами законодательства при разрешении споров, связанных с воспитанием </a:t>
            </a:r>
            <a:r>
              <a:rPr lang="ru-RU" dirty="0" smtClean="0">
                <a:hlinkClick r:id="rId2"/>
              </a:rPr>
              <a:t>детей» // Бюллетень ВС РФ. – 1998. - № 7.</a:t>
            </a:r>
            <a:endParaRPr lang="ru-RU" dirty="0" smtClean="0"/>
          </a:p>
          <a:p>
            <a:pPr algn="just"/>
            <a:r>
              <a:rPr lang="ru-RU" dirty="0" smtClean="0"/>
              <a:t>17</a:t>
            </a:r>
            <a:r>
              <a:rPr lang="ru-RU" dirty="0"/>
              <a:t>) </a:t>
            </a:r>
            <a:r>
              <a:rPr lang="ru-RU" dirty="0" smtClean="0">
                <a:hlinkClick r:id="rId3"/>
              </a:rPr>
              <a:t>«Обзор </a:t>
            </a:r>
            <a:r>
              <a:rPr lang="ru-RU" dirty="0">
                <a:hlinkClick r:id="rId3"/>
              </a:rPr>
              <a:t>практики разрешения судами споров, связанных с воспитанием </a:t>
            </a:r>
            <a:r>
              <a:rPr lang="ru-RU" dirty="0" smtClean="0">
                <a:hlinkClick r:id="rId3"/>
              </a:rPr>
              <a:t>детей» (</a:t>
            </a:r>
            <a:r>
              <a:rPr lang="ru-RU" dirty="0">
                <a:hlinkClick r:id="rId3"/>
              </a:rPr>
              <a:t>утв. Президиумом Верховного Суда РФ 20.07.2011</a:t>
            </a:r>
            <a:r>
              <a:rPr lang="ru-RU" dirty="0" smtClean="0">
                <a:hlinkClick r:id="rId3"/>
              </a:rPr>
              <a:t>) // Бюллетень ВС РФ. – 2011. </a:t>
            </a:r>
            <a:endParaRPr lang="ru-RU" dirty="0" smtClean="0"/>
          </a:p>
          <a:p>
            <a:pPr algn="just"/>
            <a:r>
              <a:rPr lang="ru-RU" dirty="0" smtClean="0"/>
              <a:t>18) </a:t>
            </a:r>
            <a:r>
              <a:rPr lang="ru-RU" dirty="0">
                <a:hlinkClick r:id="rId4"/>
              </a:rPr>
              <a:t>Определение Свердловского областного суда от 20.12.2007 по делу № </a:t>
            </a:r>
            <a:r>
              <a:rPr lang="ru-RU" dirty="0" smtClean="0">
                <a:hlinkClick r:id="rId4"/>
              </a:rPr>
              <a:t>33-9222/2007</a:t>
            </a:r>
            <a:r>
              <a:rPr lang="ru-RU" u="sng" dirty="0" smtClean="0">
                <a:solidFill>
                  <a:schemeClr val="accent1"/>
                </a:solidFill>
              </a:rPr>
              <a:t>.</a:t>
            </a:r>
          </a:p>
          <a:p>
            <a:pPr algn="just"/>
            <a:r>
              <a:rPr lang="ru-RU" dirty="0" smtClean="0"/>
              <a:t>19) </a:t>
            </a:r>
            <a:r>
              <a:rPr lang="ru-RU" dirty="0">
                <a:hlinkClick r:id="rId5"/>
              </a:rPr>
              <a:t>Решение Ленинского районного суда г. Челябинска от 28.09.2015 по делу № </a:t>
            </a:r>
            <a:r>
              <a:rPr lang="ru-RU" dirty="0" smtClean="0">
                <a:hlinkClick r:id="rId5"/>
              </a:rPr>
              <a:t>2-3998/2015.</a:t>
            </a:r>
            <a:endParaRPr lang="ru-RU" dirty="0" smtClean="0"/>
          </a:p>
          <a:p>
            <a:pPr algn="just"/>
            <a:r>
              <a:rPr lang="ru-RU" dirty="0" smtClean="0"/>
              <a:t>20) </a:t>
            </a:r>
            <a:r>
              <a:rPr lang="ru-RU" dirty="0">
                <a:hlinkClick r:id="rId6"/>
              </a:rPr>
              <a:t>Решение Железнодорожного федерального районного суда г. Екатеринбурга от </a:t>
            </a:r>
            <a:r>
              <a:rPr lang="ru-RU" dirty="0" smtClean="0">
                <a:hlinkClick r:id="rId6"/>
              </a:rPr>
              <a:t>02.09.2004.</a:t>
            </a:r>
            <a:endParaRPr lang="ru-RU" dirty="0" smtClean="0"/>
          </a:p>
          <a:p>
            <a:pPr algn="just"/>
            <a:r>
              <a:rPr lang="ru-RU" dirty="0" smtClean="0"/>
              <a:t>21) </a:t>
            </a:r>
            <a:r>
              <a:rPr lang="ru-RU" dirty="0" smtClean="0">
                <a:hlinkClick r:id="rId7"/>
              </a:rPr>
              <a:t>Апелляционное </a:t>
            </a:r>
            <a:r>
              <a:rPr lang="ru-RU" dirty="0">
                <a:hlinkClick r:id="rId7"/>
              </a:rPr>
              <a:t>определение судебной коллегии по гражданским делам Рязанского областного суда № 33-1652/2015 от 29.07.2015 по делу № </a:t>
            </a:r>
            <a:r>
              <a:rPr lang="ru-RU" dirty="0" smtClean="0">
                <a:hlinkClick r:id="rId7"/>
              </a:rPr>
              <a:t>33-1652/2015.</a:t>
            </a:r>
            <a:endParaRPr lang="ru-RU" dirty="0" smtClean="0"/>
          </a:p>
          <a:p>
            <a:pPr algn="just"/>
            <a:r>
              <a:rPr lang="ru-RU" dirty="0" smtClean="0"/>
              <a:t>22) </a:t>
            </a:r>
            <a:r>
              <a:rPr lang="ru-RU" dirty="0">
                <a:hlinkClick r:id="rId8"/>
              </a:rPr>
              <a:t>Апелляционное определение № 33-17172/2014 от 24.09.2014 по делу № </a:t>
            </a:r>
            <a:r>
              <a:rPr lang="ru-RU" dirty="0" smtClean="0">
                <a:hlinkClick r:id="rId8"/>
              </a:rPr>
              <a:t>33-17172/2014.</a:t>
            </a:r>
            <a:endParaRPr lang="ru-RU" dirty="0"/>
          </a:p>
          <a:p>
            <a:pPr algn="just"/>
            <a:r>
              <a:rPr lang="ru-RU" dirty="0" smtClean="0"/>
              <a:t>23) </a:t>
            </a:r>
            <a:r>
              <a:rPr lang="ru-RU" dirty="0">
                <a:hlinkClick r:id="rId9"/>
              </a:rPr>
              <a:t>Решение </a:t>
            </a:r>
            <a:r>
              <a:rPr lang="ru-RU" dirty="0" err="1">
                <a:hlinkClick r:id="rId9"/>
              </a:rPr>
              <a:t>Камбарского</a:t>
            </a:r>
            <a:r>
              <a:rPr lang="ru-RU" dirty="0">
                <a:hlinkClick r:id="rId9"/>
              </a:rPr>
              <a:t> районного суда Удмуртской Республики от 16.04.2012 по делу № </a:t>
            </a:r>
            <a:r>
              <a:rPr lang="ru-RU" dirty="0" smtClean="0">
                <a:hlinkClick r:id="rId9"/>
              </a:rPr>
              <a:t>2-80/2012.</a:t>
            </a:r>
            <a:endParaRPr lang="ru-RU" dirty="0"/>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p:txBody>
      </p:sp>
    </p:spTree>
    <p:extLst>
      <p:ext uri="{BB962C8B-B14F-4D97-AF65-F5344CB8AC3E}">
        <p14:creationId xmlns:p14="http://schemas.microsoft.com/office/powerpoint/2010/main" val="110272490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120962" y="260648"/>
            <a:ext cx="6902082" cy="3046988"/>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9600" b="1" cap="none" spc="0" dirty="0" smtClean="0">
                <a:ln w="11430"/>
                <a:solidFill>
                  <a:schemeClr val="bg1"/>
                </a:solidFill>
                <a:effectLst>
                  <a:outerShdw blurRad="80000" dist="40000" dir="5040000" algn="tl">
                    <a:srgbClr val="000000">
                      <a:alpha val="30000"/>
                    </a:srgbClr>
                  </a:outerShdw>
                </a:effectLst>
              </a:rPr>
              <a:t>СПАСИБО ЗА</a:t>
            </a:r>
          </a:p>
          <a:p>
            <a:pPr algn="ctr"/>
            <a:r>
              <a:rPr lang="ru-RU" sz="9600" b="1" dirty="0" smtClean="0">
                <a:ln w="11430"/>
                <a:solidFill>
                  <a:schemeClr val="bg1"/>
                </a:solidFill>
                <a:effectLst>
                  <a:outerShdw blurRad="80000" dist="40000" dir="5040000" algn="tl">
                    <a:srgbClr val="000000">
                      <a:alpha val="30000"/>
                    </a:srgbClr>
                  </a:outerShdw>
                </a:effectLst>
              </a:rPr>
              <a:t>ВНИМАНИЕ!</a:t>
            </a:r>
            <a:endParaRPr lang="ru-RU" sz="9600" b="1" cap="none" spc="0" dirty="0">
              <a:ln w="11430"/>
              <a:solidFill>
                <a:schemeClr val="bg1"/>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59367726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с двумя вырезанными противолежащими углами 10"/>
          <p:cNvSpPr/>
          <p:nvPr/>
        </p:nvSpPr>
        <p:spPr>
          <a:xfrm>
            <a:off x="232633" y="5589240"/>
            <a:ext cx="8640960" cy="995338"/>
          </a:xfrm>
          <a:prstGeom prst="snip2DiagRect">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с двумя вырезанными противолежащими углами 8"/>
          <p:cNvSpPr/>
          <p:nvPr/>
        </p:nvSpPr>
        <p:spPr>
          <a:xfrm>
            <a:off x="262299" y="3980963"/>
            <a:ext cx="8640960" cy="1296144"/>
          </a:xfrm>
          <a:prstGeom prst="snip2DiagRect">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с двумя вырезанными противолежащими углами 6"/>
          <p:cNvSpPr/>
          <p:nvPr/>
        </p:nvSpPr>
        <p:spPr>
          <a:xfrm>
            <a:off x="251520" y="728700"/>
            <a:ext cx="8640960" cy="2934330"/>
          </a:xfrm>
          <a:prstGeom prst="snip2DiagRect">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327315" y="800708"/>
            <a:ext cx="8352928" cy="2862322"/>
          </a:xfrm>
          <a:prstGeom prst="rect">
            <a:avLst/>
          </a:prstGeom>
          <a:noFill/>
        </p:spPr>
        <p:txBody>
          <a:bodyPr wrap="square" rtlCol="0">
            <a:spAutoFit/>
          </a:bodyPr>
          <a:lstStyle/>
          <a:p>
            <a:pPr algn="just"/>
            <a:r>
              <a:rPr lang="ru-RU" dirty="0">
                <a:hlinkClick r:id="rId2" action="ppaction://hlinksldjump"/>
              </a:rPr>
              <a:t>По мнению </a:t>
            </a:r>
            <a:r>
              <a:rPr lang="ru-RU" dirty="0" smtClean="0">
                <a:hlinkClick r:id="rId2" action="ppaction://hlinksldjump"/>
              </a:rPr>
              <a:t>Т. </a:t>
            </a:r>
            <a:r>
              <a:rPr lang="ru-RU" dirty="0" err="1" smtClean="0">
                <a:hlinkClick r:id="rId2" action="ppaction://hlinksldjump"/>
              </a:rPr>
              <a:t>Кошаевой</a:t>
            </a:r>
            <a:r>
              <a:rPr lang="ru-RU" dirty="0" smtClean="0">
                <a:hlinkClick r:id="rId2" action="ppaction://hlinksldjump"/>
              </a:rPr>
              <a:t> </a:t>
            </a:r>
            <a:r>
              <a:rPr lang="ru-RU" dirty="0">
                <a:hlinkClick r:id="rId2" action="ppaction://hlinksldjump"/>
              </a:rPr>
              <a:t>и Н. Гуль</a:t>
            </a:r>
            <a:r>
              <a:rPr lang="ru-RU" dirty="0"/>
              <a:t>, под </a:t>
            </a:r>
            <a:r>
              <a:rPr lang="ru-RU" b="1" dirty="0"/>
              <a:t>злостным</a:t>
            </a:r>
            <a:r>
              <a:rPr lang="ru-RU" dirty="0"/>
              <a:t> уклонением от уплаты алиментов </a:t>
            </a:r>
            <a:r>
              <a:rPr lang="ru-RU" dirty="0" smtClean="0"/>
              <a:t>подразумевается:</a:t>
            </a:r>
          </a:p>
          <a:p>
            <a:pPr marL="285750" indent="-285750" algn="just">
              <a:buFont typeface="Arial" pitchFamily="34" charset="0"/>
              <a:buChar char="•"/>
            </a:pPr>
            <a:r>
              <a:rPr lang="ru-RU" dirty="0" smtClean="0"/>
              <a:t>неоднократный </a:t>
            </a:r>
            <a:r>
              <a:rPr lang="ru-RU" dirty="0"/>
              <a:t>отказ от такой уплаты несмотря на сделанное предупреждение; </a:t>
            </a:r>
            <a:endParaRPr lang="ru-RU" dirty="0" smtClean="0"/>
          </a:p>
          <a:p>
            <a:pPr marL="285750" indent="-285750" algn="just">
              <a:buFont typeface="Arial" pitchFamily="34" charset="0"/>
              <a:buChar char="•"/>
            </a:pPr>
            <a:r>
              <a:rPr lang="ru-RU" dirty="0" smtClean="0"/>
              <a:t>длительное </a:t>
            </a:r>
            <a:r>
              <a:rPr lang="ru-RU" dirty="0"/>
              <a:t>сокрытие лицом своего действительного заработка с целью уклонения от уплаты алиментов; </a:t>
            </a:r>
            <a:endParaRPr lang="ru-RU" dirty="0" smtClean="0"/>
          </a:p>
          <a:p>
            <a:pPr marL="285750" indent="-285750" algn="just">
              <a:buFont typeface="Arial" pitchFamily="34" charset="0"/>
              <a:buChar char="•"/>
            </a:pPr>
            <a:r>
              <a:rPr lang="ru-RU" dirty="0" smtClean="0"/>
              <a:t>неоднократная </a:t>
            </a:r>
            <a:r>
              <a:rPr lang="ru-RU" dirty="0"/>
              <a:t>смена места жительства или работы с той же целью; </a:t>
            </a:r>
            <a:endParaRPr lang="ru-RU" dirty="0" smtClean="0"/>
          </a:p>
          <a:p>
            <a:pPr marL="285750" indent="-285750" algn="just">
              <a:buFont typeface="Arial" pitchFamily="34" charset="0"/>
              <a:buChar char="•"/>
            </a:pPr>
            <a:r>
              <a:rPr lang="ru-RU" dirty="0" smtClean="0"/>
              <a:t>изменение </a:t>
            </a:r>
            <a:r>
              <a:rPr lang="ru-RU" dirty="0"/>
              <a:t>фамилии, анкетных данных или других сведений о личности, чтобы избежать уплаты алиментов; </a:t>
            </a:r>
            <a:endParaRPr lang="ru-RU" dirty="0" smtClean="0"/>
          </a:p>
          <a:p>
            <a:pPr marL="285750" indent="-285750" algn="just">
              <a:buFont typeface="Arial" pitchFamily="34" charset="0"/>
              <a:buChar char="•"/>
            </a:pPr>
            <a:r>
              <a:rPr lang="ru-RU" dirty="0" smtClean="0"/>
              <a:t>иные </a:t>
            </a:r>
            <a:r>
              <a:rPr lang="ru-RU" dirty="0"/>
              <a:t>действия, свидетельствующие об упорном отказе от выполнения судебного решения по уплате </a:t>
            </a:r>
            <a:r>
              <a:rPr lang="ru-RU" dirty="0" smtClean="0"/>
              <a:t>алиментов.</a:t>
            </a:r>
            <a:endParaRPr lang="ru-RU" dirty="0"/>
          </a:p>
        </p:txBody>
      </p:sp>
      <p:sp>
        <p:nvSpPr>
          <p:cNvPr id="8" name="TextBox 7"/>
          <p:cNvSpPr txBox="1"/>
          <p:nvPr/>
        </p:nvSpPr>
        <p:spPr>
          <a:xfrm>
            <a:off x="327315" y="4028870"/>
            <a:ext cx="8496944" cy="1200329"/>
          </a:xfrm>
          <a:prstGeom prst="rect">
            <a:avLst/>
          </a:prstGeom>
          <a:noFill/>
        </p:spPr>
        <p:txBody>
          <a:bodyPr wrap="square" rtlCol="0">
            <a:spAutoFit/>
          </a:bodyPr>
          <a:lstStyle/>
          <a:p>
            <a:pPr algn="just"/>
            <a:r>
              <a:rPr lang="ru-RU" dirty="0" smtClean="0">
                <a:hlinkClick r:id="rId2" action="ppaction://hlinksldjump"/>
              </a:rPr>
              <a:t>С точки зрения Петровой И. А.</a:t>
            </a:r>
            <a:r>
              <a:rPr lang="ru-RU" dirty="0" smtClean="0"/>
              <a:t>, вопрос </a:t>
            </a:r>
            <a:r>
              <a:rPr lang="ru-RU" dirty="0"/>
              <a:t>о том, является ли уклонение </a:t>
            </a:r>
            <a:r>
              <a:rPr lang="ru-RU" b="1" dirty="0"/>
              <a:t>злостным</a:t>
            </a:r>
            <a:r>
              <a:rPr lang="ru-RU" dirty="0"/>
              <a:t>, должен решаться судом в каждом конкретном случае с учетом различных обстоятельств: продолжительности и причин неуплаты лицом алиментов и всех других факторов.</a:t>
            </a:r>
          </a:p>
        </p:txBody>
      </p:sp>
      <p:sp>
        <p:nvSpPr>
          <p:cNvPr id="10" name="TextBox 9"/>
          <p:cNvSpPr txBox="1"/>
          <p:nvPr/>
        </p:nvSpPr>
        <p:spPr>
          <a:xfrm>
            <a:off x="316536" y="5586273"/>
            <a:ext cx="8507723" cy="923330"/>
          </a:xfrm>
          <a:prstGeom prst="rect">
            <a:avLst/>
          </a:prstGeom>
          <a:noFill/>
        </p:spPr>
        <p:txBody>
          <a:bodyPr wrap="square" rtlCol="0">
            <a:spAutoFit/>
          </a:bodyPr>
          <a:lstStyle/>
          <a:p>
            <a:pPr algn="just"/>
            <a:r>
              <a:rPr lang="ru-RU" dirty="0">
                <a:hlinkClick r:id="rId2" action="ppaction://hlinksldjump"/>
              </a:rPr>
              <a:t>Н. С. Карпухина полагает</a:t>
            </a:r>
            <a:r>
              <a:rPr lang="ru-RU" dirty="0"/>
              <a:t>, что </a:t>
            </a:r>
            <a:r>
              <a:rPr lang="ru-RU" b="1" dirty="0"/>
              <a:t>«злостность» </a:t>
            </a:r>
            <a:r>
              <a:rPr lang="ru-RU" dirty="0"/>
              <a:t>должна устанавливаться в каждом конкретном случае на основании законодательства об исполнительном </a:t>
            </a:r>
            <a:r>
              <a:rPr lang="ru-RU" dirty="0" smtClean="0"/>
              <a:t>производстве.</a:t>
            </a:r>
            <a:endParaRPr lang="ru-RU" dirty="0"/>
          </a:p>
        </p:txBody>
      </p:sp>
      <p:sp>
        <p:nvSpPr>
          <p:cNvPr id="12" name="Прямоугольник 11"/>
          <p:cNvSpPr/>
          <p:nvPr/>
        </p:nvSpPr>
        <p:spPr>
          <a:xfrm>
            <a:off x="2798465" y="44624"/>
            <a:ext cx="3509295" cy="646331"/>
          </a:xfrm>
          <a:prstGeom prst="rect">
            <a:avLst/>
          </a:prstGeom>
          <a:noFill/>
        </p:spPr>
        <p:txBody>
          <a:bodyPr wrap="none" lIns="91440" tIns="45720" rIns="91440" bIns="45720">
            <a:spAutoFit/>
          </a:bodyPr>
          <a:lstStyle/>
          <a:p>
            <a:pPr algn="ctr"/>
            <a:r>
              <a:rPr lang="ru-RU"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Мнения учёных:</a:t>
            </a:r>
            <a:endParaRPr lang="ru-RU"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5224277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arn(inVertical)">
                                      <p:cBhvr>
                                        <p:cTn id="19" dur="500"/>
                                        <p:tgtEl>
                                          <p:spTgt spid="6">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arn(inVertical)">
                                      <p:cBhvr>
                                        <p:cTn id="22" dur="500"/>
                                        <p:tgtEl>
                                          <p:spTgt spid="6">
                                            <p:txEl>
                                              <p:pRg st="5" end="5"/>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barn(inVertical)">
                                      <p:cBhvr>
                                        <p:cTn id="30" dur="500"/>
                                        <p:tgtEl>
                                          <p:spTgt spid="8">
                                            <p:txEl>
                                              <p:pRg st="0" end="0"/>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barn(inVertical)">
                                      <p:cBhvr>
                                        <p:cTn id="38" dur="500"/>
                                        <p:tgtEl>
                                          <p:spTgt spid="10">
                                            <p:txEl>
                                              <p:pRg st="0" end="0"/>
                                            </p:txEl>
                                          </p:spTgt>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111710625"/>
              </p:ext>
            </p:extLst>
          </p:nvPr>
        </p:nvGraphicFramePr>
        <p:xfrm>
          <a:off x="251531" y="1124744"/>
          <a:ext cx="8640960" cy="5516880"/>
        </p:xfrm>
        <a:graphic>
          <a:graphicData uri="http://schemas.openxmlformats.org/drawingml/2006/table">
            <a:tbl>
              <a:tblPr firstRow="1" bandRow="1">
                <a:tableStyleId>{327F97BB-C833-4FB7-BDE5-3F7075034690}</a:tableStyleId>
              </a:tblPr>
              <a:tblGrid>
                <a:gridCol w="2520269"/>
                <a:gridCol w="3240371"/>
                <a:gridCol w="2880320"/>
              </a:tblGrid>
              <a:tr h="370840">
                <a:tc>
                  <a:txBody>
                    <a:bodyPr/>
                    <a:lstStyle/>
                    <a:p>
                      <a:endParaRPr lang="ru-RU" dirty="0">
                        <a:solidFill>
                          <a:schemeClr val="bg1"/>
                        </a:solidFill>
                      </a:endParaRPr>
                    </a:p>
                  </a:txBody>
                  <a:tcPr/>
                </a:tc>
                <a:tc>
                  <a:txBody>
                    <a:bodyPr/>
                    <a:lstStyle/>
                    <a:p>
                      <a:pPr algn="ctr"/>
                      <a:r>
                        <a:rPr lang="ru-RU" dirty="0" smtClean="0">
                          <a:solidFill>
                            <a:schemeClr val="bg1"/>
                          </a:solidFill>
                        </a:rPr>
                        <a:t>Административная ответственность</a:t>
                      </a:r>
                      <a:endParaRPr lang="ru-RU" dirty="0">
                        <a:solidFill>
                          <a:schemeClr val="bg1"/>
                        </a:solidFill>
                      </a:endParaRPr>
                    </a:p>
                  </a:txBody>
                  <a:tcPr/>
                </a:tc>
                <a:tc>
                  <a:txBody>
                    <a:bodyPr/>
                    <a:lstStyle/>
                    <a:p>
                      <a:pPr algn="ctr"/>
                      <a:r>
                        <a:rPr lang="ru-RU" dirty="0" smtClean="0">
                          <a:solidFill>
                            <a:schemeClr val="bg1"/>
                          </a:solidFill>
                        </a:rPr>
                        <a:t>Уголовная ответственность</a:t>
                      </a:r>
                      <a:endParaRPr lang="ru-RU" dirty="0">
                        <a:solidFill>
                          <a:schemeClr val="bg1"/>
                        </a:solidFill>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solidFill>
                            <a:schemeClr val="bg1"/>
                          </a:solidFill>
                        </a:rPr>
                        <a:t>Неисполнение обязанностей по воспитанию</a:t>
                      </a:r>
                      <a:r>
                        <a:rPr lang="ru-RU" baseline="0" dirty="0" smtClean="0">
                          <a:solidFill>
                            <a:schemeClr val="bg1"/>
                          </a:solidFill>
                        </a:rPr>
                        <a:t> </a:t>
                      </a:r>
                      <a:r>
                        <a:rPr lang="ru-RU" dirty="0" smtClean="0">
                          <a:solidFill>
                            <a:schemeClr val="bg1"/>
                          </a:solidFill>
                        </a:rPr>
                        <a:t>несовершеннолетнего</a:t>
                      </a:r>
                    </a:p>
                    <a:p>
                      <a:endParaRPr lang="ru-RU" dirty="0">
                        <a:solidFill>
                          <a:schemeClr val="bg1"/>
                        </a:solidFill>
                      </a:endParaRPr>
                    </a:p>
                  </a:txBody>
                  <a:tcPr/>
                </a:tc>
                <a:tc>
                  <a:txBody>
                    <a:bodyPr/>
                    <a:lstStyle/>
                    <a:p>
                      <a:pPr algn="ctr"/>
                      <a:r>
                        <a:rPr lang="ru-RU" sz="1400" u="sng" dirty="0" smtClean="0">
                          <a:solidFill>
                            <a:schemeClr val="bg1"/>
                          </a:solidFill>
                        </a:rPr>
                        <a:t>Часть 1 статьи 5.35 КоАП РФ</a:t>
                      </a:r>
                      <a:r>
                        <a:rPr lang="ru-RU" sz="1400" dirty="0" smtClean="0">
                          <a:solidFill>
                            <a:schemeClr val="bg1"/>
                          </a:solidFill>
                        </a:rPr>
                        <a:t>: </a:t>
                      </a:r>
                    </a:p>
                    <a:p>
                      <a:pPr algn="just"/>
                      <a:r>
                        <a:rPr lang="ru-RU" sz="1400" dirty="0" smtClean="0">
                          <a:solidFill>
                            <a:schemeClr val="bg1"/>
                          </a:solidFill>
                        </a:rPr>
                        <a:t>Неисполнение или ненадлежащее исполнение родителями или иными законными представителями несовершеннолетних обязанностей по содержанию, воспитанию, обучению, защите прав и интересов несовершеннолетних</a:t>
                      </a:r>
                      <a:endParaRPr lang="ru-RU" sz="1400" dirty="0">
                        <a:solidFill>
                          <a:schemeClr val="bg1"/>
                        </a:solidFill>
                      </a:endParaRPr>
                    </a:p>
                  </a:txBody>
                  <a:tcPr/>
                </a:tc>
                <a:tc>
                  <a:txBody>
                    <a:bodyPr/>
                    <a:lstStyle/>
                    <a:p>
                      <a:pPr algn="ctr"/>
                      <a:r>
                        <a:rPr lang="ru-RU" sz="1400" u="sng" dirty="0" smtClean="0">
                          <a:solidFill>
                            <a:schemeClr val="bg1"/>
                          </a:solidFill>
                        </a:rPr>
                        <a:t>Статья 156 УК РФ</a:t>
                      </a:r>
                      <a:r>
                        <a:rPr lang="ru-RU" sz="1400" dirty="0" smtClean="0">
                          <a:solidFill>
                            <a:schemeClr val="bg1"/>
                          </a:solidFill>
                        </a:rPr>
                        <a:t>:</a:t>
                      </a:r>
                    </a:p>
                    <a:p>
                      <a:pPr algn="just"/>
                      <a:r>
                        <a:rPr lang="ru-RU" sz="1400" dirty="0" smtClean="0">
                          <a:solidFill>
                            <a:schemeClr val="bg1"/>
                          </a:solidFill>
                        </a:rPr>
                        <a:t>Неисполнение или ненадлежащее исполнение обязанностей по воспитанию несовершеннолетнего родителем или иным лицом, на которое возложены эти обязанности, если это деяние соединено с жестоким обращением с несовершеннолетним</a:t>
                      </a:r>
                      <a:endParaRPr lang="ru-RU" sz="1400" dirty="0">
                        <a:solidFill>
                          <a:schemeClr val="bg1"/>
                        </a:solidFill>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solidFill>
                            <a:schemeClr val="bg1"/>
                          </a:solidFill>
                        </a:rPr>
                        <a:t>Неуплата средств на содержание детей</a:t>
                      </a:r>
                      <a:endParaRPr lang="ru-RU" dirty="0">
                        <a:solidFill>
                          <a:schemeClr val="bg1"/>
                        </a:solidFill>
                      </a:endParaRPr>
                    </a:p>
                  </a:txBody>
                  <a:tcPr/>
                </a:tc>
                <a:tc>
                  <a:txBody>
                    <a:bodyPr/>
                    <a:lstStyle/>
                    <a:p>
                      <a:pPr algn="ctr"/>
                      <a:r>
                        <a:rPr lang="ru-RU" sz="1400" u="sng" dirty="0" smtClean="0">
                          <a:solidFill>
                            <a:schemeClr val="bg1"/>
                          </a:solidFill>
                        </a:rPr>
                        <a:t>Часть 1 статьи 5.35.1 КоАП</a:t>
                      </a:r>
                      <a:r>
                        <a:rPr lang="ru-RU" sz="1400" u="sng" baseline="0" dirty="0" smtClean="0">
                          <a:solidFill>
                            <a:schemeClr val="bg1"/>
                          </a:solidFill>
                        </a:rPr>
                        <a:t> РФ</a:t>
                      </a:r>
                      <a:r>
                        <a:rPr lang="ru-RU" sz="1400" u="none" baseline="0" dirty="0" smtClean="0">
                          <a:solidFill>
                            <a:schemeClr val="bg1"/>
                          </a:solidFill>
                        </a:rPr>
                        <a:t>:</a:t>
                      </a:r>
                    </a:p>
                    <a:p>
                      <a:pPr algn="just"/>
                      <a:r>
                        <a:rPr lang="ru-RU" sz="1400" dirty="0" smtClean="0">
                          <a:solidFill>
                            <a:schemeClr val="bg1"/>
                          </a:solidFill>
                        </a:rPr>
                        <a:t>Неуплата родителем без уважительных причин в нарушение решения суда или нотариально удостоверенного соглашения средств на содержание несовершеннолетних детей либо нетрудоспособных детей, достигших восемнадцатилетнего возраста, в течение двух и более месяцев со дня возбуждения исполнительного производства, если такие действия не содержат уголовно наказуемого деяния</a:t>
                      </a:r>
                      <a:endParaRPr lang="ru-RU" sz="1400" u="sng" dirty="0">
                        <a:solidFill>
                          <a:schemeClr val="bg1"/>
                        </a:solidFill>
                      </a:endParaRPr>
                    </a:p>
                  </a:txBody>
                  <a:tcPr/>
                </a:tc>
                <a:tc>
                  <a:txBody>
                    <a:bodyPr/>
                    <a:lstStyle/>
                    <a:p>
                      <a:pPr algn="ctr"/>
                      <a:r>
                        <a:rPr lang="ru-RU" sz="1400" u="sng" dirty="0" smtClean="0">
                          <a:solidFill>
                            <a:schemeClr val="bg1"/>
                          </a:solidFill>
                        </a:rPr>
                        <a:t>Часть 1 статьи 157 УК РФ</a:t>
                      </a:r>
                      <a:r>
                        <a:rPr lang="ru-RU" sz="1400" dirty="0" smtClean="0">
                          <a:solidFill>
                            <a:schemeClr val="bg1"/>
                          </a:solidFill>
                        </a:rPr>
                        <a:t>:</a:t>
                      </a:r>
                    </a:p>
                    <a:p>
                      <a:pPr algn="just"/>
                      <a:r>
                        <a:rPr lang="ru-RU" sz="1400" dirty="0" smtClean="0">
                          <a:solidFill>
                            <a:schemeClr val="bg1"/>
                          </a:solidFill>
                        </a:rPr>
                        <a:t>Неуплата родителем без уважительных причин в нарушение решения суда или нотариально удостоверенного соглашения средств на содержание несовершеннолетних детей, а равно нетрудоспособных детей, достигших восемнадцатилетнего возраста, если это деяние совершено неоднократно</a:t>
                      </a:r>
                      <a:endParaRPr lang="ru-RU" sz="1400" dirty="0">
                        <a:solidFill>
                          <a:schemeClr val="bg1"/>
                        </a:solidFill>
                      </a:endParaRPr>
                    </a:p>
                  </a:txBody>
                  <a:tcPr/>
                </a:tc>
              </a:tr>
            </a:tbl>
          </a:graphicData>
        </a:graphic>
      </p:graphicFrame>
      <p:sp>
        <p:nvSpPr>
          <p:cNvPr id="6" name="Прямоугольник 5"/>
          <p:cNvSpPr/>
          <p:nvPr/>
        </p:nvSpPr>
        <p:spPr>
          <a:xfrm>
            <a:off x="30928" y="44624"/>
            <a:ext cx="9113072" cy="954107"/>
          </a:xfrm>
          <a:prstGeom prst="rect">
            <a:avLst/>
          </a:prstGeom>
          <a:noFill/>
        </p:spPr>
        <p:txBody>
          <a:bodyPr wrap="none" lIns="91440" tIns="45720" rIns="91440" bIns="45720">
            <a:spAutoFit/>
          </a:bodyPr>
          <a:lstStyle/>
          <a:p>
            <a:pPr algn="ctr"/>
            <a:r>
              <a:rPr lang="ru-RU"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Основания для привлечения к административной или </a:t>
            </a:r>
          </a:p>
          <a:p>
            <a:pPr algn="ctr"/>
            <a:r>
              <a:rPr lang="ru-RU"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уголовной ответственности</a:t>
            </a:r>
            <a:endParaRPr lang="ru-RU"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7170324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2">
            <a:extLst>
              <a:ext uri="{28A0092B-C50C-407E-A947-70E740481C1C}">
                <a14:useLocalDpi xmlns:a14="http://schemas.microsoft.com/office/drawing/2010/main" val="0"/>
              </a:ext>
            </a:extLst>
          </a:blip>
          <a:srcRect l="2726" t="12882" r="8138" b="17496"/>
          <a:stretch/>
        </p:blipFill>
        <p:spPr>
          <a:xfrm>
            <a:off x="107504" y="2564904"/>
            <a:ext cx="8906138" cy="407707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60648"/>
            <a:ext cx="4026158" cy="2160240"/>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7717" y="260648"/>
            <a:ext cx="4369048" cy="216024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3640899" y="3645024"/>
            <a:ext cx="1839348" cy="1923604"/>
          </a:xfrm>
          <a:prstGeom prst="rect">
            <a:avLst/>
          </a:prstGeom>
          <a:noFill/>
        </p:spPr>
        <p:txBody>
          <a:bodyPr wrap="square" rtlCol="0">
            <a:spAutoFit/>
          </a:bodyPr>
          <a:lstStyle/>
          <a:p>
            <a:pPr algn="ctr"/>
            <a:r>
              <a:rPr lang="ru-RU" sz="1200" dirty="0"/>
              <a:t>Неисполнение или ненадлежащее исполнение обязанностей по воспитанию </a:t>
            </a:r>
            <a:r>
              <a:rPr lang="ru-RU" sz="1200" dirty="0" smtClean="0"/>
              <a:t>несовершеннолетнего  </a:t>
            </a:r>
          </a:p>
          <a:p>
            <a:pPr algn="ctr"/>
            <a:endParaRPr lang="ru-RU" sz="1200" dirty="0"/>
          </a:p>
          <a:p>
            <a:pPr algn="ctr"/>
            <a:r>
              <a:rPr lang="ru-RU" sz="1200" dirty="0"/>
              <a:t>Н</a:t>
            </a:r>
            <a:r>
              <a:rPr lang="ru-RU" sz="1200" dirty="0" smtClean="0"/>
              <a:t>еуплата </a:t>
            </a:r>
            <a:r>
              <a:rPr lang="ru-RU" sz="1200" dirty="0"/>
              <a:t>средств на </a:t>
            </a:r>
            <a:r>
              <a:rPr lang="ru-RU" sz="1200" dirty="0" smtClean="0"/>
              <a:t>содержание детей </a:t>
            </a:r>
            <a:endParaRPr lang="ru-RU" sz="1200" dirty="0"/>
          </a:p>
          <a:p>
            <a:endParaRPr lang="ru-RU" sz="1100" dirty="0"/>
          </a:p>
        </p:txBody>
      </p:sp>
      <p:sp>
        <p:nvSpPr>
          <p:cNvPr id="11" name="TextBox 10"/>
          <p:cNvSpPr txBox="1"/>
          <p:nvPr/>
        </p:nvSpPr>
        <p:spPr>
          <a:xfrm>
            <a:off x="1259632" y="3212976"/>
            <a:ext cx="2952328" cy="369332"/>
          </a:xfrm>
          <a:prstGeom prst="rect">
            <a:avLst/>
          </a:prstGeom>
          <a:noFill/>
        </p:spPr>
        <p:txBody>
          <a:bodyPr wrap="square" rtlCol="0">
            <a:spAutoFit/>
          </a:bodyPr>
          <a:lstStyle/>
          <a:p>
            <a:r>
              <a:rPr lang="ru-RU" b="1" dirty="0" smtClean="0"/>
              <a:t>Уголовная ответственность</a:t>
            </a:r>
            <a:endParaRPr lang="ru-RU" b="1" dirty="0"/>
          </a:p>
        </p:txBody>
      </p:sp>
      <p:sp>
        <p:nvSpPr>
          <p:cNvPr id="12" name="TextBox 11"/>
          <p:cNvSpPr txBox="1"/>
          <p:nvPr/>
        </p:nvSpPr>
        <p:spPr>
          <a:xfrm>
            <a:off x="5004048" y="3212976"/>
            <a:ext cx="2880320" cy="646331"/>
          </a:xfrm>
          <a:prstGeom prst="rect">
            <a:avLst/>
          </a:prstGeom>
          <a:noFill/>
        </p:spPr>
        <p:txBody>
          <a:bodyPr wrap="square" rtlCol="0">
            <a:spAutoFit/>
          </a:bodyPr>
          <a:lstStyle/>
          <a:p>
            <a:pPr algn="ctr"/>
            <a:r>
              <a:rPr lang="ru-RU" b="1" dirty="0" smtClean="0"/>
              <a:t>Административная</a:t>
            </a:r>
          </a:p>
          <a:p>
            <a:pPr algn="ctr"/>
            <a:r>
              <a:rPr lang="ru-RU" b="1" dirty="0" smtClean="0"/>
              <a:t>ответственность</a:t>
            </a:r>
            <a:endParaRPr lang="ru-RU" b="1" dirty="0"/>
          </a:p>
        </p:txBody>
      </p:sp>
      <p:sp>
        <p:nvSpPr>
          <p:cNvPr id="13" name="TextBox 12"/>
          <p:cNvSpPr txBox="1"/>
          <p:nvPr/>
        </p:nvSpPr>
        <p:spPr>
          <a:xfrm>
            <a:off x="723192" y="3859307"/>
            <a:ext cx="2840696" cy="738664"/>
          </a:xfrm>
          <a:prstGeom prst="rect">
            <a:avLst/>
          </a:prstGeom>
          <a:noFill/>
        </p:spPr>
        <p:txBody>
          <a:bodyPr wrap="square" rtlCol="0">
            <a:spAutoFit/>
          </a:bodyPr>
          <a:lstStyle/>
          <a:p>
            <a:pPr marL="285750" indent="-285750" algn="just">
              <a:buFont typeface="Wingdings" pitchFamily="2" charset="2"/>
              <a:buChar char="Ø"/>
            </a:pPr>
            <a:r>
              <a:rPr lang="ru-RU" sz="1400" dirty="0"/>
              <a:t>если это деяние соединено с жестоким обращением с несовершеннолетним</a:t>
            </a:r>
          </a:p>
        </p:txBody>
      </p:sp>
      <p:sp>
        <p:nvSpPr>
          <p:cNvPr id="14" name="TextBox 13"/>
          <p:cNvSpPr txBox="1"/>
          <p:nvPr/>
        </p:nvSpPr>
        <p:spPr>
          <a:xfrm>
            <a:off x="5580112" y="3868557"/>
            <a:ext cx="2808312" cy="1015663"/>
          </a:xfrm>
          <a:prstGeom prst="rect">
            <a:avLst/>
          </a:prstGeom>
          <a:noFill/>
        </p:spPr>
        <p:txBody>
          <a:bodyPr wrap="square" rtlCol="0">
            <a:spAutoFit/>
          </a:bodyPr>
          <a:lstStyle/>
          <a:p>
            <a:pPr marL="285750" indent="-285750" algn="just">
              <a:buFont typeface="Wingdings" pitchFamily="2" charset="2"/>
              <a:buChar char="Ø"/>
            </a:pPr>
            <a:r>
              <a:rPr lang="ru-RU" sz="1400" dirty="0"/>
              <a:t>если это деяние </a:t>
            </a:r>
            <a:r>
              <a:rPr lang="ru-RU" sz="1400" dirty="0" smtClean="0"/>
              <a:t>НЕ соединено </a:t>
            </a:r>
            <a:r>
              <a:rPr lang="ru-RU" sz="1400" dirty="0"/>
              <a:t>с жестоким обращением с несовершеннолетним</a:t>
            </a:r>
          </a:p>
          <a:p>
            <a:endParaRPr lang="ru-RU" dirty="0"/>
          </a:p>
        </p:txBody>
      </p:sp>
      <p:cxnSp>
        <p:nvCxnSpPr>
          <p:cNvPr id="18" name="Прямая соединительная линия 17"/>
          <p:cNvCxnSpPr/>
          <p:nvPr/>
        </p:nvCxnSpPr>
        <p:spPr>
          <a:xfrm>
            <a:off x="467544" y="4884220"/>
            <a:ext cx="813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31982" y="5157192"/>
            <a:ext cx="2520280" cy="523220"/>
          </a:xfrm>
          <a:prstGeom prst="rect">
            <a:avLst/>
          </a:prstGeom>
          <a:noFill/>
        </p:spPr>
        <p:txBody>
          <a:bodyPr wrap="square" rtlCol="0">
            <a:spAutoFit/>
          </a:bodyPr>
          <a:lstStyle/>
          <a:p>
            <a:pPr marL="285750" indent="-285750" algn="just">
              <a:buFont typeface="Wingdings" pitchFamily="2" charset="2"/>
              <a:buChar char="Ø"/>
            </a:pPr>
            <a:r>
              <a:rPr lang="ru-RU" sz="1400" dirty="0"/>
              <a:t>если это деяние совершено неоднократно</a:t>
            </a:r>
          </a:p>
        </p:txBody>
      </p:sp>
      <p:sp>
        <p:nvSpPr>
          <p:cNvPr id="20" name="TextBox 19"/>
          <p:cNvSpPr txBox="1"/>
          <p:nvPr/>
        </p:nvSpPr>
        <p:spPr>
          <a:xfrm>
            <a:off x="5580112" y="5147904"/>
            <a:ext cx="2232248" cy="738664"/>
          </a:xfrm>
          <a:prstGeom prst="rect">
            <a:avLst/>
          </a:prstGeom>
          <a:noFill/>
        </p:spPr>
        <p:txBody>
          <a:bodyPr wrap="square" rtlCol="0">
            <a:spAutoFit/>
          </a:bodyPr>
          <a:lstStyle/>
          <a:p>
            <a:pPr marL="285750" indent="-285750" algn="just">
              <a:buFont typeface="Wingdings" pitchFamily="2" charset="2"/>
              <a:buChar char="Ø"/>
            </a:pPr>
            <a:r>
              <a:rPr lang="ru-RU" sz="1400" dirty="0"/>
              <a:t>если такие действия не содержат уголовно наказуемого деяния</a:t>
            </a:r>
          </a:p>
        </p:txBody>
      </p:sp>
    </p:spTree>
    <p:extLst>
      <p:ext uri="{BB962C8B-B14F-4D97-AF65-F5344CB8AC3E}">
        <p14:creationId xmlns:p14="http://schemas.microsoft.com/office/powerpoint/2010/main" val="329792511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barn(inVertical)">
                                      <p:cBhvr>
                                        <p:cTn id="18" dur="500"/>
                                        <p:tgtEl>
                                          <p:spTgt spid="11">
                                            <p:txEl>
                                              <p:pRg st="0" end="0"/>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barn(inVertical)">
                                      <p:cBhvr>
                                        <p:cTn id="21" dur="500"/>
                                        <p:tgtEl>
                                          <p:spTgt spid="13">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barn(inVertical)">
                                      <p:cBhvr>
                                        <p:cTn id="24" dur="500"/>
                                        <p:tgtEl>
                                          <p:spTgt spid="12">
                                            <p:txEl>
                                              <p:pRg st="0" end="0"/>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barn(inVertical)">
                                      <p:cBhvr>
                                        <p:cTn id="27" dur="500"/>
                                        <p:tgtEl>
                                          <p:spTgt spid="10">
                                            <p:txEl>
                                              <p:pRg st="0" end="0"/>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barn(inVertical)">
                                      <p:cBhvr>
                                        <p:cTn id="30" dur="500"/>
                                        <p:tgtEl>
                                          <p:spTgt spid="14">
                                            <p:txEl>
                                              <p:pRg st="0" end="0"/>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2">
                                            <p:txEl>
                                              <p:pRg st="1" end="1"/>
                                            </p:txEl>
                                          </p:spTgt>
                                        </p:tgtEl>
                                        <p:attrNameLst>
                                          <p:attrName>style.visibility</p:attrName>
                                        </p:attrNameLst>
                                      </p:cBhvr>
                                      <p:to>
                                        <p:strVal val="visible"/>
                                      </p:to>
                                    </p:set>
                                    <p:animEffect transition="in" filter="barn(inVertical)">
                                      <p:cBhvr>
                                        <p:cTn id="33" dur="500"/>
                                        <p:tgtEl>
                                          <p:spTgt spid="1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barn(inVertical)">
                                      <p:cBhvr>
                                        <p:cTn id="38" dur="500"/>
                                        <p:tgtEl>
                                          <p:spTgt spid="19">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barn(inVertical)">
                                      <p:cBhvr>
                                        <p:cTn id="41" dur="500"/>
                                        <p:tgtEl>
                                          <p:spTgt spid="20">
                                            <p:txEl>
                                              <p:pRg st="0" end="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arn(inVertical)">
                                      <p:cBhvr>
                                        <p:cTn id="44" dur="500"/>
                                        <p:tgtEl>
                                          <p:spTgt spid="18"/>
                                        </p:tgtEl>
                                      </p:cBhvr>
                                    </p:animEffect>
                                  </p:childTnLst>
                                </p:cTn>
                              </p:par>
                              <p:par>
                                <p:cTn id="45" presetID="16" presetClass="entr" presetSubtype="21" fill="hold" nodeType="with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animEffect transition="in" filter="barn(inVertical)">
                                      <p:cBhvr>
                                        <p:cTn id="4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7663" y="-83955"/>
            <a:ext cx="5945025" cy="923330"/>
          </a:xfrm>
          <a:prstGeom prst="rect">
            <a:avLst/>
          </a:prstGeom>
          <a:noFill/>
        </p:spPr>
        <p:txBody>
          <a:bodyPr wrap="none" lIns="91440" tIns="45720" rIns="91440" bIns="45720">
            <a:spAutoFit/>
          </a:bodyPr>
          <a:lstStyle/>
          <a:p>
            <a:pPr algn="ctr"/>
            <a:r>
              <a:rPr lang="ru-RU"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Судебная практика</a:t>
            </a:r>
            <a:endParaRPr lang="ru-RU"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5" name="TextBox 4"/>
          <p:cNvSpPr txBox="1"/>
          <p:nvPr/>
        </p:nvSpPr>
        <p:spPr>
          <a:xfrm>
            <a:off x="122071" y="836712"/>
            <a:ext cx="8928992" cy="59093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u="sng" dirty="0">
                <a:hlinkClick r:id="rId2" action="ppaction://hlinksldjump"/>
              </a:rPr>
              <a:t>Определение Свердловского областного суда от 20.12.2007 по делу </a:t>
            </a:r>
            <a:r>
              <a:rPr lang="ru-RU" u="sng" dirty="0" smtClean="0">
                <a:hlinkClick r:id="rId2" action="ppaction://hlinksldjump"/>
              </a:rPr>
              <a:t>№ </a:t>
            </a:r>
            <a:r>
              <a:rPr lang="ru-RU" u="sng" dirty="0">
                <a:hlinkClick r:id="rId2" action="ppaction://hlinksldjump"/>
              </a:rPr>
              <a:t>33-9222/2007 </a:t>
            </a:r>
            <a:endParaRPr lang="ru-RU" u="sng" dirty="0" smtClean="0"/>
          </a:p>
          <a:p>
            <a:pPr algn="just"/>
            <a:r>
              <a:rPr lang="ru-RU" dirty="0"/>
              <a:t/>
            </a:r>
            <a:br>
              <a:rPr lang="ru-RU" dirty="0"/>
            </a:br>
            <a:r>
              <a:rPr lang="ru-RU" dirty="0" smtClean="0"/>
              <a:t>	В </a:t>
            </a:r>
            <a:r>
              <a:rPr lang="ru-RU" dirty="0" err="1"/>
              <a:t>Сухоложский</a:t>
            </a:r>
            <a:r>
              <a:rPr lang="ru-RU" dirty="0"/>
              <a:t> </a:t>
            </a:r>
            <a:r>
              <a:rPr lang="ru-RU" dirty="0" smtClean="0"/>
              <a:t>городской суд </a:t>
            </a:r>
            <a:r>
              <a:rPr lang="ru-RU" dirty="0"/>
              <a:t>прокурор обратился </a:t>
            </a:r>
            <a:r>
              <a:rPr lang="ru-RU" dirty="0" smtClean="0"/>
              <a:t>с </a:t>
            </a:r>
            <a:r>
              <a:rPr lang="ru-RU" dirty="0"/>
              <a:t>иском к В. и Т</a:t>
            </a:r>
            <a:r>
              <a:rPr lang="ru-RU" dirty="0" smtClean="0"/>
              <a:t>. </a:t>
            </a:r>
            <a:r>
              <a:rPr lang="ru-RU" dirty="0"/>
              <a:t>о лишении родительских </a:t>
            </a:r>
            <a:r>
              <a:rPr lang="ru-RU" dirty="0" smtClean="0"/>
              <a:t>прав </a:t>
            </a:r>
            <a:r>
              <a:rPr lang="ru-RU" dirty="0"/>
              <a:t>и взыскании алиментов</a:t>
            </a:r>
            <a:r>
              <a:rPr lang="ru-RU" dirty="0" smtClean="0"/>
              <a:t> </a:t>
            </a:r>
            <a:r>
              <a:rPr lang="ru-RU" dirty="0"/>
              <a:t>в интересах несовершеннолетних К. и </a:t>
            </a:r>
            <a:r>
              <a:rPr lang="ru-RU" dirty="0" smtClean="0"/>
              <a:t>Ю. В </a:t>
            </a:r>
            <a:r>
              <a:rPr lang="ru-RU" dirty="0"/>
              <a:t>обоснование требований он указал, что дети с 2002 г. проживают с бабушкой и дедушкой – Н. и А. (родителями отца). В указанный период времени родители с детьми не проживали, их фактическое место жительства неизвестно, материально детей не обеспечивали, воспитанием не занимались, о здоровье не заботились; В. злоупотреблял спиртными напитками, оставлял детей на попечение своей матери, Т. с января 2003 г. уехала в г. Екатеринбург</a:t>
            </a:r>
            <a:r>
              <a:rPr lang="ru-RU" dirty="0" smtClean="0"/>
              <a:t>. </a:t>
            </a:r>
          </a:p>
          <a:p>
            <a:pPr algn="just"/>
            <a:r>
              <a:rPr lang="ru-RU" dirty="0" smtClean="0"/>
              <a:t>	Т</a:t>
            </a:r>
            <a:r>
              <a:rPr lang="ru-RU" dirty="0"/>
              <a:t>. иск не признала, предъявила исковые требования к Н</a:t>
            </a:r>
            <a:r>
              <a:rPr lang="ru-RU" dirty="0" smtClean="0"/>
              <a:t>. и </a:t>
            </a:r>
            <a:r>
              <a:rPr lang="ru-RU" dirty="0"/>
              <a:t>А. о передаче детей на воспитание. Впоследствии она, Т., неоднократно пыталась договориться и забрать детей, но получала отказ. Отдел опеки и попечительства Администрации городского округа Сухой Лог, согласно его письменному заключению от 2 июля 2007 г., </a:t>
            </a:r>
            <a:r>
              <a:rPr lang="ru-RU" dirty="0" smtClean="0"/>
              <a:t>посчитал </a:t>
            </a:r>
            <a:r>
              <a:rPr lang="ru-RU" dirty="0"/>
              <a:t>целесообразным лишить В</a:t>
            </a:r>
            <a:r>
              <a:rPr lang="ru-RU" dirty="0" smtClean="0"/>
              <a:t>. и Т</a:t>
            </a:r>
            <a:r>
              <a:rPr lang="ru-RU" dirty="0"/>
              <a:t>. родительских прав, указав, что родители совместно не проживают, длительное время не проживают совместно с детьми, навещают детей очень редко. При указанных обстоятельствах, с учетом мнения несовершеннолетних детей, </a:t>
            </a:r>
            <a:r>
              <a:rPr lang="ru-RU" dirty="0" smtClean="0"/>
              <a:t>не противоречащего </a:t>
            </a:r>
            <a:r>
              <a:rPr lang="ru-RU" dirty="0"/>
              <a:t>их интересам, принимая во внимание последовательную позицию Т. о ее несогласии с лишением родительских </a:t>
            </a:r>
            <a:r>
              <a:rPr lang="ru-RU" dirty="0" smtClean="0"/>
              <a:t>прав, </a:t>
            </a:r>
            <a:r>
              <a:rPr lang="ru-RU" dirty="0"/>
              <a:t>суд кассационной инстанции нашел необходимым отменить решение суда первой инстанции в части лишения Т. родительских прав.</a:t>
            </a:r>
          </a:p>
        </p:txBody>
      </p:sp>
    </p:spTree>
    <p:extLst>
      <p:ext uri="{BB962C8B-B14F-4D97-AF65-F5344CB8AC3E}">
        <p14:creationId xmlns:p14="http://schemas.microsoft.com/office/powerpoint/2010/main" val="40533776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с двумя вырезанными противолежащими углами 6"/>
          <p:cNvSpPr/>
          <p:nvPr/>
        </p:nvSpPr>
        <p:spPr>
          <a:xfrm>
            <a:off x="205635" y="1736234"/>
            <a:ext cx="4484258" cy="4896544"/>
          </a:xfrm>
          <a:prstGeom prst="snip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19762" y="116632"/>
            <a:ext cx="9144000" cy="1569660"/>
          </a:xfrm>
          <a:prstGeom prst="rect">
            <a:avLst/>
          </a:prstGeom>
        </p:spPr>
        <p:txBody>
          <a:bodyPr wrap="square">
            <a:spAutoFit/>
          </a:bodyPr>
          <a:lstStyle/>
          <a:p>
            <a:pPr algn="ct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2) </a:t>
            </a: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Отказ </a:t>
            </a:r>
            <a:r>
              <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без уважительных причин взять своего ребенка из родильного дома (отделения) либо из иной медицинской организации, образовательной организации, организации социального обслуживания или из аналогичных организаций</a:t>
            </a:r>
            <a:endPar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6" name="TextBox 5"/>
          <p:cNvSpPr txBox="1"/>
          <p:nvPr/>
        </p:nvSpPr>
        <p:spPr>
          <a:xfrm>
            <a:off x="467544" y="2060848"/>
            <a:ext cx="3960440" cy="4247317"/>
          </a:xfrm>
          <a:prstGeom prst="rect">
            <a:avLst/>
          </a:prstGeom>
          <a:noFill/>
        </p:spPr>
        <p:txBody>
          <a:bodyPr wrap="square" rtlCol="0">
            <a:spAutoFit/>
          </a:bodyPr>
          <a:lstStyle/>
          <a:p>
            <a:pPr algn="just"/>
            <a:r>
              <a:rPr lang="ru-RU" dirty="0" smtClean="0">
                <a:hlinkClick r:id="rId2" action="ppaction://hlinksldjump"/>
              </a:rPr>
              <a:t>Большакова О. Г. считает</a:t>
            </a:r>
            <a:r>
              <a:rPr lang="ru-RU" dirty="0" smtClean="0"/>
              <a:t>, что в СК РФ сделан акцент именно на отсутствии уважительных причин при отказе взять своего ребёнка из одного из перечисленных в статье учреждений, однако законодатель не указывает, какие причины считать уважительными при отказе от ребёнка, вследствие чего достаточно трудно разграничить случаи, когда к родителю необходимо применять санкцию в виде лишения родительских прав, а когда его поведение вообще не является противоправным.</a:t>
            </a:r>
            <a:endParaRPr lang="ru-RU" dirty="0"/>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1736234"/>
            <a:ext cx="3960440" cy="48965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380592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7662" y="-86618"/>
            <a:ext cx="5945025" cy="923330"/>
          </a:xfrm>
          <a:prstGeom prst="rect">
            <a:avLst/>
          </a:prstGeom>
          <a:noFill/>
        </p:spPr>
        <p:txBody>
          <a:bodyPr wrap="none" lIns="91440" tIns="45720" rIns="91440" bIns="45720">
            <a:spAutoFit/>
          </a:bodyPr>
          <a:lstStyle/>
          <a:p>
            <a:pPr algn="ctr"/>
            <a:r>
              <a:rPr lang="ru-RU"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Судебная практика</a:t>
            </a:r>
            <a:endParaRPr lang="ru-RU"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2" name="TextBox 1"/>
          <p:cNvSpPr txBox="1"/>
          <p:nvPr/>
        </p:nvSpPr>
        <p:spPr>
          <a:xfrm>
            <a:off x="107504" y="836712"/>
            <a:ext cx="8928992" cy="584775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1700" u="sng" dirty="0">
                <a:hlinkClick r:id="rId2" action="ppaction://hlinksldjump"/>
              </a:rPr>
              <a:t>Решение Ленинского районного суда г. Челябинска от </a:t>
            </a:r>
            <a:r>
              <a:rPr lang="ru-RU" sz="1700" u="sng" dirty="0" smtClean="0">
                <a:hlinkClick r:id="rId2" action="ppaction://hlinksldjump"/>
              </a:rPr>
              <a:t>28.09.2015 по делу № </a:t>
            </a:r>
            <a:r>
              <a:rPr lang="ru-RU" sz="1700" u="sng" dirty="0">
                <a:hlinkClick r:id="rId2" action="ppaction://hlinksldjump"/>
              </a:rPr>
              <a:t>2-3998/2015</a:t>
            </a:r>
            <a:endParaRPr lang="ru-RU" sz="1700" u="sng" dirty="0"/>
          </a:p>
          <a:p>
            <a:pPr algn="just"/>
            <a:endParaRPr lang="ru-RU" sz="1700" dirty="0"/>
          </a:p>
          <a:p>
            <a:pPr algn="just"/>
            <a:r>
              <a:rPr lang="ru-RU" sz="1700" dirty="0" smtClean="0"/>
              <a:t>МКУ СО «СРЦ для </a:t>
            </a:r>
            <a:r>
              <a:rPr lang="ru-RU" sz="1700" dirty="0"/>
              <a:t>несовершеннолетних» обратилось в суд с иском к Черновой В.В. о лишении родительских прав в отношении несовершеннолетней дочери Ч.К.Д, взыскании алиментов. В обоснование иска указали, что Чернова В.В. является матерью несовершеннолетней дочери Ч.К.Д. Чернова В.В обратилась в МКУ СО «СРЦ для несовершеннолетних» с заявлением о временном определении своей дочери в организацию для детей-сирот и детей, оставшихся без попечения родителей. В заявлении она указала, что намерена трудоустроиться, создать условия для проживания ребенка в семье. Однако в указанный срок свою дочь из СРЦ не забрала, причину не указала. Чернова В.В. свою дочь в СРЦ не навещала, материально не поддерживала, не заботилась о физическом, психическом, духовном развитии дочери, в Ленинское УСЗН с целью возврата дочери в семью не обращалась, тем самым самоустранилась от выполнения родительских обязанностей. Чернова В. В. не предпринимает попытки для возврата дочери в </a:t>
            </a:r>
            <a:r>
              <a:rPr lang="ru-RU" sz="1700" dirty="0" smtClean="0"/>
              <a:t>семью, </a:t>
            </a:r>
            <a:r>
              <a:rPr lang="ru-RU" sz="1700" dirty="0"/>
              <a:t>не заботится о её здоровье, физическом, психическом, духовном и нравственном развитии, материально не помогает, совместно с несовершеннолетней дочерью не проживает. Таким образом, суд усматривает в действиях ответчика наличие виновного поведения к выполнению родительских обязанностей в отношении несовершеннолетнего ребенка, выраженное в длительном отсутствии заботы и внимания по воспитанию, развитию, материальному содержанию несовершеннолетнего, непринятии мер к возврату дочери из учреждения социальной защиты населения. На этом основании суд считает необходимым лишить Чернову В.В. родительских прав в отношении несовершеннолетней </a:t>
            </a:r>
            <a:r>
              <a:rPr lang="ru-RU" sz="1700" dirty="0" smtClean="0"/>
              <a:t>дочери.</a:t>
            </a:r>
            <a:endParaRPr lang="ru-RU" sz="1700" dirty="0"/>
          </a:p>
        </p:txBody>
      </p:sp>
    </p:spTree>
    <p:extLst>
      <p:ext uri="{BB962C8B-B14F-4D97-AF65-F5344CB8AC3E}">
        <p14:creationId xmlns:p14="http://schemas.microsoft.com/office/powerpoint/2010/main" val="360596115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1760</TotalTime>
  <Words>5091</Words>
  <Application>Microsoft Office PowerPoint</Application>
  <PresentationFormat>Экран (4:3)</PresentationFormat>
  <Paragraphs>271</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Илья</dc:creator>
  <cp:lastModifiedBy>Пользователь Windows</cp:lastModifiedBy>
  <cp:revision>145</cp:revision>
  <dcterms:created xsi:type="dcterms:W3CDTF">2017-05-13T09:09:00Z</dcterms:created>
  <dcterms:modified xsi:type="dcterms:W3CDTF">2017-05-26T19:23:14Z</dcterms:modified>
</cp:coreProperties>
</file>