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7" r:id="rId12"/>
    <p:sldId id="274" r:id="rId13"/>
    <p:sldId id="268" r:id="rId14"/>
    <p:sldId id="269" r:id="rId15"/>
    <p:sldId id="275" r:id="rId16"/>
    <p:sldId id="270" r:id="rId17"/>
    <p:sldId id="276" r:id="rId18"/>
    <p:sldId id="271" r:id="rId19"/>
    <p:sldId id="277" r:id="rId20"/>
    <p:sldId id="272" r:id="rId21"/>
    <p:sldId id="273" r:id="rId22"/>
    <p:sldId id="278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 autoAdjust="0"/>
    <p:restoredTop sz="94695" autoAdjust="0"/>
  </p:normalViewPr>
  <p:slideViewPr>
    <p:cSldViewPr>
      <p:cViewPr varScale="1">
        <p:scale>
          <a:sx n="87" d="100"/>
          <a:sy n="87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C49D-72F3-4961-9A39-3FD545A12BBB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C6B61-588F-494C-B7F1-82BE4A7D7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1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C6B61-588F-494C-B7F1-82BE4A7D71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5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C6B61-588F-494C-B7F1-82BE4A7D71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1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C1CEE6B-555A-4C52-9BFA-956925B9472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1D2D87-2DA2-412C-B1B6-D8282EB8F66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2912" cy="1470025"/>
          </a:xfrm>
        </p:spPr>
        <p:txBody>
          <a:bodyPr/>
          <a:lstStyle/>
          <a:p>
            <a:pPr algn="ctr"/>
            <a:r>
              <a:rPr lang="ru-RU" dirty="0" smtClean="0"/>
              <a:t>Проект «Математика в любое время»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293096"/>
            <a:ext cx="4102472" cy="237626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Выполнили студентки группы №31 Розанова Анна и Трифонова 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2390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n-lt"/>
              </a:rPr>
              <a:t>3</a:t>
            </a:r>
            <a:r>
              <a:rPr lang="ru-RU" sz="2000" dirty="0" smtClean="0">
                <a:latin typeface="+mn-lt"/>
              </a:rPr>
              <a:t>. «Отмеряем 7 раз!»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печем вместе с детьми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2808312"/>
          </a:xfrm>
        </p:spPr>
        <p:txBody>
          <a:bodyPr>
            <a:normAutofit fontScale="85000"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Развитие понимания количества, сопоставление различного количества продуктов: в два раза больше муки, чем сахара, половина количества масла.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Духовой шкаф, кухонная утварь, множество чашек одинакового размера, заводной кухонный таймер, ингредиенты для выпечки(чтобы составить свой рецепт), фотоаппарат, принтер или карандаши, бумага, аппарат для </a:t>
            </a:r>
            <a:r>
              <a:rPr lang="ru-RU" sz="1800" dirty="0" err="1" smtClean="0"/>
              <a:t>ламинирования</a:t>
            </a:r>
            <a:endParaRPr lang="ru-RU" sz="1800" dirty="0" smtClean="0"/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действий </a:t>
            </a:r>
          </a:p>
          <a:p>
            <a:r>
              <a:rPr lang="ru-RU" sz="1800" dirty="0" smtClean="0"/>
              <a:t>В детских садах часто что-нибудь пекут. В этом случае стоит «перевести» рецепт до или после выпекания пирога на детский язык.</a:t>
            </a:r>
          </a:p>
        </p:txBody>
      </p:sp>
      <p:pic>
        <p:nvPicPr>
          <p:cNvPr id="3074" name="Picture 2" descr="C:\Users\клиент\Desktop\картиночки\1b43e699416b0f2fe85f29dae282103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239783" cy="3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лиент\Desktop\картиночки\bamb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27734"/>
            <a:ext cx="4451787" cy="27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223448" cy="85327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+mn-lt"/>
              </a:rPr>
              <a:t>4</a:t>
            </a:r>
            <a:r>
              <a:rPr lang="ru-RU" sz="2000" dirty="0" smtClean="0">
                <a:latin typeface="+mn-lt"/>
              </a:rPr>
              <a:t>. «Пятнадцать тарелок, но нас ведь сегодня только двенадцать!»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задание посчитать и накрыть на стол!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2880320"/>
          </a:xfrm>
        </p:spPr>
        <p:txBody>
          <a:bodyPr>
            <a:normAutofit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Знакомство с понятием «порядок» и числами, соответствующими количеству от 1 до 12, создание узоров.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Доступные детям и легко открывающиеся кухонные шкафчики, ламинированные надписи-таблички. 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занятия </a:t>
            </a:r>
          </a:p>
          <a:p>
            <a:r>
              <a:rPr lang="ru-RU" sz="1800" dirty="0" smtClean="0"/>
              <a:t>То, как накрывают на стол, может стать методом воспитания детей и стремления к порядку. Конечно, помещение должно быть для этого подготовлено.</a:t>
            </a:r>
            <a:endParaRPr lang="ru-RU" sz="1800" dirty="0"/>
          </a:p>
        </p:txBody>
      </p:sp>
      <p:pic>
        <p:nvPicPr>
          <p:cNvPr id="4098" name="Picture 2" descr="C:\Users\клиент\Desktop\картиночки\9ddcbc4df2b59267f2db246e16a396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7559"/>
            <a:ext cx="4237212" cy="31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лиент\Desktop\картиночки\57164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8889"/>
            <a:ext cx="377596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503368" cy="853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5. «Давай поможем деткам подружиться»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568952" cy="2304256"/>
          </a:xfrm>
        </p:spPr>
        <p:txBody>
          <a:bodyPr>
            <a:normAutofit fontScale="77500" lnSpcReduction="2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Задачи</a:t>
            </a:r>
          </a:p>
          <a:p>
            <a:r>
              <a:rPr lang="ru-RU" dirty="0" smtClean="0"/>
              <a:t>Формирование количественных представлений и счета. Развитие мелкой моторики рук.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Для занятия необходимы</a:t>
            </a:r>
          </a:p>
          <a:p>
            <a:r>
              <a:rPr lang="ru-RU" dirty="0" smtClean="0"/>
              <a:t>Бумага, краски, фломастеры, карандаши.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План занятия</a:t>
            </a:r>
          </a:p>
          <a:p>
            <a:r>
              <a:rPr lang="ru-RU" dirty="0" smtClean="0"/>
              <a:t>Предложить детям нарисовать на бумаге двух друзей, затем попросить нарисовать еще одного друга для этих двоих. «Сколько у нас теперь друзей на рисунке?» Усложнением задания послужит увеличение количества друзей на рисунке</a:t>
            </a:r>
            <a:endParaRPr lang="ru-RU" dirty="0"/>
          </a:p>
        </p:txBody>
      </p:sp>
      <p:pic>
        <p:nvPicPr>
          <p:cNvPr id="5123" name="Picture 3" descr="C:\Users\клиент\Desktop\картиночки\ebbcc891f1ba40ff4b6427a87ed03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200800" cy="34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936103"/>
          </a:xfrm>
        </p:spPr>
        <p:txBody>
          <a:bodyPr/>
          <a:lstStyle/>
          <a:p>
            <a:pPr algn="ctr"/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784976" cy="2664296"/>
          </a:xfrm>
        </p:spPr>
        <p:txBody>
          <a:bodyPr>
            <a:normAutofit fontScale="92500" lnSpcReduction="20000"/>
          </a:bodyPr>
          <a:lstStyle/>
          <a:p>
            <a:pPr marL="512064" indent="-457200" algn="ctr">
              <a:buAutoNum type="arabicPeriod"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 плоскости сделаем объем. </a:t>
            </a:r>
            <a:r>
              <a:rPr lang="ru-RU" b="1" dirty="0" smtClean="0"/>
              <a:t>Мастерим из картона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Знакомство с геометрическими формами.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Картон (лучше брать листы большого формата, как из магазинных коробок), скотч, карандаши, краски.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действий</a:t>
            </a:r>
          </a:p>
          <a:p>
            <a:r>
              <a:rPr lang="ru-RU" sz="1800" dirty="0" smtClean="0"/>
              <a:t>Выполнение этих проектных заданий предполагает строительство трехмерных объектов: сначала это просто кубики, а потом – более сложные фигуры и формы.</a:t>
            </a:r>
          </a:p>
        </p:txBody>
      </p:sp>
      <p:pic>
        <p:nvPicPr>
          <p:cNvPr id="6146" name="Picture 2" descr="C:\Users\клиент\Desktop\картиночки\zytzYrj1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" y="3645024"/>
            <a:ext cx="4665731" cy="3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лиент\Desktop\картиночки\4-coolest-origami-craf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5456"/>
            <a:ext cx="40542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0693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Огромные фигуры из листьев и веток. </a:t>
            </a:r>
            <a:r>
              <a:rPr lang="ru-RU" sz="2000" dirty="0" err="1" smtClean="0"/>
              <a:t>Мандала</a:t>
            </a:r>
            <a:r>
              <a:rPr lang="ru-RU" sz="2000" dirty="0" smtClean="0"/>
              <a:t> из природных материалов. 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12968" cy="2664296"/>
          </a:xfrm>
        </p:spPr>
        <p:txBody>
          <a:bodyPr>
            <a:normAutofit fontScale="92500"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Знакомство с основными геометрическими </a:t>
            </a:r>
            <a:r>
              <a:rPr lang="ru-RU" sz="1800" dirty="0" err="1" smtClean="0"/>
              <a:t>фигурамии</a:t>
            </a:r>
            <a:r>
              <a:rPr lang="ru-RU" sz="1800" dirty="0" smtClean="0"/>
              <a:t> делением площади на сегменты.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Ровная площадка во дворе или на улице, разного рода природные материалы: листья, ветки, почва, камни разной формы, собранные в округе.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занятия</a:t>
            </a:r>
          </a:p>
          <a:p>
            <a:r>
              <a:rPr lang="ru-RU" sz="1800" dirty="0" smtClean="0"/>
              <a:t>На площадке из природных материалов выкладываются различные геометрические фигуры с цветными узорами.</a:t>
            </a:r>
            <a:endParaRPr lang="ru-RU" sz="1800" dirty="0"/>
          </a:p>
        </p:txBody>
      </p:sp>
      <p:pic>
        <p:nvPicPr>
          <p:cNvPr id="7170" name="Picture 2" descr="C:\Users\клиент\Desktop\картиночки\v3GEA6kI3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73" y="3717032"/>
            <a:ext cx="5214275" cy="30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лиент\Desktop\картиночки\4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438400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239000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«Домик для бабушки» 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568952" cy="2736304"/>
          </a:xfrm>
        </p:spPr>
        <p:txBody>
          <a:bodyPr>
            <a:normAutofit fontScale="925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Изучение основных геометрических фигур. Развитие мелкой моторики рук.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err="1" smtClean="0"/>
              <a:t>Досочка</a:t>
            </a:r>
            <a:r>
              <a:rPr lang="ru-RU" sz="1800" dirty="0" smtClean="0"/>
              <a:t>, пластилин; предметные картинки с изображениями бабушки и рыбки. 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занятия</a:t>
            </a:r>
          </a:p>
          <a:p>
            <a:r>
              <a:rPr lang="ru-RU" sz="1800" dirty="0" smtClean="0"/>
              <a:t>Дети лепят домик: сначала лепят квадрат, затем треугольник, и соединяют. Далее воспитатель просит слепить для бабушки скамеечку, а после пруд или аквариум для бабушкиной рыбки. </a:t>
            </a:r>
          </a:p>
        </p:txBody>
      </p:sp>
      <p:pic>
        <p:nvPicPr>
          <p:cNvPr id="8194" name="Picture 2" descr="C:\Users\клиент\Desktop\картиночки\e9151eb510d008e739249bd72376235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744416" cy="28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лиент\Desktop\картиночки\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82" y="3537792"/>
            <a:ext cx="2962300" cy="31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853280"/>
          </a:xfrm>
        </p:spPr>
        <p:txBody>
          <a:bodyPr/>
          <a:lstStyle/>
          <a:p>
            <a:pPr algn="ctr"/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2736304" cy="5256584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«Какой высоты полоток в церкви?» Измеряем и конструируем.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Задачи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Измерение отрезков. Знакомство с соотношением величин.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Для занятия необходимы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Шнур, складной метр, шарик наполненный гелием.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клиент\Desktop\картиночки\S3VibJ9bPN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667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лиент\Desktop\картиночки\S3VibJ9bP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7305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853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«Кто самый высокий?»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5904656" cy="3384376"/>
          </a:xfrm>
        </p:spPr>
        <p:txBody>
          <a:bodyPr>
            <a:normAutofit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Задачи</a:t>
            </a:r>
          </a:p>
          <a:p>
            <a:r>
              <a:rPr lang="ru-RU" sz="1600" dirty="0" smtClean="0"/>
              <a:t>Знакомство с соотношением величин и их сравнение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Для занятия необходимы</a:t>
            </a:r>
          </a:p>
          <a:p>
            <a:r>
              <a:rPr lang="ru-RU" sz="1600" dirty="0" smtClean="0"/>
              <a:t>Рулетка, метр, карандаш, дощечка.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План занятия</a:t>
            </a:r>
          </a:p>
          <a:p>
            <a:r>
              <a:rPr lang="ru-RU" sz="1600" dirty="0" smtClean="0"/>
              <a:t>Дети помогают воспитателю измерить рост других детей в группе. Результаты записываются на листке бумаги или на специальной дощечке. Затем дети сравнивают кто самый высокий, а кто самый маленький. Для усложнения можно измерить рост воспитателя, и спросить «Кто из деток, если они встанут друг на друга, станут выше воспитателя?»</a:t>
            </a:r>
          </a:p>
        </p:txBody>
      </p:sp>
      <p:pic>
        <p:nvPicPr>
          <p:cNvPr id="10242" name="Picture 2" descr="C:\Users\клиент\Desktop\картиночки\samiy-horoshiy-rost-volos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32" y="1340768"/>
            <a:ext cx="29283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лиент\Desktop\картиночки\570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7937"/>
            <a:ext cx="4442752" cy="2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136904" cy="792088"/>
          </a:xfrm>
        </p:spPr>
        <p:txBody>
          <a:bodyPr/>
          <a:lstStyle/>
          <a:p>
            <a:pPr algn="ctr"/>
            <a:r>
              <a:rPr lang="ru-RU" dirty="0" smtClean="0"/>
              <a:t>Ориентировка в пространстве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496944" cy="2736304"/>
          </a:xfrm>
        </p:spPr>
        <p:txBody>
          <a:bodyPr>
            <a:normAutofit fontScale="92500" lnSpcReduction="20000"/>
          </a:bodyPr>
          <a:lstStyle/>
          <a:p>
            <a:pPr marL="512064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в гостях у бельчонка. Волшебный мешочек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который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умеет рассказывать сказки.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Задачи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Дети должны знать обозначения для локального расположения предметов и уметь устанавливать пространственные связи.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Для занятия необходимы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Мешочек, две небольшие куклы, игрушечная мебель.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План действий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Театрализованное представление для решения математических задач с использованием кукол из волшебного мешочка.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клиент\Desktop\картиночки\14-047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6" y="3717032"/>
            <a:ext cx="2945904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лиент\Desktop\картиночки\3672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2095"/>
            <a:ext cx="2738471" cy="32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9972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«Что, где?»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568952" cy="2880320"/>
          </a:xfrm>
        </p:spPr>
        <p:txBody>
          <a:bodyPr>
            <a:normAutofit fontScale="92500"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Закрепление приобретенных знаний об </a:t>
            </a:r>
            <a:r>
              <a:rPr lang="ru-RU" sz="1800" dirty="0" err="1" smtClean="0"/>
              <a:t>ориентировк</a:t>
            </a:r>
            <a:r>
              <a:rPr lang="ru-RU" sz="1800" dirty="0" smtClean="0"/>
              <a:t> е в пространстве.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Физкультурно-спортивный зал, мяч.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занятия</a:t>
            </a:r>
          </a:p>
          <a:p>
            <a:r>
              <a:rPr lang="ru-RU" sz="1800" dirty="0"/>
              <a:t>Дети стоят в кругу. В центре круга воспитатель с мячом. Он бросает мяч ребенку и спрашивает: “Где стол?”. Ребенок, поймавший мяч, отвечает: “Впереди меня”, – и бросает мяч педагогу. </a:t>
            </a:r>
            <a:endParaRPr lang="ru-RU" sz="1800" dirty="0" smtClean="0"/>
          </a:p>
          <a:p>
            <a:r>
              <a:rPr lang="ru-RU" sz="1800" dirty="0"/>
              <a:t>Вопросы к детям: позади тебя что? (окно), ширма от тебя где? (справа), Маша стоит где? (слева) и т.д.</a:t>
            </a:r>
          </a:p>
        </p:txBody>
      </p:sp>
      <p:pic>
        <p:nvPicPr>
          <p:cNvPr id="12290" name="Picture 2" descr="C:\Users\клиент\Desktop\картиночки\igra-v-my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9882"/>
            <a:ext cx="4114428" cy="27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клиент\Desktop\картиноч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05523"/>
            <a:ext cx="4001368" cy="30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1362075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280920" cy="4315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Математическое образование в современном обществе приобретает центральное значение. Без понимания математических основ невозможно справиться с задачами повседневной жизни. Математическое мышление является базой для обучения в течение всей жизни, а также основой познания в различных областях науки и техники. </a:t>
            </a:r>
          </a:p>
        </p:txBody>
      </p:sp>
    </p:spTree>
    <p:extLst>
      <p:ext uri="{BB962C8B-B14F-4D97-AF65-F5344CB8AC3E}">
        <p14:creationId xmlns:p14="http://schemas.microsoft.com/office/powerpoint/2010/main" val="23559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853280"/>
          </a:xfrm>
        </p:spPr>
        <p:txBody>
          <a:bodyPr/>
          <a:lstStyle/>
          <a:p>
            <a:pPr algn="ctr"/>
            <a:r>
              <a:rPr lang="ru-RU" dirty="0" smtClean="0"/>
              <a:t>Ориентировка во времени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640960" cy="2376264"/>
          </a:xfrm>
        </p:spPr>
        <p:txBody>
          <a:bodyPr>
            <a:normAutofit fontScale="92500" lnSpcReduction="10000"/>
          </a:bodyPr>
          <a:lstStyle/>
          <a:p>
            <a:pPr marL="512064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поисках исчезнувшего времени: наши солнечные часы.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адачи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Знакомство с геометрическими фигурами; восприятие течения времени; представление процессов в виде статистических данных.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Для занятия необходимы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Деревянная палка, молоток, красители, песок, сажа, разноцветная почва, клейстер, темперные краски.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План занятия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Строительство в саду огромных солнечных часов.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клиент\Desktop\картиночки\96f9f2bf142a450d2672b1122e5069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344816" cy="33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925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 Календарь наоборот: наш календарь событий.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712968" cy="2880320"/>
          </a:xfrm>
        </p:spPr>
        <p:txBody>
          <a:bodyPr>
            <a:normAutofit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Задачи</a:t>
            </a:r>
          </a:p>
          <a:p>
            <a:r>
              <a:rPr lang="ru-RU" sz="1600" dirty="0" smtClean="0"/>
              <a:t>Знакомство в временными отрезками; заучивание обозначений отрезков времени: день, неделя, месяц, завтра, вчера, позавчера; усвоение понятий: раньше, позднее, сначала, потом.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Для занятия необходимы</a:t>
            </a:r>
          </a:p>
          <a:p>
            <a:r>
              <a:rPr lang="ru-RU" sz="1600" dirty="0" smtClean="0"/>
              <a:t>30 легко открывающихся емкостей например, коробки от спичек, маленькие картонные коробки, таблички с датами и, возможно, с днями недели а так же достаточно места чтобы поместить эти емкости сгруппированными рядами.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600" b="1" dirty="0" smtClean="0"/>
              <a:t>План действий</a:t>
            </a:r>
          </a:p>
          <a:p>
            <a:r>
              <a:rPr lang="ru-RU" sz="1600" dirty="0" smtClean="0"/>
              <a:t>В конце каждого дня в одну из коробочек вкладывается «сувенир дня». Хорошо если каждый день дети это делают по очереди.</a:t>
            </a:r>
            <a:endParaRPr lang="ru-RU" sz="1600" dirty="0"/>
          </a:p>
        </p:txBody>
      </p:sp>
      <p:pic>
        <p:nvPicPr>
          <p:cNvPr id="14338" name="Picture 2" descr="C:\Users\клиент\Desktop\картиночки\A4GCjbRPs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4848"/>
            <a:ext cx="7056784" cy="30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925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 «Путешествие во времени»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8568952" cy="3024336"/>
          </a:xfrm>
        </p:spPr>
        <p:txBody>
          <a:bodyPr>
            <a:normAutofit fontScale="92500" lnSpcReduction="2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азвитие </a:t>
            </a:r>
            <a:r>
              <a:rPr lang="ru-RU" sz="1800" dirty="0"/>
              <a:t>временных отношений у </a:t>
            </a:r>
            <a:r>
              <a:rPr lang="ru-RU" sz="1800" dirty="0" smtClean="0"/>
              <a:t>детей; </a:t>
            </a:r>
            <a:r>
              <a:rPr lang="ru-RU" sz="1800" dirty="0"/>
              <a:t>закрепить знания детей: частей суток, дней недели, месяцев</a:t>
            </a:r>
            <a:r>
              <a:rPr lang="ru-RU" sz="1800" dirty="0" smtClean="0"/>
              <a:t>;</a:t>
            </a:r>
            <a:r>
              <a:rPr lang="ru-RU" sz="1800" dirty="0"/>
              <a:t> закреплять умение детей ориентироваться во временном пространстве</a:t>
            </a:r>
            <a:r>
              <a:rPr lang="ru-RU" sz="1800" dirty="0" smtClean="0"/>
              <a:t>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/>
              <a:t>цифровые карточки от 1 до 7, от 1 до 12; мяч; цветные карандаши, листы бумаги в крупную </a:t>
            </a:r>
            <a:r>
              <a:rPr lang="ru-RU" sz="1800" dirty="0" smtClean="0"/>
              <a:t>клетку.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занятия</a:t>
            </a:r>
          </a:p>
          <a:p>
            <a:r>
              <a:rPr lang="ru-RU" sz="1800" dirty="0" smtClean="0"/>
              <a:t>Дети отгадывают загадки на время суток, дни недели, месяцы. Проводится дидактическая игра «Живая неделя». Затем детьми выполняется задание «Нарисуй по клеточкам за 1 минуту». Заканчивается занятие игрой «Ходят стрелочки по кругу».</a:t>
            </a:r>
            <a:endParaRPr lang="ru-RU" sz="1800" dirty="0"/>
          </a:p>
        </p:txBody>
      </p:sp>
      <p:pic>
        <p:nvPicPr>
          <p:cNvPr id="15362" name="Picture 2" descr="C:\Users\клиент\Desktop\картиночки\imag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832648" cy="31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своей работе </a:t>
            </a:r>
            <a:r>
              <a:rPr lang="ru-RU" dirty="0" smtClean="0"/>
              <a:t> рекомендуется </a:t>
            </a:r>
            <a:r>
              <a:rPr lang="ru-RU" dirty="0"/>
              <a:t>использовать стихи, </a:t>
            </a:r>
            <a:r>
              <a:rPr lang="ru-RU" dirty="0" err="1"/>
              <a:t>потешки</a:t>
            </a:r>
            <a:r>
              <a:rPr lang="ru-RU" dirty="0"/>
              <a:t>, считалки и загадки для развития элементарных математических представлений у детей.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Считалки применяются для закрепления нумерации чисел, порядкового и количественного счета. Их заучивание помогает не только развивать память, но и способствует выработке умения вести пересчет предметов, применять в повседневной жизни сформированные навыки.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Скороговорка </a:t>
            </a:r>
            <a:r>
              <a:rPr lang="ru-RU" dirty="0"/>
              <a:t>позволяет закреплять, отрабатывать математические термины, слова, связанные с развитием количественных представлений.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Пословицы </a:t>
            </a:r>
            <a:r>
              <a:rPr lang="ru-RU" dirty="0"/>
              <a:t>и поговорки можно использовать с целью закрепления количественных представлений.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Загадка служит исходным материалом для знакомства с некоторыми математическими понятиями (число, отношение, величина и т.д</a:t>
            </a:r>
            <a:r>
              <a:rPr lang="ru-RU" dirty="0" smtClean="0"/>
              <a:t>.).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фольклорных сказок дети легче устанавливают временные отношения, учатся порядковому и количественному счету. Они помогают запомнить простейшие математические понятия: справа, слева, впереди, сзади, воспитывают любознательность, развивают память.</a:t>
            </a:r>
          </a:p>
        </p:txBody>
      </p:sp>
    </p:spTree>
    <p:extLst>
      <p:ext uri="{BB962C8B-B14F-4D97-AF65-F5344CB8AC3E}">
        <p14:creationId xmlns:p14="http://schemas.microsoft.com/office/powerpoint/2010/main" val="40254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039" y="162880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принципиально важно, чтобы математика вошла в жизнь детей не как теория, а как знакомство с интересным новым явлением окружающего мира. Не допустить формальности знаний ребенка. Весь процесс обучения должен быть настроен на как можно более раннее возникновение «почему?». Это возникновение интереса к процессу, к причине, первые «открытия», горящие глаза, и желание узнать «еще и еще». Здесь закладывается мотивационная база дальнейшего развития личности, формируется познавательный интерес, желание узнать что-то новое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4868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712968" cy="36004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Природа так обо всем позаботилась, что повсюду </a:t>
            </a:r>
            <a:r>
              <a:rPr lang="ru-RU" sz="4400" dirty="0" smtClean="0"/>
              <a:t>ты </a:t>
            </a:r>
            <a:r>
              <a:rPr lang="ru-RU" sz="4400" dirty="0"/>
              <a:t>находишь, чему научиться</a:t>
            </a:r>
            <a:r>
              <a:rPr lang="ru-RU" sz="4400" dirty="0" smtClean="0"/>
              <a:t>.</a:t>
            </a:r>
          </a:p>
          <a:p>
            <a:pPr algn="ctr"/>
            <a:r>
              <a:rPr lang="ru-RU" sz="2800" dirty="0" smtClean="0"/>
              <a:t>Леонардо да Винчи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44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31" y="548680"/>
            <a:ext cx="7239000" cy="864095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155" y="1556792"/>
            <a:ext cx="7503368" cy="715344"/>
          </a:xfrm>
        </p:spPr>
        <p:txBody>
          <a:bodyPr>
            <a:normAutofit/>
          </a:bodyPr>
          <a:lstStyle/>
          <a:p>
            <a:r>
              <a:rPr lang="ru-RU" sz="2400" dirty="0"/>
              <a:t>Развитие математического мышления у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2456021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Развитие математического мышления у детей через практический , конкретный опыт, предшествующий математическому знанию.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</a:t>
            </a:r>
            <a:r>
              <a:rPr lang="ru-RU" sz="2400" dirty="0"/>
              <a:t>окружающего пространства для организации образовательной деятельности.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Вовлечение </a:t>
            </a:r>
            <a:r>
              <a:rPr lang="ru-RU" sz="2400" dirty="0"/>
              <a:t>родителей в процесс развития математических способностей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2606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239000" cy="1052736"/>
          </a:xfrm>
        </p:spPr>
        <p:txBody>
          <a:bodyPr/>
          <a:lstStyle/>
          <a:p>
            <a:pPr algn="ctr"/>
            <a:r>
              <a:rPr lang="ru-RU" dirty="0" smtClean="0"/>
              <a:t>Математика везде и всегда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374441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время беседы в кружке …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124744"/>
            <a:ext cx="374441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время еды 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395" y="2276872"/>
            <a:ext cx="36195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мы вместе считаем : </a:t>
            </a:r>
            <a:r>
              <a:rPr lang="ru-RU" i="1" dirty="0" smtClean="0"/>
              <a:t>Сколько детей сегодня пришло</a:t>
            </a:r>
            <a:r>
              <a:rPr lang="en-US" i="1" dirty="0" smtClean="0"/>
              <a:t>? </a:t>
            </a:r>
            <a:r>
              <a:rPr lang="ru-RU" i="1" dirty="0" smtClean="0"/>
              <a:t>Сколько отсутствует</a:t>
            </a:r>
            <a:r>
              <a:rPr lang="en-US" i="1" dirty="0" smtClean="0"/>
              <a:t>?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…мы классифицируем и структурируем: </a:t>
            </a:r>
            <a:r>
              <a:rPr lang="ru-RU" i="1" dirty="0" smtClean="0"/>
              <a:t>Кто начнет рассказ первым</a:t>
            </a:r>
            <a:r>
              <a:rPr lang="en-US" i="1" dirty="0" smtClean="0"/>
              <a:t>? </a:t>
            </a:r>
            <a:r>
              <a:rPr lang="ru-RU" i="1" dirty="0" smtClean="0"/>
              <a:t>А кто будет вторым</a:t>
            </a:r>
            <a:r>
              <a:rPr lang="en-US" i="1" dirty="0" smtClean="0"/>
              <a:t>?</a:t>
            </a:r>
            <a:endParaRPr lang="ru-RU" i="1" dirty="0" smtClean="0"/>
          </a:p>
          <a:p>
            <a:pPr algn="ctr"/>
            <a:r>
              <a:rPr lang="ru-RU" i="1" dirty="0" smtClean="0"/>
              <a:t>Сколько у нас мальчиков и девочек сегодня</a:t>
            </a:r>
            <a:r>
              <a:rPr lang="en-US" i="1" dirty="0" smtClean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2330" y="2276872"/>
            <a:ext cx="41860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…мы измеряем и взвешиваем продукты в процессе приготовления еды: </a:t>
            </a:r>
            <a:r>
              <a:rPr lang="ru-RU" i="1" dirty="0" smtClean="0"/>
              <a:t>Нам нужно 500 г муки.</a:t>
            </a:r>
          </a:p>
          <a:p>
            <a:pPr algn="ctr"/>
            <a:r>
              <a:rPr lang="ru-RU" i="1" dirty="0" smtClean="0"/>
              <a:t>Пирог нужно печь полчаса в духовке при 200 градусах.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…мы спрашиваем:</a:t>
            </a:r>
            <a:br>
              <a:rPr lang="ru-RU" dirty="0" smtClean="0"/>
            </a:br>
            <a:r>
              <a:rPr lang="ru-RU" i="1" dirty="0" smtClean="0"/>
              <a:t>Сколько тарелок, ложек и вилок нам нужно</a:t>
            </a:r>
            <a:r>
              <a:rPr lang="en-US" i="1" dirty="0" smtClean="0"/>
              <a:t>?</a:t>
            </a:r>
            <a:r>
              <a:rPr lang="ru-RU" i="1" dirty="0" smtClean="0"/>
              <a:t> Что такое половинка яблока, а четвертушка</a:t>
            </a:r>
            <a:r>
              <a:rPr lang="en-US" i="1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ru-RU" dirty="0" smtClean="0"/>
              <a:t>…мы оцениваем на глаз: </a:t>
            </a:r>
            <a:r>
              <a:rPr lang="ru-RU" i="1" dirty="0" smtClean="0"/>
              <a:t>Какая чашка и какой стаканчик наполнены больше остальных</a:t>
            </a:r>
            <a:r>
              <a:rPr lang="en-US" i="1" dirty="0" smtClean="0"/>
              <a:t>?</a:t>
            </a:r>
            <a:r>
              <a:rPr lang="ru-RU" i="1" dirty="0" smtClean="0"/>
              <a:t>А какие тяжелее всех</a:t>
            </a:r>
            <a:r>
              <a:rPr lang="en-US" i="1" dirty="0" smtClean="0"/>
              <a:t>? </a:t>
            </a:r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5744" y="116632"/>
            <a:ext cx="410822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время игры…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09696"/>
            <a:ext cx="410445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время…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89" y="1057141"/>
            <a:ext cx="42843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…в «магазине» мы спрашиваем: </a:t>
            </a:r>
            <a:r>
              <a:rPr lang="ru-RU" sz="1600" i="1" dirty="0" smtClean="0"/>
              <a:t>Сколько стоит одна штука</a:t>
            </a:r>
            <a:r>
              <a:rPr lang="en-CA" sz="1600" i="1" dirty="0" smtClean="0"/>
              <a:t>?</a:t>
            </a:r>
            <a:r>
              <a:rPr lang="ru-RU" sz="1600" i="1" dirty="0"/>
              <a:t> </a:t>
            </a:r>
            <a:r>
              <a:rPr lang="ru-RU" sz="1600" i="1" dirty="0" smtClean="0"/>
              <a:t>А две</a:t>
            </a:r>
            <a:r>
              <a:rPr lang="en-CA" sz="1600" i="1" dirty="0" smtClean="0"/>
              <a:t>?</a:t>
            </a:r>
            <a:r>
              <a:rPr lang="ru-RU" sz="1600" i="1" dirty="0" smtClean="0"/>
              <a:t> Чего у нас больше или меньше</a:t>
            </a:r>
            <a:r>
              <a:rPr lang="en-US" sz="1600" i="1" dirty="0" smtClean="0"/>
              <a:t>?</a:t>
            </a:r>
            <a:endParaRPr lang="ru-RU" sz="1600" i="1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…предлагаем поиграть в настольную игру, где каждый  ход определяется кубиком:</a:t>
            </a:r>
          </a:p>
          <a:p>
            <a:pPr algn="ctr"/>
            <a:r>
              <a:rPr lang="ru-RU" sz="1600" i="1" dirty="0" smtClean="0"/>
              <a:t>Иди на шесть клеточек вперед! </a:t>
            </a:r>
          </a:p>
          <a:p>
            <a:pPr algn="ctr"/>
            <a:r>
              <a:rPr lang="ru-RU" sz="1600" i="1" dirty="0" smtClean="0"/>
              <a:t>А тут на три назад!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…определяем направление движения  и положение вещей в пространстве: </a:t>
            </a:r>
            <a:r>
              <a:rPr lang="ru-RU" sz="1600" i="1" dirty="0" smtClean="0"/>
              <a:t>вперед, сзади, в сторону, наверх, вниз, там наверху, там внизу, между, рядом.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…знакомимся со скоростями: </a:t>
            </a:r>
            <a:r>
              <a:rPr lang="ru-RU" sz="1600" i="1" dirty="0" smtClean="0"/>
              <a:t>быстро, медленно, немного быстрее.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…узнаем, что уборка – это создание порядка: </a:t>
            </a:r>
            <a:r>
              <a:rPr lang="ru-RU" sz="1600" i="1" dirty="0" smtClean="0"/>
              <a:t>Вот сюда ставим десять больших машинок! А тут восемь маленьких! Где больше</a:t>
            </a:r>
            <a:r>
              <a:rPr lang="en-US" sz="1600" i="1" dirty="0" smtClean="0"/>
              <a:t>?</a:t>
            </a:r>
            <a:r>
              <a:rPr lang="ru-RU" sz="1600" i="1" dirty="0"/>
              <a:t> </a:t>
            </a:r>
            <a:r>
              <a:rPr lang="ru-RU" sz="1600" i="1" dirty="0" smtClean="0"/>
              <a:t>Где меньше</a:t>
            </a:r>
            <a:r>
              <a:rPr lang="en-US" sz="1600" i="1" dirty="0" smtClean="0"/>
              <a:t>?</a:t>
            </a:r>
            <a:endParaRPr lang="ru-RU" sz="1600" i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770081" y="1057141"/>
            <a:ext cx="42843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…ищем числа и формы:</a:t>
            </a:r>
          </a:p>
          <a:p>
            <a:pPr algn="ctr"/>
            <a:r>
              <a:rPr lang="ru-RU" sz="1600" i="1" dirty="0" smtClean="0"/>
              <a:t>Какие числа вы</a:t>
            </a:r>
            <a:r>
              <a:rPr lang="en-US" sz="1600" i="1" dirty="0" smtClean="0"/>
              <a:t> </a:t>
            </a:r>
            <a:r>
              <a:rPr lang="ru-RU" sz="1600" i="1" dirty="0" smtClean="0"/>
              <a:t>нашли</a:t>
            </a:r>
            <a:r>
              <a:rPr lang="en-US" sz="1600" i="1" dirty="0" smtClean="0"/>
              <a:t>?</a:t>
            </a:r>
            <a:r>
              <a:rPr lang="ru-RU" sz="1600" i="1" dirty="0" smtClean="0"/>
              <a:t> Для чего они тут</a:t>
            </a:r>
            <a:r>
              <a:rPr lang="en-US" sz="1600" i="1" dirty="0" smtClean="0"/>
              <a:t>?</a:t>
            </a:r>
            <a:r>
              <a:rPr lang="ru-RU" sz="1600" i="1" dirty="0" smtClean="0"/>
              <a:t> Кто нашёл треугольник</a:t>
            </a:r>
            <a:r>
              <a:rPr lang="en-US" sz="1600" i="1" dirty="0" smtClean="0"/>
              <a:t>?</a:t>
            </a:r>
            <a:r>
              <a:rPr lang="ru-RU" sz="1600" i="1" dirty="0" smtClean="0"/>
              <a:t> А кто круг</a:t>
            </a:r>
            <a:r>
              <a:rPr lang="en-US" sz="1600" i="1" dirty="0" smtClean="0"/>
              <a:t>?</a:t>
            </a:r>
          </a:p>
          <a:p>
            <a:pPr algn="ctr"/>
            <a:endParaRPr lang="en-US" sz="1600" dirty="0"/>
          </a:p>
          <a:p>
            <a:pPr algn="ctr"/>
            <a:r>
              <a:rPr lang="ru-RU" sz="1600" dirty="0" smtClean="0"/>
              <a:t>…мы измеряем, прикидываем и сравниваем: </a:t>
            </a:r>
            <a:r>
              <a:rPr lang="ru-RU" sz="1600" i="1" dirty="0" smtClean="0"/>
              <a:t>Сколько шагов в этом пути</a:t>
            </a:r>
            <a:r>
              <a:rPr lang="en-CA" sz="1600" i="1" dirty="0" smtClean="0"/>
              <a:t>? </a:t>
            </a:r>
            <a:r>
              <a:rPr lang="ru-RU" sz="1600" i="1" dirty="0" smtClean="0"/>
              <a:t>Какой высоты это дерево</a:t>
            </a:r>
            <a:r>
              <a:rPr lang="en-CA" sz="1600" i="1" dirty="0" smtClean="0"/>
              <a:t>?</a:t>
            </a:r>
            <a:r>
              <a:rPr lang="ru-RU" sz="1600" i="1" dirty="0" smtClean="0"/>
              <a:t> Сколько листьев у него может быть на ветках</a:t>
            </a:r>
            <a:r>
              <a:rPr lang="en-CA" sz="1600" i="1" dirty="0" smtClean="0"/>
              <a:t>?</a:t>
            </a:r>
            <a:endParaRPr lang="ru-RU" sz="1600" i="1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…мы применяем временные понятия и объясняем их: </a:t>
            </a:r>
            <a:r>
              <a:rPr lang="ru-RU" sz="1600" i="1" dirty="0" smtClean="0"/>
              <a:t>Через час, когда стрелка дойдет до 5. Какой день был вчера, а какой сегодня день</a:t>
            </a:r>
            <a:r>
              <a:rPr lang="en-US" sz="1600" i="1" dirty="0" smtClean="0"/>
              <a:t>?</a:t>
            </a:r>
            <a:endParaRPr lang="ru-RU" sz="1600" i="1" dirty="0"/>
          </a:p>
          <a:p>
            <a:pPr algn="ctr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931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2276872"/>
            <a:ext cx="583264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основные разделы формирования элементарных </a:t>
            </a:r>
            <a:r>
              <a:rPr lang="ru-RU" sz="2000" dirty="0" smtClean="0"/>
              <a:t>математических представлений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16792"/>
            <a:ext cx="244827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и счет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529148"/>
            <a:ext cx="244827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1860" y="529546"/>
            <a:ext cx="2448272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437112"/>
            <a:ext cx="403244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Ориентировка в пространстве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4437112"/>
            <a:ext cx="403244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Ориентировка во времени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7" idx="2"/>
            <a:endCxn id="4" idx="0"/>
          </p:cNvCxnSpPr>
          <p:nvPr/>
        </p:nvCxnSpPr>
        <p:spPr>
          <a:xfrm>
            <a:off x="4535996" y="1393642"/>
            <a:ext cx="0" cy="883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4" idx="0"/>
          </p:cNvCxnSpPr>
          <p:nvPr/>
        </p:nvCxnSpPr>
        <p:spPr>
          <a:xfrm>
            <a:off x="1475656" y="1380888"/>
            <a:ext cx="3060340" cy="89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  <a:endCxn id="4" idx="0"/>
          </p:cNvCxnSpPr>
          <p:nvPr/>
        </p:nvCxnSpPr>
        <p:spPr>
          <a:xfrm flipH="1">
            <a:off x="4535996" y="1393244"/>
            <a:ext cx="3132348" cy="88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8" idx="0"/>
          </p:cNvCxnSpPr>
          <p:nvPr/>
        </p:nvCxnSpPr>
        <p:spPr>
          <a:xfrm flipH="1">
            <a:off x="2267744" y="3501008"/>
            <a:ext cx="22682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2"/>
            <a:endCxn id="9" idx="0"/>
          </p:cNvCxnSpPr>
          <p:nvPr/>
        </p:nvCxnSpPr>
        <p:spPr>
          <a:xfrm>
            <a:off x="4535996" y="3501008"/>
            <a:ext cx="234026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136904" cy="792087"/>
          </a:xfrm>
        </p:spPr>
        <p:txBody>
          <a:bodyPr/>
          <a:lstStyle/>
          <a:p>
            <a:pPr algn="ctr"/>
            <a:r>
              <a:rPr lang="ru-RU" dirty="0" smtClean="0"/>
              <a:t>Количество и счет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636" y="764704"/>
            <a:ext cx="8928992" cy="29523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«Кто у нас сегодня пришел</a:t>
            </a:r>
            <a:r>
              <a:rPr lang="en-US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1900" b="1" dirty="0"/>
              <a:t>н</a:t>
            </a:r>
            <a:r>
              <a:rPr lang="ru-RU" sz="1900" b="1" dirty="0" smtClean="0"/>
              <a:t>аша утренняя статистика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Задачи</a:t>
            </a:r>
          </a:p>
          <a:p>
            <a:r>
              <a:rPr lang="ru-RU" sz="1600" dirty="0" smtClean="0"/>
              <a:t>Формирование представлений о количестве; знакомство с обозримыми числами и способами, позволяющими составить статистические данные о течении времени. 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Для занятия необходимы </a:t>
            </a:r>
          </a:p>
          <a:p>
            <a:r>
              <a:rPr lang="ru-RU" sz="1600" dirty="0" smtClean="0"/>
              <a:t>Одна магнитная доска, фото детей с магнитиками, расписание распорядка дня или недели большого формата. </a:t>
            </a:r>
          </a:p>
          <a:p>
            <a:pPr marL="340614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План действий </a:t>
            </a:r>
          </a:p>
          <a:p>
            <a:r>
              <a:rPr lang="ru-RU" sz="1600" dirty="0" smtClean="0"/>
              <a:t>Каждодневная утренняя беседа в кружке о том, кто сегодня присутствует и кто отсутствует. Совместный с малышами просмотр распорядка дел на текущий день, что предполагает решение ряда математический задач.</a:t>
            </a:r>
          </a:p>
          <a:p>
            <a:endParaRPr lang="ru-RU" sz="1600" dirty="0" smtClean="0"/>
          </a:p>
          <a:p>
            <a:endParaRPr lang="ru-RU" b="1" dirty="0"/>
          </a:p>
        </p:txBody>
      </p:sp>
      <p:pic>
        <p:nvPicPr>
          <p:cNvPr id="1026" name="Picture 2" descr="C:\Users\клиент\Desktop\картиночки\cadik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812904" cy="3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8223448" cy="78127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n-lt"/>
              </a:rPr>
              <a:t>2. «А я уже на девятке!»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а лестнице с числами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024870"/>
            <a:ext cx="3960440" cy="5428466"/>
          </a:xfrm>
        </p:spPr>
        <p:txBody>
          <a:bodyPr>
            <a:normAutofit fontScale="92500" lnSpcReduction="10000"/>
          </a:bodyPr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Задачи</a:t>
            </a:r>
          </a:p>
          <a:p>
            <a:r>
              <a:rPr lang="ru-RU" sz="1800" dirty="0" smtClean="0"/>
              <a:t>Заучивание последовательности чисел от одного до двенадцати в сочетании с их написанием. 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Для занятия необходимы</a:t>
            </a:r>
          </a:p>
          <a:p>
            <a:r>
              <a:rPr lang="ru-RU" sz="1800" dirty="0" smtClean="0"/>
              <a:t>Лестница, по которой ежедневно ходят малыши, </a:t>
            </a:r>
            <a:r>
              <a:rPr lang="ru-RU" sz="1800" dirty="0" err="1" smtClean="0"/>
              <a:t>заламинированные</a:t>
            </a:r>
            <a:r>
              <a:rPr lang="ru-RU" sz="1800" dirty="0" smtClean="0"/>
              <a:t> карточки с цифрами и картинка с соответствующим им количеством точек или символов. 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800" b="1" dirty="0" smtClean="0"/>
              <a:t>План действий </a:t>
            </a:r>
          </a:p>
          <a:p>
            <a:r>
              <a:rPr lang="ru-RU" sz="1800" dirty="0" smtClean="0"/>
              <a:t>Лестница с наклеенными на ней цифрами должна автоматически послужить стимулом для тренировки счета с малышами, особенно если воспитатель периодически напоминает детям, что надо бы посчитать ступеньки.</a:t>
            </a:r>
            <a:endParaRPr lang="ru-RU" sz="1800" dirty="0"/>
          </a:p>
        </p:txBody>
      </p:sp>
      <p:pic>
        <p:nvPicPr>
          <p:cNvPr id="2051" name="Picture 3" descr="C:\Users\клиент\Desktop\картиночки\ti3LNhQM4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7169"/>
            <a:ext cx="3756670" cy="33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100NIKON\DSCN096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052736"/>
            <a:ext cx="4188718" cy="204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2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58" y="0"/>
            <a:ext cx="8007424" cy="93002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n-lt"/>
              </a:rPr>
              <a:t>3. «Сколько у меня родственников</a:t>
            </a:r>
            <a:r>
              <a:rPr lang="en-US" sz="2000" dirty="0" smtClean="0">
                <a:latin typeface="+mn-lt"/>
              </a:rPr>
              <a:t>?</a:t>
            </a:r>
            <a:r>
              <a:rPr lang="ru-RU" sz="2000" dirty="0" smtClean="0">
                <a:latin typeface="+mn-lt"/>
              </a:rPr>
              <a:t>»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доска для фото бабули, дедули, тети…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890" y="836712"/>
            <a:ext cx="8640960" cy="4968552"/>
          </a:xfrm>
        </p:spPr>
        <p:txBody>
          <a:bodyPr/>
          <a:lstStyle/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500" b="1" dirty="0" smtClean="0"/>
              <a:t>Задачи </a:t>
            </a:r>
          </a:p>
          <a:p>
            <a:pPr marL="397764" indent="-342900">
              <a:buFont typeface="Wingdings" panose="05000000000000000000" pitchFamily="2" charset="2"/>
              <a:buChar char="ü"/>
            </a:pPr>
            <a:r>
              <a:rPr lang="ru-RU" sz="1500" dirty="0" smtClean="0"/>
              <a:t>Сравнение обозримых множеств.</a:t>
            </a:r>
          </a:p>
          <a:p>
            <a:pPr marL="397764" indent="-342900">
              <a:buFont typeface="Wingdings" panose="05000000000000000000" pitchFamily="2" charset="2"/>
              <a:buChar char="ü"/>
            </a:pPr>
            <a:r>
              <a:rPr lang="ru-RU" sz="1500" dirty="0" smtClean="0"/>
              <a:t>Развитие стратегии применения чисел для счета. </a:t>
            </a:r>
          </a:p>
          <a:p>
            <a:pPr marL="397764" indent="-342900">
              <a:buFont typeface="Wingdings" panose="05000000000000000000" pitchFamily="2" charset="2"/>
              <a:buChar char="ü"/>
            </a:pPr>
            <a:r>
              <a:rPr lang="ru-RU" sz="1500" dirty="0" smtClean="0"/>
              <a:t>Представление рассказа в абстрактной форме, занесение статистических данных в таблицу.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500" b="1" dirty="0" smtClean="0"/>
              <a:t>Для занятия необходимы </a:t>
            </a:r>
          </a:p>
          <a:p>
            <a:r>
              <a:rPr lang="ru-RU" sz="1500" dirty="0" smtClean="0"/>
              <a:t>Листы ватмана большого формата, свободная стена для вывешивания таблицы, семейные фотографии детей, карандаши.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ru-RU" sz="1500" b="1" dirty="0" smtClean="0"/>
              <a:t>План действий</a:t>
            </a:r>
          </a:p>
          <a:p>
            <a:r>
              <a:rPr lang="ru-RU" sz="1500" dirty="0" smtClean="0"/>
              <a:t>На основе разговоров о семьях детей составляется сводная таблица о количестве членов их семьи.</a:t>
            </a:r>
          </a:p>
          <a:p>
            <a:endParaRPr lang="ru-RU" dirty="0"/>
          </a:p>
        </p:txBody>
      </p:sp>
      <p:pic>
        <p:nvPicPr>
          <p:cNvPr id="1026" name="Picture 2" descr="http://lit-yaz.ru/pars_docs/refs/78/77226/77226_html_443b2d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21976"/>
            <a:ext cx="4536504" cy="32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577</TotalTime>
  <Words>1781</Words>
  <Application>Microsoft Office PowerPoint</Application>
  <PresentationFormat>Экран (4:3)</PresentationFormat>
  <Paragraphs>179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Яркая</vt:lpstr>
      <vt:lpstr>Проект «Математика в любое время»</vt:lpstr>
      <vt:lpstr>Актуальность</vt:lpstr>
      <vt:lpstr>Цель проекта:</vt:lpstr>
      <vt:lpstr>Математика везде и всегда</vt:lpstr>
      <vt:lpstr>Презентация PowerPoint</vt:lpstr>
      <vt:lpstr>Презентация PowerPoint</vt:lpstr>
      <vt:lpstr>Количество и счет</vt:lpstr>
      <vt:lpstr>2. «А я уже на девятке!» на лестнице с числами</vt:lpstr>
      <vt:lpstr>3. «Сколько у меня родственников?» доска для фото бабули, дедули, тети…</vt:lpstr>
      <vt:lpstr>3. «Отмеряем 7 раз!» печем вместе с детьми</vt:lpstr>
      <vt:lpstr>4. «Пятнадцать тарелок, но нас ведь сегодня только двенадцать!» задание посчитать и накрыть на стол!</vt:lpstr>
      <vt:lpstr>5. «Давай поможем деткам подружиться»</vt:lpstr>
      <vt:lpstr>Форма</vt:lpstr>
      <vt:lpstr>2. Огромные фигуры из листьев и веток. Мандала из природных материалов.  </vt:lpstr>
      <vt:lpstr>3. «Домик для бабушки»  </vt:lpstr>
      <vt:lpstr>Величина</vt:lpstr>
      <vt:lpstr>2. «Кто самый высокий?» </vt:lpstr>
      <vt:lpstr>Ориентировка в пространстве</vt:lpstr>
      <vt:lpstr>2. «Что, где?» </vt:lpstr>
      <vt:lpstr>Ориентировка во времени</vt:lpstr>
      <vt:lpstr>2. Календарь наоборот: наш календарь событий.</vt:lpstr>
      <vt:lpstr>3. «Путешествие во времени»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«Математика в любое время»</dc:title>
  <dc:creator>Пользователь</dc:creator>
  <cp:lastModifiedBy>Розанова Анна Сергеевна</cp:lastModifiedBy>
  <cp:revision>43</cp:revision>
  <dcterms:created xsi:type="dcterms:W3CDTF">2016-12-16T20:11:06Z</dcterms:created>
  <dcterms:modified xsi:type="dcterms:W3CDTF">2018-05-30T09:17:53Z</dcterms:modified>
</cp:coreProperties>
</file>