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81" r:id="rId6"/>
    <p:sldId id="260" r:id="rId7"/>
    <p:sldId id="261" r:id="rId8"/>
    <p:sldId id="262" r:id="rId9"/>
    <p:sldId id="282" r:id="rId10"/>
    <p:sldId id="265" r:id="rId11"/>
    <p:sldId id="28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25" autoAdjust="0"/>
  </p:normalViewPr>
  <p:slideViewPr>
    <p:cSldViewPr snapToGrid="0" snapToObjects="1">
      <p:cViewPr varScale="1">
        <p:scale>
          <a:sx n="72" d="100"/>
          <a:sy n="72" d="100"/>
        </p:scale>
        <p:origin x="54" y="798"/>
      </p:cViewPr>
      <p:guideLst>
        <p:guide orient="horz" pos="2160"/>
        <p:guide pos="2880"/>
      </p:guideLst>
    </p:cSldViewPr>
  </p:slideViewPr>
  <p:outlineViewPr>
    <p:cViewPr>
      <p:scale>
        <a:sx n="33" d="100"/>
        <a:sy n="33" d="100"/>
      </p:scale>
      <p:origin x="0" y="271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ru-RU" smtClean="0"/>
              <a:t>Образец заголовка</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ru-RU" smtClean="0"/>
              <a:t>Образец заголовка</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01F9CA3-105E-4857-9057-6DB6197DA786}" type="datetimeFigureOut">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Чтобы добавить рисунок, перетащите его на заполнитель или щелкните значок</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a:p>
        </p:txBody>
      </p:sp>
      <p:sp>
        <p:nvSpPr>
          <p:cNvPr id="3" name="Vertical Text Placeholder 2"/>
          <p:cNvSpPr>
            <a:spLocks noGrp="1"/>
          </p:cNvSpPr>
          <p:nvPr>
            <p:ph type="body" orient="vert" idx="1"/>
          </p:nvPr>
        </p:nvSpPr>
        <p:spPr/>
        <p:txBody>
          <a:bodyPr vert="eaVert"/>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ru-RU" smtClean="0"/>
              <a:t>Образец заголовка</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a:p>
        </p:txBody>
      </p:sp>
      <p:sp>
        <p:nvSpPr>
          <p:cNvPr id="3" name="Content Placeholder 2"/>
          <p:cNvSpPr>
            <a:spLocks noGrp="1"/>
          </p:cNvSpPr>
          <p:nvPr>
            <p:ph idx="1"/>
          </p:nvPr>
        </p:nvSpPr>
        <p:spPr/>
        <p:txBody>
          <a:bodyPr/>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Титульный слайд с рисунком">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ru-RU" smtClean="0"/>
              <a:t>Образец заголовка</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Чтобы добавить рисунок, перетащите его на заполнитель или щелкните значок</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ru-RU" smtClean="0"/>
              <a:t>Образец заголовка</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F9CA3-105E-4857-9057-6DB6197DA786}" type="datetimeFigureOut">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ru-RU" smtClean="0"/>
              <a:t>Образец заголовка</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ru-RU" smtClean="0"/>
              <a:t>Образец заголовка</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12/19/2017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12/19/2017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12/19/2017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ru-RU" smtClean="0"/>
              <a:t>Образец заголовка</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01F9CA3-105E-4857-9057-6DB6197DA786}" type="datetimeFigureOut">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ru-RU" smtClean="0"/>
              <a:t>Образец заголовка</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12/19/2017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6000" b="1" dirty="0">
                <a:solidFill>
                  <a:schemeClr val="tx1"/>
                </a:solidFill>
                <a:latin typeface="Times New Roman"/>
                <a:cs typeface="Times New Roman"/>
              </a:rPr>
              <a:t>Пособия и компенсации </a:t>
            </a:r>
            <a:r>
              <a:rPr lang="ru-RU" sz="6000" b="1" dirty="0" smtClean="0">
                <a:solidFill>
                  <a:schemeClr val="tx1"/>
                </a:solidFill>
                <a:latin typeface="Times New Roman"/>
                <a:cs typeface="Times New Roman"/>
              </a:rPr>
              <a:t>военнослужащим</a:t>
            </a:r>
            <a:endParaRPr lang="ru-RU" sz="6000" b="1" dirty="0">
              <a:solidFill>
                <a:schemeClr val="tx1"/>
              </a:solidFill>
              <a:latin typeface="Times New Roman"/>
              <a:cs typeface="Times New Roman"/>
            </a:endParaRPr>
          </a:p>
        </p:txBody>
      </p:sp>
      <p:sp>
        <p:nvSpPr>
          <p:cNvPr id="8" name="Текст 7"/>
          <p:cNvSpPr>
            <a:spLocks noGrp="1"/>
          </p:cNvSpPr>
          <p:nvPr>
            <p:ph type="body" idx="1"/>
          </p:nvPr>
        </p:nvSpPr>
        <p:spPr>
          <a:xfrm>
            <a:off x="4089400" y="4486098"/>
            <a:ext cx="5278438" cy="1500187"/>
          </a:xfrm>
        </p:spPr>
        <p:txBody>
          <a:bodyPr>
            <a:normAutofit/>
          </a:bodyPr>
          <a:lstStyle/>
          <a:p>
            <a:r>
              <a:rPr lang="ru-RU" sz="2400" dirty="0" smtClean="0">
                <a:solidFill>
                  <a:schemeClr val="tx1"/>
                </a:solidFill>
              </a:rPr>
              <a:t>Мамонов </a:t>
            </a:r>
            <a:r>
              <a:rPr lang="ru-RU" sz="2400" smtClean="0">
                <a:solidFill>
                  <a:schemeClr val="tx1"/>
                </a:solidFill>
              </a:rPr>
              <a:t>С</a:t>
            </a:r>
            <a:r>
              <a:rPr lang="ru-RU" sz="2400" smtClean="0">
                <a:solidFill>
                  <a:schemeClr val="tx1"/>
                </a:solidFill>
              </a:rPr>
              <a:t>.</a:t>
            </a:r>
            <a:endParaRPr lang="ru-RU" sz="2400" dirty="0" smtClean="0">
              <a:solidFill>
                <a:schemeClr val="tx1"/>
              </a:solidFill>
            </a:endParaRPr>
          </a:p>
          <a:p>
            <a:r>
              <a:rPr lang="ru-RU" sz="2400" dirty="0" smtClean="0">
                <a:solidFill>
                  <a:schemeClr val="tx1"/>
                </a:solidFill>
              </a:rPr>
              <a:t>43 группа</a:t>
            </a:r>
            <a:endParaRPr lang="ru-RU" sz="2400" dirty="0">
              <a:solidFill>
                <a:schemeClr val="tx1"/>
              </a:solidFill>
            </a:endParaRPr>
          </a:p>
        </p:txBody>
      </p:sp>
    </p:spTree>
    <p:extLst>
      <p:ext uri="{BB962C8B-B14F-4D97-AF65-F5344CB8AC3E}">
        <p14:creationId xmlns:p14="http://schemas.microsoft.com/office/powerpoint/2010/main" val="1676943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29621"/>
            <a:ext cx="8042276" cy="475520"/>
          </a:xfrm>
        </p:spPr>
        <p:txBody>
          <a:bodyPr/>
          <a:lstStyle/>
          <a:p>
            <a:r>
              <a:rPr lang="ru-RU" sz="3600" b="1" dirty="0" smtClean="0">
                <a:solidFill>
                  <a:schemeClr val="tx1"/>
                </a:solidFill>
                <a:latin typeface="Times New Roman"/>
                <a:cs typeface="Times New Roman"/>
              </a:rPr>
              <a:t>Иные компенсации и льготы</a:t>
            </a:r>
            <a:endParaRPr lang="ru-RU" sz="3600" b="1" dirty="0">
              <a:solidFill>
                <a:schemeClr val="tx1"/>
              </a:solidFill>
              <a:latin typeface="Times New Roman"/>
              <a:cs typeface="Times New Roman"/>
            </a:endParaRPr>
          </a:p>
        </p:txBody>
      </p:sp>
      <p:sp>
        <p:nvSpPr>
          <p:cNvPr id="3" name="Содержимое 2"/>
          <p:cNvSpPr>
            <a:spLocks noGrp="1"/>
          </p:cNvSpPr>
          <p:nvPr>
            <p:ph idx="1"/>
          </p:nvPr>
        </p:nvSpPr>
        <p:spPr>
          <a:xfrm>
            <a:off x="68677" y="385092"/>
            <a:ext cx="9003472" cy="7739270"/>
          </a:xfrm>
        </p:spPr>
        <p:txBody>
          <a:bodyPr>
            <a:normAutofit/>
          </a:bodyPr>
          <a:lstStyle/>
          <a:p>
            <a:pPr marL="457200" indent="-457200">
              <a:buAutoNum type="arabicPeriod"/>
            </a:pPr>
            <a:r>
              <a:rPr lang="ru-RU" sz="1600" dirty="0" smtClean="0">
                <a:solidFill>
                  <a:schemeClr val="tx1"/>
                </a:solidFill>
                <a:latin typeface="Times New Roman"/>
                <a:cs typeface="Times New Roman"/>
              </a:rPr>
              <a:t>Военнослужащие </a:t>
            </a:r>
            <a:r>
              <a:rPr lang="ru-RU" sz="1600" dirty="0">
                <a:solidFill>
                  <a:schemeClr val="tx1"/>
                </a:solidFill>
                <a:latin typeface="Times New Roman"/>
                <a:cs typeface="Times New Roman"/>
              </a:rPr>
              <a:t>и граждане, призванные на военные сборы, имеют право на бесплатное получение медицинской </a:t>
            </a:r>
            <a:r>
              <a:rPr lang="ru-RU" sz="1600" dirty="0" smtClean="0">
                <a:solidFill>
                  <a:schemeClr val="tx1"/>
                </a:solidFill>
                <a:latin typeface="Times New Roman"/>
                <a:cs typeface="Times New Roman"/>
              </a:rPr>
              <a:t>помощи</a:t>
            </a:r>
          </a:p>
          <a:p>
            <a:pPr marL="457200" indent="-457200">
              <a:buAutoNum type="arabicPeriod"/>
            </a:pPr>
            <a:r>
              <a:rPr lang="ru-RU" sz="1600" dirty="0">
                <a:solidFill>
                  <a:schemeClr val="tx1"/>
                </a:solidFill>
                <a:latin typeface="Times New Roman"/>
                <a:cs typeface="Times New Roman"/>
              </a:rPr>
              <a:t>Военнослужащие имеют право на проезд на безвозмездной </a:t>
            </a:r>
            <a:r>
              <a:rPr lang="ru-RU" sz="1600" dirty="0" smtClean="0">
                <a:solidFill>
                  <a:schemeClr val="tx1"/>
                </a:solidFill>
                <a:latin typeface="Times New Roman"/>
                <a:cs typeface="Times New Roman"/>
              </a:rPr>
              <a:t>основе железнодорожным</a:t>
            </a:r>
            <a:r>
              <a:rPr lang="ru-RU" sz="1600" dirty="0">
                <a:solidFill>
                  <a:schemeClr val="tx1"/>
                </a:solidFill>
                <a:latin typeface="Times New Roman"/>
                <a:cs typeface="Times New Roman"/>
              </a:rPr>
              <a:t>, воздушным, водным и автомобильным (за исключением такси) транспортом в служебные командировки, в связи с переводом на новое место военной службы, к местам использования реабилитационных отпусков, на лечение и обратно, на избранное место жительства при увольнении с военной </a:t>
            </a:r>
            <a:r>
              <a:rPr lang="ru-RU" sz="1600" dirty="0" smtClean="0">
                <a:solidFill>
                  <a:schemeClr val="tx1"/>
                </a:solidFill>
                <a:latin typeface="Times New Roman"/>
                <a:cs typeface="Times New Roman"/>
              </a:rPr>
              <a:t>службы</a:t>
            </a:r>
            <a:r>
              <a:rPr lang="ru-RU" sz="1600" dirty="0">
                <a:solidFill>
                  <a:schemeClr val="tx1"/>
                </a:solidFill>
                <a:latin typeface="Times New Roman"/>
                <a:cs typeface="Times New Roman"/>
              </a:rPr>
              <a:t>. </a:t>
            </a:r>
            <a:r>
              <a:rPr lang="ru-RU" sz="1600" dirty="0" smtClean="0">
                <a:solidFill>
                  <a:schemeClr val="tx1"/>
                </a:solidFill>
                <a:latin typeface="Times New Roman"/>
                <a:cs typeface="Times New Roman"/>
              </a:rPr>
              <a:t>Кроме </a:t>
            </a:r>
            <a:r>
              <a:rPr lang="ru-RU" sz="1600" dirty="0">
                <a:solidFill>
                  <a:schemeClr val="tx1"/>
                </a:solidFill>
                <a:latin typeface="Times New Roman"/>
                <a:cs typeface="Times New Roman"/>
              </a:rPr>
              <a:t>того, имеют право на перевоз на безвозмездной основе до 20 тонн личного имущества в контейнерах от прежнего места жительства на новое железнодорожным транспортом, а там, где нет железнодорожного транспорта, - другими видами транспорта (за исключением воздушного</a:t>
            </a:r>
            <a:r>
              <a:rPr lang="ru-RU" sz="1600" dirty="0" smtClean="0">
                <a:solidFill>
                  <a:schemeClr val="tx1"/>
                </a:solidFill>
                <a:latin typeface="Times New Roman"/>
                <a:cs typeface="Times New Roman"/>
              </a:rPr>
              <a:t>).</a:t>
            </a:r>
          </a:p>
          <a:p>
            <a:pPr marL="457200" indent="-457200">
              <a:buAutoNum type="arabicPeriod"/>
            </a:pPr>
            <a:r>
              <a:rPr lang="ru-RU" sz="1600" dirty="0" smtClean="0">
                <a:solidFill>
                  <a:schemeClr val="tx1"/>
                </a:solidFill>
                <a:latin typeface="Times New Roman"/>
                <a:cs typeface="Times New Roman"/>
              </a:rPr>
              <a:t>Денежная </a:t>
            </a:r>
            <a:r>
              <a:rPr lang="ru-RU" sz="1600" dirty="0">
                <a:solidFill>
                  <a:schemeClr val="tx1"/>
                </a:solidFill>
                <a:latin typeface="Times New Roman"/>
                <a:cs typeface="Times New Roman"/>
              </a:rPr>
              <a:t>компенсация за наем (поднаем) жилых </a:t>
            </a:r>
            <a:r>
              <a:rPr lang="ru-RU" sz="1600" dirty="0" smtClean="0">
                <a:solidFill>
                  <a:schemeClr val="tx1"/>
                </a:solidFill>
                <a:latin typeface="Times New Roman"/>
                <a:cs typeface="Times New Roman"/>
              </a:rPr>
              <a:t>помещений </a:t>
            </a:r>
            <a:r>
              <a:rPr lang="ru-RU" sz="1600" dirty="0">
                <a:solidFill>
                  <a:schemeClr val="tx1"/>
                </a:solidFill>
                <a:latin typeface="Times New Roman"/>
                <a:cs typeface="Times New Roman"/>
              </a:rPr>
              <a:t>военнослужащим </a:t>
            </a:r>
            <a:r>
              <a:rPr lang="ru-RU" sz="1600" dirty="0" smtClean="0">
                <a:solidFill>
                  <a:schemeClr val="tx1"/>
                </a:solidFill>
                <a:latin typeface="Times New Roman"/>
                <a:cs typeface="Times New Roman"/>
              </a:rPr>
              <a:t>имеющим </a:t>
            </a:r>
            <a:r>
              <a:rPr lang="ru-RU" sz="1600" dirty="0">
                <a:solidFill>
                  <a:schemeClr val="tx1"/>
                </a:solidFill>
                <a:latin typeface="Times New Roman"/>
                <a:cs typeface="Times New Roman"/>
              </a:rPr>
              <a:t>воинское звание офицера, прапорщика или мичмана, проходящим военную службу по контракту либо уволенным с военной службы, и членам их </a:t>
            </a:r>
            <a:r>
              <a:rPr lang="ru-RU" sz="1600" dirty="0" smtClean="0">
                <a:solidFill>
                  <a:schemeClr val="tx1"/>
                </a:solidFill>
                <a:latin typeface="Times New Roman"/>
                <a:cs typeface="Times New Roman"/>
              </a:rPr>
              <a:t>семей.</a:t>
            </a:r>
          </a:p>
          <a:p>
            <a:pPr marL="457200" indent="-457200">
              <a:buAutoNum type="arabicPeriod"/>
            </a:pPr>
            <a:r>
              <a:rPr lang="ru-RU" sz="1600" dirty="0">
                <a:solidFill>
                  <a:schemeClr val="tx1"/>
                </a:solidFill>
                <a:latin typeface="Times New Roman"/>
                <a:cs typeface="Times New Roman"/>
              </a:rPr>
              <a:t>Военнослужащим - гражданам, проходящим военную службу по контракту, и совместно проживающим с ними членам их семей предоставляются не позднее трехмесячного срока со дня прибытия на новое место военной службы служебные жилые </a:t>
            </a:r>
            <a:r>
              <a:rPr lang="ru-RU" sz="1600" dirty="0" smtClean="0">
                <a:solidFill>
                  <a:schemeClr val="tx1"/>
                </a:solidFill>
                <a:latin typeface="Times New Roman"/>
                <a:cs typeface="Times New Roman"/>
              </a:rPr>
              <a:t>помещения</a:t>
            </a:r>
            <a:r>
              <a:rPr lang="ru-RU" sz="1600" dirty="0">
                <a:solidFill>
                  <a:schemeClr val="tx1"/>
                </a:solidFill>
                <a:latin typeface="Times New Roman"/>
                <a:cs typeface="Times New Roman"/>
              </a:rPr>
              <a:t>. При этом военнослужащим - гражданам, имеющим трех и более детей, служебные жилые помещения предоставляются во внеочередном порядке</a:t>
            </a:r>
            <a:r>
              <a:rPr lang="ru-RU" sz="1600" dirty="0" smtClean="0">
                <a:solidFill>
                  <a:schemeClr val="tx1"/>
                </a:solidFill>
                <a:latin typeface="Times New Roman"/>
                <a:cs typeface="Times New Roman"/>
              </a:rPr>
              <a:t>.</a:t>
            </a:r>
          </a:p>
          <a:p>
            <a:pPr marL="457200" indent="-457200">
              <a:buAutoNum type="arabicPeriod"/>
            </a:pPr>
            <a:r>
              <a:rPr lang="ru-RU" sz="1600" dirty="0" smtClean="0">
                <a:solidFill>
                  <a:schemeClr val="tx1"/>
                </a:solidFill>
                <a:latin typeface="Times New Roman"/>
                <a:cs typeface="Times New Roman"/>
              </a:rPr>
              <a:t>Военнослужащим, совместно </a:t>
            </a:r>
            <a:r>
              <a:rPr lang="ru-RU" sz="1600" dirty="0">
                <a:solidFill>
                  <a:schemeClr val="tx1"/>
                </a:solidFill>
                <a:latin typeface="Times New Roman"/>
                <a:cs typeface="Times New Roman"/>
              </a:rPr>
              <a:t>проживающим с ними членам их семей, признанным нуждающимися в жилых помещениях, </a:t>
            </a:r>
            <a:r>
              <a:rPr lang="ru-RU" sz="1600" dirty="0" smtClean="0">
                <a:solidFill>
                  <a:schemeClr val="tx1"/>
                </a:solidFill>
                <a:latin typeface="Times New Roman"/>
                <a:cs typeface="Times New Roman"/>
              </a:rPr>
              <a:t>предоставляются субсидия для приобретения или строительства жилого помещения, либо жилые помещения, находящиеся в </a:t>
            </a:r>
            <a:r>
              <a:rPr lang="ru-RU" sz="1600" dirty="0" err="1" smtClean="0">
                <a:solidFill>
                  <a:schemeClr val="tx1"/>
                </a:solidFill>
                <a:latin typeface="Times New Roman"/>
                <a:cs typeface="Times New Roman"/>
              </a:rPr>
              <a:t>фед</a:t>
            </a:r>
            <a:r>
              <a:rPr lang="ru-RU" sz="1600" dirty="0" smtClean="0">
                <a:solidFill>
                  <a:schemeClr val="tx1"/>
                </a:solidFill>
                <a:latin typeface="Times New Roman"/>
                <a:cs typeface="Times New Roman"/>
              </a:rPr>
              <a:t>. собственности, по выбору указанных граждан в собственность бесплатно или по договору соц. найма.</a:t>
            </a:r>
          </a:p>
          <a:p>
            <a:pPr marL="457200" indent="-457200">
              <a:buAutoNum type="arabicPeriod"/>
            </a:pPr>
            <a:endParaRPr lang="ru-RU" dirty="0" smtClean="0">
              <a:latin typeface="Times New Roman"/>
              <a:cs typeface="Times New Roman"/>
            </a:endParaRPr>
          </a:p>
          <a:p>
            <a:pPr marL="457200" indent="-457200">
              <a:buAutoNum type="arabicPeriod"/>
            </a:pPr>
            <a:endParaRPr lang="ru-RU" dirty="0" smtClean="0">
              <a:latin typeface="Times New Roman"/>
              <a:cs typeface="Times New Roman"/>
            </a:endParaRPr>
          </a:p>
          <a:p>
            <a:pPr marL="457200" indent="-457200">
              <a:buAutoNum type="arabicPeriod"/>
            </a:pPr>
            <a:endParaRPr lang="ru-RU" dirty="0">
              <a:latin typeface="Times New Roman"/>
              <a:cs typeface="Times New Roman"/>
            </a:endParaRPr>
          </a:p>
          <a:p>
            <a:pPr marL="457200" indent="-457200">
              <a:buAutoNum type="arabicPeriod"/>
            </a:pPr>
            <a:endParaRPr lang="ru-RU" dirty="0" smtClean="0">
              <a:latin typeface="Times New Roman"/>
              <a:cs typeface="Times New Roman"/>
            </a:endParaRPr>
          </a:p>
        </p:txBody>
      </p:sp>
    </p:spTree>
    <p:extLst>
      <p:ext uri="{BB962C8B-B14F-4D97-AF65-F5344CB8AC3E}">
        <p14:creationId xmlns:p14="http://schemas.microsoft.com/office/powerpoint/2010/main" val="2614587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9275" y="107576"/>
            <a:ext cx="8042276" cy="488772"/>
          </a:xfrm>
        </p:spPr>
        <p:txBody>
          <a:bodyPr/>
          <a:lstStyle/>
          <a:p>
            <a:r>
              <a:rPr lang="ru-RU" sz="3600" b="1" dirty="0" smtClean="0">
                <a:solidFill>
                  <a:schemeClr val="tx1"/>
                </a:solidFill>
                <a:latin typeface="Times New Roman" panose="02020603050405020304" pitchFamily="18" charset="0"/>
                <a:cs typeface="Times New Roman" panose="02020603050405020304" pitchFamily="18" charset="0"/>
              </a:rPr>
              <a:t>Судебная практика</a:t>
            </a:r>
            <a:endParaRPr lang="ru-RU" sz="36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8048" y="755373"/>
            <a:ext cx="9024730" cy="6573079"/>
          </a:xfrm>
        </p:spPr>
        <p:txBody>
          <a:bodyPr>
            <a:normAutofit fontScale="62500" lnSpcReduction="20000"/>
          </a:bodyPr>
          <a:lstStyle/>
          <a:p>
            <a:r>
              <a:rPr lang="ru-RU" dirty="0">
                <a:solidFill>
                  <a:schemeClr val="tx1"/>
                </a:solidFill>
                <a:latin typeface="Times New Roman" panose="02020603050405020304" pitchFamily="18" charset="0"/>
                <a:cs typeface="Times New Roman" panose="02020603050405020304" pitchFamily="18" charset="0"/>
              </a:rPr>
              <a:t>В Определении Судебной коллегии по гражданским делам ВС РФ от 16.02.2015 N 16-КГ14-36 рассмотрена ситуация, когда истец требовал выплатить единовременное пособие в связи со смертью сына при исполнении обязанностей военной службы в размере 3 000 000 руб. Он считал, что, несмотря на то, что он умер в 2006 г., выплата пособия должна быть осуществлена в размере, установленном с 01.01.2012 (3 000 000 руб.), так как решение суда о признании гибели военнослужащего, наступившей при исполнении обязанностей военной службы, было вынесено в 2013 г. Однако арбитры обратили внимание на то, что смерть военнослужащего наступила до 01.01.2012, то есть до даты вступления в силу Закона N 306-ФЗ. Кроме того, положения этого Закона не распространяются на ранее возникшие правоотношения. Таким образом, при определении размера подлежащего выплате членам семьи погибшего (умершего) военнослужащего или гражданина, проходившего военные сборы, при исполнении обязанностей военной службы единовременного пособия подлежит применению закон, действовавший на момент его смерти, а значит, на основании п. 2 ст. 18 Закона N 76-ФЗ &lt;9&gt; (в редакции, действовавшей на момент смерти военнослужащего), то есть в размере 120 минимальных месячных окладов по воинской должности</a:t>
            </a:r>
            <a:r>
              <a:rPr lang="ru-RU" dirty="0" smtClean="0">
                <a:solidFill>
                  <a:schemeClr val="tx1"/>
                </a:solidFill>
                <a:latin typeface="Times New Roman" panose="02020603050405020304" pitchFamily="18" charset="0"/>
                <a:cs typeface="Times New Roman" panose="02020603050405020304" pitchFamily="18" charset="0"/>
              </a:rPr>
              <a:t>.</a:t>
            </a:r>
          </a:p>
          <a:p>
            <a:r>
              <a:rPr lang="ru-RU" dirty="0">
                <a:solidFill>
                  <a:schemeClr val="tx1"/>
                </a:solidFill>
                <a:latin typeface="Times New Roman" panose="02020603050405020304" pitchFamily="18" charset="0"/>
                <a:cs typeface="Times New Roman" panose="02020603050405020304" pitchFamily="18" charset="0"/>
              </a:rPr>
              <a:t>В Определении Судебной коллегии по гражданским делам ВС РФ от 22.09.2014 N 19-КГ14-13 Истица обратилась в суд в связи с отказом в выплате ей  ежемесячной компенсации в связи со смертью военнослужащего. Отдел социальной защиты населения отказал ей по причине отсутствия документов, подтверждающих, что смерть ее сына связана с исполнением обязанностей военной </a:t>
            </a:r>
            <a:r>
              <a:rPr lang="ru-RU" dirty="0" smtClean="0">
                <a:solidFill>
                  <a:schemeClr val="tx1"/>
                </a:solidFill>
                <a:latin typeface="Times New Roman" panose="02020603050405020304" pitchFamily="18" charset="0"/>
                <a:cs typeface="Times New Roman" panose="02020603050405020304" pitchFamily="18" charset="0"/>
              </a:rPr>
              <a:t>службы. В </a:t>
            </a:r>
            <a:r>
              <a:rPr lang="ru-RU" dirty="0">
                <a:solidFill>
                  <a:schemeClr val="tx1"/>
                </a:solidFill>
                <a:latin typeface="Times New Roman" panose="02020603050405020304" pitchFamily="18" charset="0"/>
                <a:cs typeface="Times New Roman" panose="02020603050405020304" pitchFamily="18" charset="0"/>
              </a:rPr>
              <a:t>связи с тем что с 01.01.2012 вступил в силу Федеральный закон N 306-ФЗ, мать военнослужащего не может быть лишена права на получение такой компенсации, даже несмотря на смерть ее сына до 01.01.2012. Иное толкование указанных выше правовых норм привело бы к необоснованным различиям в объеме социальных прав граждан, относящихся к одной и той же </a:t>
            </a:r>
            <a:r>
              <a:rPr lang="ru-RU" dirty="0" smtClean="0">
                <a:solidFill>
                  <a:schemeClr val="tx1"/>
                </a:solidFill>
                <a:latin typeface="Times New Roman" panose="02020603050405020304" pitchFamily="18" charset="0"/>
                <a:cs typeface="Times New Roman" panose="02020603050405020304" pitchFamily="18" charset="0"/>
              </a:rPr>
              <a:t>категории. При </a:t>
            </a:r>
            <a:r>
              <a:rPr lang="ru-RU" dirty="0">
                <a:solidFill>
                  <a:schemeClr val="tx1"/>
                </a:solidFill>
                <a:latin typeface="Times New Roman" panose="02020603050405020304" pitchFamily="18" charset="0"/>
                <a:cs typeface="Times New Roman" panose="02020603050405020304" pitchFamily="18" charset="0"/>
              </a:rPr>
              <a:t>этом Судебная коллегия по гражданским делам ВС РФ отметила, что данная компенсация назначается со дня возникновения права на нее на основании заявления гражданина, имеющего право на ее получение, то есть носит заявительный характер (п. п. 4 и 18 Правил N 142 &lt;4&gt;). Таким образом, у истицы право на ежемесячную денежную компенсацию возникло с 01.01.2012, то есть со дня вступления в силу Федерального закона N 306-ФЗ. Однако с заявлением она обратилась в 2013 г., а значит, вправе рассчитывать на выплату данной компенсации только с момента подачи заявления</a:t>
            </a:r>
            <a:r>
              <a:rPr lang="ru-RU" dirty="0" smtClean="0">
                <a:solidFill>
                  <a:schemeClr val="tx1"/>
                </a:solidFill>
                <a:latin typeface="Times New Roman" panose="02020603050405020304" pitchFamily="18" charset="0"/>
                <a:cs typeface="Times New Roman" panose="02020603050405020304" pitchFamily="18" charset="0"/>
              </a:rPr>
              <a:t>.</a:t>
            </a:r>
          </a:p>
          <a:p>
            <a:endParaRPr lang="ru-RU" dirty="0" smtClean="0">
              <a:solidFill>
                <a:schemeClr val="tx1"/>
              </a:solidFill>
              <a:latin typeface="Times New Roman" panose="02020603050405020304" pitchFamily="18" charset="0"/>
              <a:cs typeface="Times New Roman" panose="02020603050405020304" pitchFamily="18" charset="0"/>
            </a:endParaRPr>
          </a:p>
          <a:p>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19307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355600"/>
            <a:ext cx="8042276" cy="1168400"/>
          </a:xfrm>
        </p:spPr>
        <p:txBody>
          <a:bodyPr/>
          <a:lstStyle/>
          <a:p>
            <a:r>
              <a:rPr lang="ru-RU" sz="4000" b="1" dirty="0" smtClean="0">
                <a:solidFill>
                  <a:schemeClr val="tx1"/>
                </a:solidFill>
                <a:latin typeface="Times New Roman"/>
                <a:cs typeface="Times New Roman"/>
              </a:rPr>
              <a:t>НПА</a:t>
            </a:r>
            <a:endParaRPr lang="ru-RU" sz="4000" b="1" dirty="0">
              <a:solidFill>
                <a:schemeClr val="tx1"/>
              </a:solidFill>
              <a:latin typeface="Times New Roman"/>
              <a:cs typeface="Times New Roman"/>
            </a:endParaRPr>
          </a:p>
        </p:txBody>
      </p:sp>
      <p:sp>
        <p:nvSpPr>
          <p:cNvPr id="3" name="Содержимое 2"/>
          <p:cNvSpPr>
            <a:spLocks noGrp="1"/>
          </p:cNvSpPr>
          <p:nvPr>
            <p:ph idx="1"/>
          </p:nvPr>
        </p:nvSpPr>
        <p:spPr>
          <a:xfrm>
            <a:off x="273327" y="653773"/>
            <a:ext cx="8042276" cy="5638800"/>
          </a:xfrm>
        </p:spPr>
        <p:txBody>
          <a:bodyPr>
            <a:noAutofit/>
          </a:bodyPr>
          <a:lstStyle/>
          <a:p>
            <a:pPr marL="0" indent="0">
              <a:spcBef>
                <a:spcPts val="0"/>
              </a:spcBef>
              <a:buNone/>
            </a:pPr>
            <a:r>
              <a:rPr lang="ru-RU" sz="1600" b="1" dirty="0" smtClean="0">
                <a:latin typeface="Times New Roman"/>
                <a:cs typeface="Times New Roman"/>
              </a:rPr>
              <a:t>1</a:t>
            </a:r>
            <a:r>
              <a:rPr lang="ru-RU" sz="1600" b="1" dirty="0" smtClean="0">
                <a:solidFill>
                  <a:schemeClr val="tx1"/>
                </a:solidFill>
                <a:latin typeface="Times New Roman"/>
                <a:cs typeface="Times New Roman"/>
              </a:rPr>
              <a:t>. </a:t>
            </a:r>
            <a:r>
              <a:rPr lang="ru-RU" sz="1600" dirty="0" smtClean="0">
                <a:solidFill>
                  <a:schemeClr val="tx1"/>
                </a:solidFill>
                <a:latin typeface="Times New Roman"/>
                <a:cs typeface="Times New Roman"/>
              </a:rPr>
              <a:t>ФЗ от </a:t>
            </a:r>
            <a:r>
              <a:rPr lang="ru-RU" sz="1600" dirty="0">
                <a:solidFill>
                  <a:schemeClr val="tx1"/>
                </a:solidFill>
                <a:latin typeface="Times New Roman"/>
                <a:cs typeface="Times New Roman"/>
              </a:rPr>
              <a:t>27.05.1998 N 76-ФЗ </a:t>
            </a:r>
            <a:r>
              <a:rPr lang="ru-RU" sz="1600" dirty="0" smtClean="0">
                <a:solidFill>
                  <a:schemeClr val="tx1"/>
                </a:solidFill>
                <a:latin typeface="Times New Roman"/>
                <a:cs typeface="Times New Roman"/>
              </a:rPr>
              <a:t>(с </a:t>
            </a:r>
            <a:r>
              <a:rPr lang="ru-RU" sz="1600" dirty="0">
                <a:solidFill>
                  <a:schemeClr val="tx1"/>
                </a:solidFill>
                <a:latin typeface="Times New Roman"/>
                <a:cs typeface="Times New Roman"/>
              </a:rPr>
              <a:t>изм. от 16.11.2017) "О статусе военнослужащих"</a:t>
            </a:r>
            <a:r>
              <a:rPr lang="ru-RU" sz="1600" b="1" dirty="0" smtClean="0">
                <a:solidFill>
                  <a:schemeClr val="tx1"/>
                </a:solidFill>
                <a:latin typeface="Times New Roman"/>
                <a:cs typeface="Times New Roman"/>
              </a:rPr>
              <a:t> </a:t>
            </a:r>
          </a:p>
          <a:p>
            <a:pPr marL="0" indent="0">
              <a:spcBef>
                <a:spcPts val="0"/>
              </a:spcBef>
              <a:buNone/>
            </a:pPr>
            <a:r>
              <a:rPr lang="ru-RU" sz="1600" b="1" dirty="0" smtClean="0">
                <a:solidFill>
                  <a:schemeClr val="tx1"/>
                </a:solidFill>
                <a:latin typeface="Times New Roman"/>
                <a:cs typeface="Times New Roman"/>
              </a:rPr>
              <a:t>2. </a:t>
            </a:r>
            <a:r>
              <a:rPr lang="ru-RU" sz="1600" dirty="0" smtClean="0">
                <a:solidFill>
                  <a:schemeClr val="tx1"/>
                </a:solidFill>
                <a:latin typeface="Times New Roman"/>
                <a:cs typeface="Times New Roman"/>
              </a:rPr>
              <a:t>ФЗ от </a:t>
            </a:r>
            <a:r>
              <a:rPr lang="ru-RU" sz="1600" dirty="0">
                <a:solidFill>
                  <a:schemeClr val="tx1"/>
                </a:solidFill>
                <a:latin typeface="Times New Roman"/>
                <a:cs typeface="Times New Roman"/>
              </a:rPr>
              <a:t>07.11.2011 N 306-ФЗ (ред. от 18.07.2017) "О денежном довольствии военнослужащих и предоставлении им отдельных выплат"</a:t>
            </a:r>
            <a:endParaRPr lang="ru-RU" sz="1600" dirty="0" smtClean="0">
              <a:solidFill>
                <a:schemeClr val="tx1"/>
              </a:solidFill>
              <a:latin typeface="Times New Roman"/>
              <a:cs typeface="Times New Roman"/>
            </a:endParaRPr>
          </a:p>
          <a:p>
            <a:pPr marL="0" indent="0">
              <a:spcBef>
                <a:spcPts val="0"/>
              </a:spcBef>
              <a:buNone/>
            </a:pPr>
            <a:r>
              <a:rPr lang="ru-RU" sz="1600" b="1" dirty="0" smtClean="0">
                <a:solidFill>
                  <a:schemeClr val="tx1"/>
                </a:solidFill>
                <a:latin typeface="Times New Roman"/>
                <a:cs typeface="Times New Roman"/>
              </a:rPr>
              <a:t>3.</a:t>
            </a:r>
            <a:r>
              <a:rPr lang="ru-RU" sz="1600" dirty="0">
                <a:solidFill>
                  <a:schemeClr val="tx1"/>
                </a:solidFill>
                <a:latin typeface="Times New Roman"/>
                <a:cs typeface="Times New Roman"/>
              </a:rPr>
              <a:t> Постановление Правительства </a:t>
            </a:r>
            <a:r>
              <a:rPr lang="ru-RU" sz="1600" dirty="0" smtClean="0">
                <a:solidFill>
                  <a:schemeClr val="tx1"/>
                </a:solidFill>
                <a:latin typeface="Times New Roman"/>
                <a:cs typeface="Times New Roman"/>
              </a:rPr>
              <a:t>РФ </a:t>
            </a:r>
            <a:r>
              <a:rPr lang="ru-RU" sz="1600" dirty="0">
                <a:solidFill>
                  <a:schemeClr val="tx1"/>
                </a:solidFill>
                <a:latin typeface="Times New Roman"/>
                <a:cs typeface="Times New Roman"/>
              </a:rPr>
              <a:t>от 31 декабря 2004 г. № 909 «О порядке выплаты денежной компенсации за наем (поднаем) жилых помещений военнослужащим – гражданам Российской Федерации, проходящим военную службу по контракту, гражданам Российской Федерации, уволенным с военной службы, и членам их семей»;</a:t>
            </a:r>
          </a:p>
          <a:p>
            <a:pPr marL="0" indent="0">
              <a:spcBef>
                <a:spcPts val="0"/>
              </a:spcBef>
              <a:buNone/>
            </a:pPr>
            <a:r>
              <a:rPr lang="ru-RU" sz="1600" b="1" dirty="0">
                <a:solidFill>
                  <a:schemeClr val="tx1"/>
                </a:solidFill>
                <a:latin typeface="Times New Roman"/>
                <a:cs typeface="Times New Roman"/>
              </a:rPr>
              <a:t>4. </a:t>
            </a:r>
            <a:r>
              <a:rPr lang="ru-RU" sz="1600" dirty="0">
                <a:solidFill>
                  <a:schemeClr val="tx1"/>
                </a:solidFill>
                <a:latin typeface="Times New Roman"/>
                <a:cs typeface="Times New Roman"/>
              </a:rPr>
              <a:t>Постановление Правительства РФ от 22.09.1993 N 941</a:t>
            </a:r>
          </a:p>
          <a:p>
            <a:pPr marL="0" indent="0">
              <a:spcBef>
                <a:spcPts val="0"/>
              </a:spcBef>
              <a:buNone/>
            </a:pPr>
            <a:r>
              <a:rPr lang="ru-RU" sz="1600" dirty="0">
                <a:solidFill>
                  <a:schemeClr val="tx1"/>
                </a:solidFill>
                <a:latin typeface="Times New Roman"/>
                <a:cs typeface="Times New Roman"/>
              </a:rPr>
              <a:t>(ред. от 11.02.2013</a:t>
            </a:r>
            <a:r>
              <a:rPr lang="ru-RU" sz="1600" dirty="0" smtClean="0">
                <a:solidFill>
                  <a:schemeClr val="tx1"/>
                </a:solidFill>
                <a:latin typeface="Times New Roman"/>
                <a:cs typeface="Times New Roman"/>
              </a:rPr>
              <a:t>) "</a:t>
            </a:r>
            <a:r>
              <a:rPr lang="ru-RU" sz="1600" dirty="0">
                <a:solidFill>
                  <a:schemeClr val="tx1"/>
                </a:solidFill>
                <a:latin typeface="Times New Roman"/>
                <a:cs typeface="Times New Roman"/>
              </a:rPr>
              <a:t>О порядке исчисления выслуги лет, назначения и выплаты пенсий, компенсаций и пособий лицам, проходившим военную службу в качестве офицеров, прапорщиков, мичманов и военнослужащих сверхсрочной службы или по контракту в качестве солдат, матросов, сержантов и старшин либо службу в органах внутренних дел, Государственной противопожарной службе, учреждениях и органах уголовно-исполнительной системы, и их семьям в Российской Федерации" </a:t>
            </a:r>
            <a:endParaRPr lang="ru-RU" sz="1600" dirty="0" smtClean="0">
              <a:solidFill>
                <a:schemeClr val="tx1"/>
              </a:solidFill>
              <a:latin typeface="Times New Roman"/>
              <a:cs typeface="Times New Roman"/>
            </a:endParaRPr>
          </a:p>
          <a:p>
            <a:pPr marL="0" indent="0">
              <a:spcBef>
                <a:spcPts val="0"/>
              </a:spcBef>
              <a:buNone/>
            </a:pPr>
            <a:r>
              <a:rPr lang="ru-RU" sz="1600" b="1" dirty="0" smtClean="0">
                <a:solidFill>
                  <a:schemeClr val="tx1"/>
                </a:solidFill>
                <a:latin typeface="Times New Roman"/>
                <a:cs typeface="Times New Roman"/>
              </a:rPr>
              <a:t>5</a:t>
            </a:r>
            <a:r>
              <a:rPr lang="ru-RU" sz="1600" b="1" dirty="0">
                <a:solidFill>
                  <a:schemeClr val="tx1"/>
                </a:solidFill>
                <a:latin typeface="Times New Roman"/>
                <a:cs typeface="Times New Roman"/>
              </a:rPr>
              <a:t>. </a:t>
            </a:r>
            <a:r>
              <a:rPr lang="ru-RU" sz="1600" dirty="0">
                <a:solidFill>
                  <a:schemeClr val="tx1"/>
                </a:solidFill>
                <a:latin typeface="Times New Roman"/>
                <a:cs typeface="Times New Roman"/>
              </a:rPr>
              <a:t>Постановление Правительства РФ от 1 февраля 2011 г. N 43 </a:t>
            </a:r>
            <a:r>
              <a:rPr lang="ru-RU" sz="1600" dirty="0" smtClean="0">
                <a:solidFill>
                  <a:schemeClr val="tx1"/>
                </a:solidFill>
                <a:latin typeface="Times New Roman"/>
                <a:cs typeface="Times New Roman"/>
              </a:rPr>
              <a:t>«О </a:t>
            </a:r>
            <a:r>
              <a:rPr lang="ru-RU" sz="1600" dirty="0">
                <a:solidFill>
                  <a:schemeClr val="tx1"/>
                </a:solidFill>
                <a:latin typeface="Times New Roman"/>
                <a:cs typeface="Times New Roman"/>
              </a:rPr>
              <a:t>возмещении суточных расходов, связанных со служебными командировками на территории Российской Федерации, военнослужащим и сотрудникам некоторых федеральных органов исполнительной власти за счет средств федерального </a:t>
            </a:r>
            <a:r>
              <a:rPr lang="ru-RU" sz="1600" dirty="0" smtClean="0">
                <a:solidFill>
                  <a:schemeClr val="tx1"/>
                </a:solidFill>
                <a:latin typeface="Times New Roman"/>
                <a:cs typeface="Times New Roman"/>
              </a:rPr>
              <a:t>бюджета»</a:t>
            </a:r>
          </a:p>
          <a:p>
            <a:pPr marL="0" indent="0">
              <a:spcBef>
                <a:spcPts val="0"/>
              </a:spcBef>
              <a:buNone/>
            </a:pPr>
            <a:r>
              <a:rPr lang="ru-RU" sz="1600" b="1" dirty="0" smtClean="0">
                <a:solidFill>
                  <a:schemeClr val="tx1"/>
                </a:solidFill>
                <a:latin typeface="Times New Roman"/>
                <a:cs typeface="Times New Roman"/>
              </a:rPr>
              <a:t>6. </a:t>
            </a:r>
            <a:r>
              <a:rPr lang="ru-RU" sz="1600" dirty="0">
                <a:solidFill>
                  <a:schemeClr val="tx1"/>
                </a:solidFill>
                <a:latin typeface="Times New Roman" panose="02020603050405020304" pitchFamily="18" charset="0"/>
                <a:cs typeface="Times New Roman" panose="02020603050405020304" pitchFamily="18" charset="0"/>
              </a:rPr>
              <a:t>Приказ МЧС России от 6 августа 2013 г. N 518 "Об утверждении Порядка выплаты в Министерстве Российской Федерации по делам гражданской обороны, чрезвычайным ситуациям и ликвидации последствий стихийных бедствий единовременных пособий, предусмотренных частями 8 и 12 статьи 3 Федерального закона от 7 ноября 2011 г. N 306-ФЗ "О денежном довольствии военнослужащих и предоставлении им отдельных выплат"</a:t>
            </a:r>
            <a:r>
              <a:rPr lang="ru-RU" b="1" dirty="0"/>
              <a:t/>
            </a:r>
            <a:br>
              <a:rPr lang="ru-RU" b="1" dirty="0"/>
            </a:br>
            <a:r>
              <a:rPr lang="ru-RU" b="1" dirty="0"/>
              <a:t/>
            </a:r>
            <a:br>
              <a:rPr lang="ru-RU" b="1" dirty="0"/>
            </a:br>
            <a:endParaRPr lang="ru-RU" sz="2000" dirty="0">
              <a:solidFill>
                <a:schemeClr val="tx1"/>
              </a:solidFill>
              <a:latin typeface="Times New Roman"/>
              <a:cs typeface="Times New Roman"/>
            </a:endParaRPr>
          </a:p>
          <a:p>
            <a:pPr marL="0" indent="0">
              <a:spcBef>
                <a:spcPts val="0"/>
              </a:spcBef>
              <a:buNone/>
            </a:pPr>
            <a:endParaRPr lang="ru-RU" dirty="0" smtClean="0">
              <a:latin typeface="Times New Roman"/>
              <a:cs typeface="Times New Roman"/>
            </a:endParaRPr>
          </a:p>
          <a:p>
            <a:pPr marL="0" indent="0">
              <a:spcBef>
                <a:spcPts val="0"/>
              </a:spcBef>
              <a:buNone/>
            </a:pPr>
            <a:endParaRPr lang="ru-RU" sz="3500" dirty="0">
              <a:latin typeface="Times New Roman"/>
              <a:cs typeface="Times New Roman"/>
            </a:endParaRPr>
          </a:p>
        </p:txBody>
      </p:sp>
    </p:spTree>
    <p:extLst>
      <p:ext uri="{BB962C8B-B14F-4D97-AF65-F5344CB8AC3E}">
        <p14:creationId xmlns:p14="http://schemas.microsoft.com/office/powerpoint/2010/main" val="315509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107576"/>
            <a:ext cx="8042276" cy="794124"/>
          </a:xfrm>
        </p:spPr>
        <p:txBody>
          <a:bodyPr/>
          <a:lstStyle/>
          <a:p>
            <a:r>
              <a:rPr lang="ru-RU" sz="5400" b="1" dirty="0" smtClean="0">
                <a:solidFill>
                  <a:schemeClr val="tx1"/>
                </a:solidFill>
                <a:latin typeface="Times New Roman"/>
                <a:cs typeface="Times New Roman"/>
              </a:rPr>
              <a:t>Военнослужащие:</a:t>
            </a:r>
            <a:endParaRPr lang="ru-RU" sz="5400" b="1" dirty="0">
              <a:solidFill>
                <a:schemeClr val="tx1"/>
              </a:solidFill>
              <a:latin typeface="Times New Roman"/>
              <a:cs typeface="Times New Roman"/>
            </a:endParaRPr>
          </a:p>
        </p:txBody>
      </p:sp>
      <p:sp>
        <p:nvSpPr>
          <p:cNvPr id="3" name="Содержимое 2"/>
          <p:cNvSpPr>
            <a:spLocks noGrp="1"/>
          </p:cNvSpPr>
          <p:nvPr>
            <p:ph idx="1"/>
          </p:nvPr>
        </p:nvSpPr>
        <p:spPr>
          <a:xfrm>
            <a:off x="400208" y="1114581"/>
            <a:ext cx="8340410" cy="4181319"/>
          </a:xfrm>
        </p:spPr>
        <p:txBody>
          <a:bodyPr>
            <a:noAutofit/>
          </a:bodyPr>
          <a:lstStyle/>
          <a:p>
            <a:pPr lvl="1"/>
            <a:r>
              <a:rPr lang="ru-RU" sz="2400" dirty="0">
                <a:latin typeface="Times New Roman"/>
                <a:cs typeface="Times New Roman"/>
              </a:rPr>
              <a:t> </a:t>
            </a:r>
            <a:r>
              <a:rPr lang="ru-RU" sz="2400" dirty="0">
                <a:solidFill>
                  <a:schemeClr val="tx1"/>
                </a:solidFill>
                <a:latin typeface="Times New Roman"/>
                <a:cs typeface="Times New Roman"/>
              </a:rPr>
              <a:t>офицеры, прапорщики и мичманы, курсанты военных профессиональных образовательных организаций и военных образовательных организаций высшего образования, сержанты и старшины, солдаты и матросы, проходящие военную службу по контракту (далее - военнослужащие, проходящие военную службу по контракту)</a:t>
            </a:r>
            <a:endParaRPr lang="ru-RU" sz="2400" dirty="0" smtClean="0">
              <a:solidFill>
                <a:schemeClr val="tx1"/>
              </a:solidFill>
              <a:latin typeface="Times New Roman"/>
              <a:cs typeface="Times New Roman"/>
            </a:endParaRPr>
          </a:p>
          <a:p>
            <a:pPr lvl="1"/>
            <a:r>
              <a:rPr lang="ru-RU" sz="2400" dirty="0">
                <a:latin typeface="Times New Roman"/>
                <a:cs typeface="Times New Roman"/>
              </a:rPr>
              <a:t> </a:t>
            </a:r>
            <a:r>
              <a:rPr lang="ru-RU" sz="2400" dirty="0">
                <a:solidFill>
                  <a:schemeClr val="tx1"/>
                </a:solidFill>
                <a:latin typeface="Times New Roman"/>
                <a:cs typeface="Times New Roman"/>
              </a:rPr>
              <a:t>сержанты, старшины, солдаты и матросы, проходящие военную службу по призыву, курсанты военных профессиональных образовательных организаций и военных образовательных организаций высшего образования до заключения с ними контракта о прохождении военной службы (далее - военнослужащие, проходящие военную службу по призыву).</a:t>
            </a:r>
            <a:endParaRPr lang="ru-RU" sz="2400" dirty="0" smtClean="0">
              <a:solidFill>
                <a:schemeClr val="tx1"/>
              </a:solidFill>
              <a:latin typeface="Times New Roman"/>
              <a:cs typeface="Times New Roman"/>
            </a:endParaRPr>
          </a:p>
        </p:txBody>
      </p:sp>
    </p:spTree>
    <p:extLst>
      <p:ext uri="{BB962C8B-B14F-4D97-AF65-F5344CB8AC3E}">
        <p14:creationId xmlns:p14="http://schemas.microsoft.com/office/powerpoint/2010/main" val="2500754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
                                        <p:tgtEl>
                                          <p:spTgt spid="3">
                                            <p:txEl>
                                              <p:pRg st="1" end="1"/>
                                            </p:txEl>
                                          </p:spTgt>
                                        </p:tgtEl>
                                      </p:cBhvr>
                                    </p:animEffect>
                                    <p:anim calcmode="lin" valueType="num">
                                      <p:cBhvr>
                                        <p:cTn id="15"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855226"/>
            <a:ext cx="8042276" cy="1295795"/>
          </a:xfrm>
        </p:spPr>
        <p:txBody>
          <a:bodyPr/>
          <a:lstStyle/>
          <a:p>
            <a:r>
              <a:rPr lang="ru-RU" sz="3800" b="1" dirty="0" smtClean="0">
                <a:latin typeface="Times New Roman"/>
                <a:cs typeface="Times New Roman"/>
              </a:rPr>
              <a:t/>
            </a:r>
            <a:br>
              <a:rPr lang="ru-RU" sz="3800" b="1" dirty="0" smtClean="0">
                <a:latin typeface="Times New Roman"/>
                <a:cs typeface="Times New Roman"/>
              </a:rPr>
            </a:br>
            <a:r>
              <a:rPr lang="ru-RU" sz="3800" b="1" dirty="0" smtClean="0">
                <a:latin typeface="Times New Roman"/>
                <a:cs typeface="Times New Roman"/>
              </a:rPr>
              <a:t/>
            </a:r>
            <a:br>
              <a:rPr lang="ru-RU" sz="3800" b="1" dirty="0" smtClean="0">
                <a:latin typeface="Times New Roman"/>
                <a:cs typeface="Times New Roman"/>
              </a:rPr>
            </a:br>
            <a:r>
              <a:rPr lang="ru-RU" sz="3800" b="1" dirty="0" smtClean="0">
                <a:latin typeface="Times New Roman"/>
                <a:cs typeface="Times New Roman"/>
              </a:rPr>
              <a:t/>
            </a:r>
            <a:br>
              <a:rPr lang="ru-RU" sz="3800" b="1" dirty="0" smtClean="0">
                <a:latin typeface="Times New Roman"/>
                <a:cs typeface="Times New Roman"/>
              </a:rPr>
            </a:br>
            <a:endParaRPr lang="ru-RU" sz="3800" b="1" dirty="0"/>
          </a:p>
        </p:txBody>
      </p:sp>
      <p:sp>
        <p:nvSpPr>
          <p:cNvPr id="3" name="Содержимое 2"/>
          <p:cNvSpPr>
            <a:spLocks noGrp="1"/>
          </p:cNvSpPr>
          <p:nvPr>
            <p:ph idx="1"/>
          </p:nvPr>
        </p:nvSpPr>
        <p:spPr>
          <a:xfrm>
            <a:off x="447675" y="429298"/>
            <a:ext cx="8042276" cy="4613033"/>
          </a:xfrm>
        </p:spPr>
        <p:txBody>
          <a:bodyPr>
            <a:noAutofit/>
          </a:bodyPr>
          <a:lstStyle/>
          <a:p>
            <a:pPr marL="0" indent="0" algn="just">
              <a:spcBef>
                <a:spcPts val="3000"/>
              </a:spcBef>
              <a:buNone/>
            </a:pPr>
            <a:r>
              <a:rPr lang="ru-RU" sz="2000" b="1" dirty="0" smtClean="0">
                <a:latin typeface="Times New Roman"/>
                <a:cs typeface="Times New Roman"/>
              </a:rPr>
              <a:t> </a:t>
            </a:r>
            <a:r>
              <a:rPr lang="ru-RU" sz="3200" b="1" dirty="0" smtClean="0">
                <a:latin typeface="Times New Roman"/>
                <a:cs typeface="Times New Roman"/>
              </a:rPr>
              <a:t>	</a:t>
            </a:r>
            <a:r>
              <a:rPr lang="ru-RU" sz="3200" b="1" dirty="0">
                <a:latin typeface="Times New Roman"/>
                <a:cs typeface="Times New Roman"/>
              </a:rPr>
              <a:t> 1. </a:t>
            </a:r>
            <a:endParaRPr lang="ru-RU" sz="3200" dirty="0">
              <a:latin typeface="Times New Roman"/>
              <a:cs typeface="Times New Roman"/>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104" y="0"/>
            <a:ext cx="8526020" cy="6705600"/>
          </a:xfrm>
          <a:prstGeom prst="rect">
            <a:avLst/>
          </a:prstGeom>
        </p:spPr>
      </p:pic>
    </p:spTree>
    <p:extLst>
      <p:ext uri="{BB962C8B-B14F-4D97-AF65-F5344CB8AC3E}">
        <p14:creationId xmlns:p14="http://schemas.microsoft.com/office/powerpoint/2010/main" val="752617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86103" y="-899491"/>
            <a:ext cx="3803651" cy="197224"/>
          </a:xfrm>
        </p:spPr>
        <p:txBody>
          <a:bodyPr/>
          <a:lstStyle/>
          <a:p>
            <a:endParaRPr lang="ru-RU" sz="3600" b="1" dirty="0">
              <a:solidFill>
                <a:schemeClr val="tx1"/>
              </a:solidFill>
              <a:latin typeface="Times New Roman"/>
              <a:cs typeface="Times New Roman"/>
            </a:endParaRPr>
          </a:p>
        </p:txBody>
      </p:sp>
      <p:sp>
        <p:nvSpPr>
          <p:cNvPr id="4" name="Текст 3"/>
          <p:cNvSpPr>
            <a:spLocks noGrp="1"/>
          </p:cNvSpPr>
          <p:nvPr>
            <p:ph type="body" idx="1"/>
          </p:nvPr>
        </p:nvSpPr>
        <p:spPr>
          <a:xfrm>
            <a:off x="2282825" y="1199535"/>
            <a:ext cx="4348672" cy="750887"/>
          </a:xfrm>
        </p:spPr>
        <p:txBody>
          <a:bodyPr/>
          <a:lstStyle/>
          <a:p>
            <a:r>
              <a:rPr lang="ru-RU" sz="3600" dirty="0" smtClean="0">
                <a:solidFill>
                  <a:schemeClr val="tx1"/>
                </a:solidFill>
                <a:latin typeface="Times New Roman" panose="02020603050405020304" pitchFamily="18" charset="0"/>
                <a:cs typeface="Times New Roman" panose="02020603050405020304" pitchFamily="18" charset="0"/>
              </a:rPr>
              <a:t>Пособие при службе </a:t>
            </a:r>
            <a:r>
              <a:rPr lang="ru-RU" sz="3200" dirty="0" smtClean="0">
                <a:solidFill>
                  <a:schemeClr val="tx1"/>
                </a:solidFill>
                <a:latin typeface="Times New Roman" panose="02020603050405020304" pitchFamily="18" charset="0"/>
                <a:cs typeface="Times New Roman" panose="02020603050405020304" pitchFamily="18" charset="0"/>
              </a:rPr>
              <a:t>( </a:t>
            </a:r>
            <a:r>
              <a:rPr lang="ru-RU" sz="3200" dirty="0" smtClean="0">
                <a:solidFill>
                  <a:srgbClr val="FF0000"/>
                </a:solidFill>
                <a:latin typeface="Times New Roman" panose="02020603050405020304" pitchFamily="18" charset="0"/>
                <a:cs typeface="Times New Roman" panose="02020603050405020304" pitchFamily="18" charset="0"/>
              </a:rPr>
              <a:t>только по контракту</a:t>
            </a:r>
            <a:r>
              <a:rPr lang="ru-RU" sz="3200" dirty="0" smtClean="0">
                <a:solidFill>
                  <a:schemeClr val="tx1"/>
                </a:solidFill>
                <a:latin typeface="Times New Roman" panose="02020603050405020304" pitchFamily="18" charset="0"/>
                <a:cs typeface="Times New Roman" panose="02020603050405020304" pitchFamily="18" charset="0"/>
              </a:rPr>
              <a:t>)</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sz="half" idx="2"/>
          </p:nvPr>
        </p:nvSpPr>
        <p:spPr/>
        <p:txBody>
          <a:bodyPr>
            <a:normAutofit/>
          </a:bodyPr>
          <a:lstStyle/>
          <a:p>
            <a:pPr marL="0" indent="0" algn="ctr">
              <a:buNone/>
            </a:pPr>
            <a:endParaRPr lang="ru-RU" sz="3600" dirty="0" smtClean="0">
              <a:solidFill>
                <a:schemeClr val="tx1"/>
              </a:solidFill>
              <a:latin typeface="Times New Roman"/>
              <a:cs typeface="Times New Roman"/>
            </a:endParaRPr>
          </a:p>
          <a:p>
            <a:pPr marL="0" indent="0">
              <a:buNone/>
            </a:pPr>
            <a:endParaRPr lang="ru-RU" sz="2800" dirty="0">
              <a:solidFill>
                <a:schemeClr val="tx1"/>
              </a:solidFill>
              <a:latin typeface="Times New Roman"/>
              <a:cs typeface="Times New Roman"/>
            </a:endParaRPr>
          </a:p>
        </p:txBody>
      </p:sp>
      <p:sp>
        <p:nvSpPr>
          <p:cNvPr id="6" name="Текст 5"/>
          <p:cNvSpPr>
            <a:spLocks noGrp="1"/>
          </p:cNvSpPr>
          <p:nvPr>
            <p:ph type="body" sz="quarter" idx="3"/>
          </p:nvPr>
        </p:nvSpPr>
        <p:spPr>
          <a:xfrm>
            <a:off x="4430850" y="6366617"/>
            <a:ext cx="3840480" cy="750887"/>
          </a:xfrm>
        </p:spPr>
        <p:txBody>
          <a:bodyPr/>
          <a:lstStyle/>
          <a:p>
            <a:endParaRPr lang="ru-RU" dirty="0"/>
          </a:p>
        </p:txBody>
      </p:sp>
      <p:sp>
        <p:nvSpPr>
          <p:cNvPr id="7" name="Объект 6"/>
          <p:cNvSpPr>
            <a:spLocks noGrp="1"/>
          </p:cNvSpPr>
          <p:nvPr>
            <p:ph sz="quarter" idx="4"/>
          </p:nvPr>
        </p:nvSpPr>
        <p:spPr>
          <a:xfrm>
            <a:off x="4859233" y="2925417"/>
            <a:ext cx="3840480" cy="3334222"/>
          </a:xfrm>
        </p:spPr>
        <p:txBody>
          <a:bodyPr>
            <a:normAutofit/>
          </a:bodyPr>
          <a:lstStyle/>
          <a:p>
            <a:pPr marL="0" indent="0" algn="ctr">
              <a:buNone/>
            </a:pPr>
            <a:r>
              <a:rPr lang="ru-RU" sz="2800" dirty="0" smtClean="0">
                <a:solidFill>
                  <a:schemeClr val="tx1"/>
                </a:solidFill>
                <a:latin typeface="Times New Roman" panose="02020603050405020304" pitchFamily="18" charset="0"/>
                <a:cs typeface="Times New Roman" panose="02020603050405020304" pitchFamily="18" charset="0"/>
              </a:rPr>
              <a:t>Суточные</a:t>
            </a:r>
          </a:p>
          <a:p>
            <a:pPr marL="0" indent="0" algn="just">
              <a:buNone/>
            </a:pPr>
            <a:r>
              <a:rPr lang="ru-RU" dirty="0">
                <a:solidFill>
                  <a:schemeClr val="tx1"/>
                </a:solidFill>
                <a:latin typeface="Times New Roman" panose="02020603050405020304" pitchFamily="18" charset="0"/>
                <a:cs typeface="Times New Roman" panose="02020603050405020304" pitchFamily="18" charset="0"/>
              </a:rPr>
              <a:t>на военнослужащего и каждого члена его семьи, переезжающих в связи с переводом военнослужащего на новое место военной службы, за каждый день нахождения в пути - в размере в пределах, не превышающих </a:t>
            </a:r>
            <a:r>
              <a:rPr lang="ru-RU" dirty="0">
                <a:solidFill>
                  <a:srgbClr val="FF0000"/>
                </a:solidFill>
                <a:latin typeface="Times New Roman" panose="02020603050405020304" pitchFamily="18" charset="0"/>
                <a:cs typeface="Times New Roman" panose="02020603050405020304" pitchFamily="18" charset="0"/>
              </a:rPr>
              <a:t>300</a:t>
            </a:r>
            <a:r>
              <a:rPr lang="ru-RU" dirty="0">
                <a:solidFill>
                  <a:schemeClr val="tx1"/>
                </a:solidFill>
                <a:latin typeface="Times New Roman" panose="02020603050405020304" pitchFamily="18" charset="0"/>
                <a:cs typeface="Times New Roman" panose="02020603050405020304" pitchFamily="18" charset="0"/>
              </a:rPr>
              <a:t> рублей за каждый </a:t>
            </a:r>
            <a:r>
              <a:rPr lang="ru-RU" dirty="0" smtClean="0">
                <a:solidFill>
                  <a:schemeClr val="tx1"/>
                </a:solidFill>
                <a:latin typeface="Times New Roman" panose="02020603050405020304" pitchFamily="18" charset="0"/>
                <a:cs typeface="Times New Roman" panose="02020603050405020304" pitchFamily="18" charset="0"/>
              </a:rPr>
              <a:t>день.</a:t>
            </a:r>
            <a:endParaRPr lang="ru-RU" dirty="0">
              <a:solidFill>
                <a:schemeClr val="tx1"/>
              </a:solidFill>
              <a:latin typeface="Times New Roman" panose="02020603050405020304" pitchFamily="18" charset="0"/>
              <a:cs typeface="Times New Roman" panose="02020603050405020304" pitchFamily="18" charset="0"/>
            </a:endParaRPr>
          </a:p>
          <a:p>
            <a:pPr marL="0" indent="0">
              <a:buNone/>
            </a:pPr>
            <a:endParaRPr lang="ru-RU"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sz="2800" dirty="0" smtClean="0">
              <a:solidFill>
                <a:schemeClr val="tx1"/>
              </a:solidFill>
              <a:latin typeface="Times New Roman" panose="02020603050405020304" pitchFamily="18" charset="0"/>
              <a:cs typeface="Times New Roman" panose="02020603050405020304" pitchFamily="18" charset="0"/>
            </a:endParaRPr>
          </a:p>
          <a:p>
            <a:endParaRPr lang="ru-RU" sz="2800" dirty="0">
              <a:solidFill>
                <a:schemeClr val="tx1"/>
              </a:solidFill>
              <a:latin typeface="Times New Roman" panose="02020603050405020304" pitchFamily="18" charset="0"/>
              <a:cs typeface="Times New Roman" panose="02020603050405020304" pitchFamily="18" charset="0"/>
            </a:endParaRPr>
          </a:p>
        </p:txBody>
      </p:sp>
      <p:cxnSp>
        <p:nvCxnSpPr>
          <p:cNvPr id="5" name="Прямая со стрелкой 4"/>
          <p:cNvCxnSpPr/>
          <p:nvPr/>
        </p:nvCxnSpPr>
        <p:spPr>
          <a:xfrm flipH="1">
            <a:off x="2533649" y="2057400"/>
            <a:ext cx="1092200" cy="8763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0" name="Прямая со стрелкой 9"/>
          <p:cNvCxnSpPr/>
          <p:nvPr/>
        </p:nvCxnSpPr>
        <p:spPr>
          <a:xfrm>
            <a:off x="5080000" y="2057400"/>
            <a:ext cx="965200" cy="8763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5" name="Прямоугольник 14"/>
          <p:cNvSpPr/>
          <p:nvPr/>
        </p:nvSpPr>
        <p:spPr>
          <a:xfrm flipH="1">
            <a:off x="212725" y="2908300"/>
            <a:ext cx="4140200" cy="3908762"/>
          </a:xfrm>
          <a:prstGeom prst="rect">
            <a:avLst/>
          </a:prstGeom>
        </p:spPr>
        <p:txBody>
          <a:bodyPr wrap="square">
            <a:spAutoFit/>
          </a:bodyPr>
          <a:lstStyle/>
          <a:p>
            <a:pPr algn="ctr"/>
            <a:r>
              <a:rPr lang="ru-RU" sz="2800" dirty="0" smtClean="0">
                <a:latin typeface="Times New Roman" panose="02020603050405020304" pitchFamily="18" charset="0"/>
                <a:cs typeface="Times New Roman" panose="02020603050405020304" pitchFamily="18" charset="0"/>
              </a:rPr>
              <a:t>Подъемное пособие</a:t>
            </a:r>
          </a:p>
          <a:p>
            <a:pPr algn="just"/>
            <a:r>
              <a:rPr lang="ru-RU" sz="2000" dirty="0">
                <a:latin typeface="Times New Roman" panose="02020603050405020304" pitchFamily="18" charset="0"/>
                <a:cs typeface="Times New Roman" panose="02020603050405020304" pitchFamily="18" charset="0"/>
              </a:rPr>
              <a:t>в размере одного оклада денежного содержания на военнослужащего и одной четвертой оклада денежного содержания на каждого члена семьи, переехавшего на новое место (к месту) военной службы военнослужащего или в близлежащий от указанного места населенный пункт либо в другие населенные пункты (из-за отсутствия жилого помещения)</a:t>
            </a:r>
          </a:p>
        </p:txBody>
      </p:sp>
    </p:spTree>
    <p:extLst>
      <p:ext uri="{BB962C8B-B14F-4D97-AF65-F5344CB8AC3E}">
        <p14:creationId xmlns:p14="http://schemas.microsoft.com/office/powerpoint/2010/main" val="1945127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4" y="178303"/>
            <a:ext cx="8042276" cy="596348"/>
          </a:xfrm>
        </p:spPr>
        <p:txBody>
          <a:bodyPr/>
          <a:lstStyle/>
          <a:p>
            <a:r>
              <a:rPr lang="ru-RU" sz="3600" b="1" dirty="0" smtClean="0">
                <a:solidFill>
                  <a:schemeClr val="tx1"/>
                </a:solidFill>
                <a:latin typeface="Times New Roman"/>
                <a:cs typeface="Times New Roman"/>
              </a:rPr>
              <a:t>Единовременные пособия</a:t>
            </a:r>
            <a:endParaRPr lang="ru-RU" sz="3600" b="1" dirty="0">
              <a:solidFill>
                <a:schemeClr val="tx1"/>
              </a:solidFill>
              <a:latin typeface="Times New Roman"/>
              <a:cs typeface="Times New Roman"/>
            </a:endParaRPr>
          </a:p>
        </p:txBody>
      </p:sp>
      <p:sp>
        <p:nvSpPr>
          <p:cNvPr id="11" name="Текст 10"/>
          <p:cNvSpPr>
            <a:spLocks noGrp="1"/>
          </p:cNvSpPr>
          <p:nvPr>
            <p:ph type="body" idx="1"/>
          </p:nvPr>
        </p:nvSpPr>
        <p:spPr>
          <a:xfrm>
            <a:off x="-154932" y="1493637"/>
            <a:ext cx="2937842" cy="750887"/>
          </a:xfrm>
        </p:spPr>
        <p:txBody>
          <a:bodyPr/>
          <a:lstStyle/>
          <a:p>
            <a:r>
              <a:rPr lang="ru-RU" dirty="0" smtClean="0">
                <a:solidFill>
                  <a:schemeClr val="tx1"/>
                </a:solidFill>
                <a:latin typeface="Times New Roman" panose="02020603050405020304" pitchFamily="18" charset="0"/>
                <a:cs typeface="Times New Roman" panose="02020603050405020304" pitchFamily="18" charset="0"/>
              </a:rPr>
              <a:t>Пособие                    </a:t>
            </a:r>
          </a:p>
          <a:p>
            <a:r>
              <a:rPr lang="ru-RU" b="1" dirty="0" smtClean="0">
                <a:solidFill>
                  <a:schemeClr val="tx1"/>
                </a:solidFill>
                <a:latin typeface="Times New Roman" panose="02020603050405020304" pitchFamily="18" charset="0"/>
                <a:cs typeface="Times New Roman" panose="02020603050405020304" pitchFamily="18" charset="0"/>
              </a:rPr>
              <a:t>при увольнении:                </a:t>
            </a:r>
          </a:p>
        </p:txBody>
      </p:sp>
      <p:sp>
        <p:nvSpPr>
          <p:cNvPr id="12" name="Объект 11"/>
          <p:cNvSpPr>
            <a:spLocks noGrp="1"/>
          </p:cNvSpPr>
          <p:nvPr>
            <p:ph sz="half" idx="2"/>
          </p:nvPr>
        </p:nvSpPr>
        <p:spPr>
          <a:xfrm>
            <a:off x="0" y="2963510"/>
            <a:ext cx="3030695" cy="3894490"/>
          </a:xfrm>
        </p:spPr>
        <p:txBody>
          <a:bodyPr>
            <a:normAutofit/>
          </a:bodyPr>
          <a:lstStyle/>
          <a:p>
            <a:pPr marL="0" indent="0">
              <a:buNone/>
            </a:pPr>
            <a:r>
              <a:rPr lang="ru-RU" sz="2400" b="1" dirty="0" smtClean="0">
                <a:solidFill>
                  <a:schemeClr val="tx1"/>
                </a:solidFill>
                <a:latin typeface="Times New Roman" panose="02020603050405020304" pitchFamily="18" charset="0"/>
                <a:cs typeface="Times New Roman" panose="02020603050405020304" pitchFamily="18" charset="0"/>
              </a:rPr>
              <a:t>по контракту:</a:t>
            </a:r>
          </a:p>
          <a:p>
            <a:pPr marL="0" indent="0">
              <a:buNone/>
            </a:pPr>
            <a:r>
              <a:rPr lang="ru-RU" sz="2400" dirty="0" smtClean="0">
                <a:solidFill>
                  <a:schemeClr val="tx1"/>
                </a:solidFill>
                <a:latin typeface="Times New Roman" panose="02020603050405020304" pitchFamily="18" charset="0"/>
                <a:cs typeface="Times New Roman" panose="02020603050405020304" pitchFamily="18" charset="0"/>
              </a:rPr>
              <a:t>служба </a:t>
            </a:r>
            <a:r>
              <a:rPr lang="en-US" sz="2400" b="1" dirty="0" smtClean="0">
                <a:solidFill>
                  <a:schemeClr val="tx1"/>
                </a:solidFill>
                <a:latin typeface="Times New Roman" panose="02020603050405020304" pitchFamily="18" charset="0"/>
                <a:cs typeface="Times New Roman" panose="02020603050405020304" pitchFamily="18" charset="0"/>
              </a:rPr>
              <a:t>&lt;</a:t>
            </a:r>
            <a:r>
              <a:rPr lang="ru-RU" sz="2400" b="1" dirty="0" smtClean="0">
                <a:solidFill>
                  <a:schemeClr val="tx1"/>
                </a:solidFill>
                <a:latin typeface="Times New Roman" panose="02020603050405020304" pitchFamily="18" charset="0"/>
                <a:cs typeface="Times New Roman" panose="02020603050405020304" pitchFamily="18" charset="0"/>
              </a:rPr>
              <a:t> </a:t>
            </a:r>
            <a:r>
              <a:rPr lang="ru-RU" sz="2400" dirty="0" smtClean="0">
                <a:solidFill>
                  <a:schemeClr val="tx1"/>
                </a:solidFill>
                <a:latin typeface="Times New Roman" panose="02020603050405020304" pitchFamily="18" charset="0"/>
                <a:cs typeface="Times New Roman" panose="02020603050405020304" pitchFamily="18" charset="0"/>
              </a:rPr>
              <a:t>20 лет</a:t>
            </a:r>
          </a:p>
          <a:p>
            <a:pPr marL="0" indent="0">
              <a:buNone/>
            </a:pP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b="1" dirty="0" smtClean="0">
                <a:solidFill>
                  <a:schemeClr val="tx1"/>
                </a:solidFill>
                <a:latin typeface="Times New Roman" panose="02020603050405020304" pitchFamily="18" charset="0"/>
                <a:cs typeface="Times New Roman" panose="02020603050405020304" pitchFamily="18" charset="0"/>
              </a:rPr>
              <a:t>2</a:t>
            </a:r>
            <a:r>
              <a:rPr lang="ru-RU" sz="2400" dirty="0" smtClean="0">
                <a:solidFill>
                  <a:schemeClr val="tx1"/>
                </a:solidFill>
                <a:latin typeface="Times New Roman" panose="02020603050405020304" pitchFamily="18" charset="0"/>
                <a:cs typeface="Times New Roman" panose="02020603050405020304" pitchFamily="18" charset="0"/>
              </a:rPr>
              <a:t> оклада</a:t>
            </a:r>
          </a:p>
          <a:p>
            <a:pPr marL="0" indent="0">
              <a:buNone/>
            </a:pPr>
            <a:r>
              <a:rPr lang="ru-RU" sz="2400" dirty="0" smtClean="0">
                <a:solidFill>
                  <a:schemeClr val="tx1"/>
                </a:solidFill>
                <a:latin typeface="Times New Roman" panose="02020603050405020304" pitchFamily="18" charset="0"/>
                <a:cs typeface="Times New Roman" panose="02020603050405020304" pitchFamily="18" charset="0"/>
              </a:rPr>
              <a:t>служба ⩾ </a:t>
            </a:r>
            <a:r>
              <a:rPr lang="ru-RU" sz="2400" dirty="0">
                <a:solidFill>
                  <a:schemeClr val="tx1"/>
                </a:solidFill>
                <a:latin typeface="Times New Roman" panose="02020603050405020304" pitchFamily="18" charset="0"/>
                <a:cs typeface="Times New Roman" panose="02020603050405020304" pitchFamily="18" charset="0"/>
              </a:rPr>
              <a:t>20 </a:t>
            </a:r>
            <a:r>
              <a:rPr lang="ru-RU" sz="2400" dirty="0" smtClean="0">
                <a:solidFill>
                  <a:schemeClr val="tx1"/>
                </a:solidFill>
                <a:latin typeface="Times New Roman" panose="02020603050405020304" pitchFamily="18" charset="0"/>
                <a:cs typeface="Times New Roman" panose="02020603050405020304" pitchFamily="18" charset="0"/>
              </a:rPr>
              <a:t>лет</a:t>
            </a:r>
          </a:p>
          <a:p>
            <a:pPr marL="0" indent="0">
              <a:buNone/>
            </a:pP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b="1" dirty="0" smtClean="0">
                <a:solidFill>
                  <a:schemeClr val="tx1"/>
                </a:solidFill>
                <a:latin typeface="Times New Roman" panose="02020603050405020304" pitchFamily="18" charset="0"/>
                <a:cs typeface="Times New Roman" panose="02020603050405020304" pitchFamily="18" charset="0"/>
              </a:rPr>
              <a:t>7</a:t>
            </a:r>
            <a:r>
              <a:rPr lang="ru-RU" sz="2400" dirty="0" smtClean="0">
                <a:solidFill>
                  <a:schemeClr val="tx1"/>
                </a:solidFill>
                <a:latin typeface="Times New Roman" panose="02020603050405020304" pitchFamily="18" charset="0"/>
                <a:cs typeface="Times New Roman" panose="02020603050405020304" pitchFamily="18" charset="0"/>
              </a:rPr>
              <a:t> окладов </a:t>
            </a:r>
          </a:p>
          <a:p>
            <a:pPr marL="0" indent="0">
              <a:buNone/>
            </a:pPr>
            <a:r>
              <a:rPr lang="ru-RU" sz="2400" b="1" dirty="0" smtClean="0">
                <a:solidFill>
                  <a:schemeClr val="tx1"/>
                </a:solidFill>
                <a:latin typeface="Times New Roman" panose="02020603050405020304" pitchFamily="18" charset="0"/>
                <a:cs typeface="Times New Roman" panose="02020603050405020304" pitchFamily="18" charset="0"/>
              </a:rPr>
              <a:t>по призыву:</a:t>
            </a:r>
          </a:p>
          <a:p>
            <a:pPr marL="0" indent="0">
              <a:buNone/>
            </a:pPr>
            <a:r>
              <a:rPr lang="ru-RU" sz="2400" b="1" dirty="0" smtClean="0">
                <a:solidFill>
                  <a:schemeClr val="tx1"/>
                </a:solidFill>
                <a:latin typeface="Times New Roman" panose="02020603050405020304" pitchFamily="18" charset="0"/>
                <a:cs typeface="Times New Roman" panose="02020603050405020304" pitchFamily="18" charset="0"/>
              </a:rPr>
              <a:t>      2</a:t>
            </a:r>
            <a:r>
              <a:rPr lang="ru-RU" sz="2400" dirty="0" smtClean="0">
                <a:solidFill>
                  <a:schemeClr val="tx1"/>
                </a:solidFill>
                <a:latin typeface="Times New Roman" panose="02020603050405020304" pitchFamily="18" charset="0"/>
                <a:cs typeface="Times New Roman" panose="02020603050405020304" pitchFamily="18" charset="0"/>
              </a:rPr>
              <a:t> оклада</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13" name="Текст 12"/>
          <p:cNvSpPr>
            <a:spLocks noGrp="1"/>
          </p:cNvSpPr>
          <p:nvPr>
            <p:ph type="body" sz="quarter" idx="3"/>
          </p:nvPr>
        </p:nvSpPr>
        <p:spPr>
          <a:xfrm>
            <a:off x="6327913" y="4460184"/>
            <a:ext cx="3244134" cy="750887"/>
          </a:xfrm>
        </p:spPr>
        <p:txBody>
          <a:bodyPr/>
          <a:lstStyle/>
          <a:p>
            <a:r>
              <a:rPr lang="ru-RU" dirty="0" smtClean="0">
                <a:solidFill>
                  <a:schemeClr val="tx1"/>
                </a:solidFill>
                <a:latin typeface="Times New Roman" panose="02020603050405020304" pitchFamily="18" charset="0"/>
                <a:cs typeface="Times New Roman" panose="02020603050405020304" pitchFamily="18" charset="0"/>
              </a:rPr>
              <a:t>Пособие </a:t>
            </a:r>
          </a:p>
          <a:p>
            <a:r>
              <a:rPr lang="ru-RU" b="1" dirty="0" smtClean="0">
                <a:solidFill>
                  <a:schemeClr val="tx1"/>
                </a:solidFill>
                <a:latin typeface="Times New Roman" panose="02020603050405020304" pitchFamily="18" charset="0"/>
                <a:cs typeface="Times New Roman" panose="02020603050405020304" pitchFamily="18" charset="0"/>
              </a:rPr>
              <a:t>в случае гибели:</a:t>
            </a:r>
          </a:p>
          <a:p>
            <a:endParaRPr lang="ru-RU" b="1" dirty="0">
              <a:solidFill>
                <a:schemeClr val="tx1"/>
              </a:solidFill>
              <a:latin typeface="Times New Roman" panose="02020603050405020304" pitchFamily="18" charset="0"/>
              <a:cs typeface="Times New Roman" panose="02020603050405020304" pitchFamily="18" charset="0"/>
            </a:endParaRPr>
          </a:p>
          <a:p>
            <a:endParaRPr lang="ru-RU" b="1" dirty="0" smtClean="0">
              <a:solidFill>
                <a:schemeClr val="tx1"/>
              </a:solidFill>
              <a:latin typeface="Times New Roman" panose="02020603050405020304" pitchFamily="18" charset="0"/>
              <a:cs typeface="Times New Roman" panose="02020603050405020304" pitchFamily="18" charset="0"/>
            </a:endParaRPr>
          </a:p>
          <a:p>
            <a:endParaRPr lang="ru-RU" b="1" dirty="0" smtClean="0">
              <a:solidFill>
                <a:schemeClr val="tx1"/>
              </a:solidFill>
              <a:latin typeface="Times New Roman" panose="02020603050405020304" pitchFamily="18" charset="0"/>
              <a:cs typeface="Times New Roman" panose="02020603050405020304" pitchFamily="18" charset="0"/>
            </a:endParaRPr>
          </a:p>
          <a:p>
            <a:endParaRPr lang="ru-RU" b="1" dirty="0">
              <a:solidFill>
                <a:schemeClr val="tx1"/>
              </a:solidFill>
              <a:latin typeface="Times New Roman" panose="02020603050405020304" pitchFamily="18" charset="0"/>
              <a:cs typeface="Times New Roman" panose="02020603050405020304" pitchFamily="18" charset="0"/>
            </a:endParaRPr>
          </a:p>
          <a:p>
            <a:endParaRPr lang="ru-RU" b="1" dirty="0" smtClean="0">
              <a:solidFill>
                <a:schemeClr val="tx1"/>
              </a:solidFill>
              <a:latin typeface="Times New Roman" panose="02020603050405020304" pitchFamily="18" charset="0"/>
              <a:cs typeface="Times New Roman" panose="02020603050405020304" pitchFamily="18" charset="0"/>
            </a:endParaRPr>
          </a:p>
          <a:p>
            <a:endParaRPr lang="ru-RU" b="1" dirty="0" smtClean="0">
              <a:solidFill>
                <a:srgbClr val="FF0000"/>
              </a:solidFill>
              <a:latin typeface="Times New Roman" panose="02020603050405020304" pitchFamily="18" charset="0"/>
              <a:cs typeface="Times New Roman" panose="02020603050405020304" pitchFamily="18" charset="0"/>
            </a:endParaRPr>
          </a:p>
          <a:p>
            <a:r>
              <a:rPr lang="ru-RU" sz="3200" dirty="0">
                <a:solidFill>
                  <a:srgbClr val="FF0000"/>
                </a:solidFill>
                <a:latin typeface="Times New Roman" panose="02020603050405020304" pitchFamily="18" charset="0"/>
                <a:cs typeface="Times New Roman" panose="02020603050405020304" pitchFamily="18" charset="0"/>
              </a:rPr>
              <a:t>3</a:t>
            </a:r>
            <a:r>
              <a:rPr lang="ru-RU" sz="3200" dirty="0" smtClean="0">
                <a:solidFill>
                  <a:srgbClr val="FF0000"/>
                </a:solidFill>
                <a:latin typeface="Times New Roman" panose="02020603050405020304" pitchFamily="18" charset="0"/>
                <a:cs typeface="Times New Roman" panose="02020603050405020304" pitchFamily="18" charset="0"/>
              </a:rPr>
              <a:t> </a:t>
            </a:r>
            <a:r>
              <a:rPr lang="ru-RU" sz="3200" dirty="0">
                <a:solidFill>
                  <a:srgbClr val="FF0000"/>
                </a:solidFill>
                <a:latin typeface="Times New Roman" panose="02020603050405020304" pitchFamily="18" charset="0"/>
                <a:cs typeface="Times New Roman" panose="02020603050405020304" pitchFamily="18" charset="0"/>
              </a:rPr>
              <a:t>000 000 </a:t>
            </a:r>
            <a:r>
              <a:rPr lang="ru-RU" sz="3200" dirty="0" smtClean="0">
                <a:solidFill>
                  <a:schemeClr val="tx1"/>
                </a:solidFill>
                <a:latin typeface="Times New Roman" panose="02020603050405020304" pitchFamily="18" charset="0"/>
                <a:cs typeface="Times New Roman" panose="02020603050405020304" pitchFamily="18" charset="0"/>
              </a:rPr>
              <a:t>руб.</a:t>
            </a:r>
            <a:endParaRPr lang="ru-RU" sz="3200" dirty="0">
              <a:solidFill>
                <a:schemeClr val="tx1"/>
              </a:solidFill>
              <a:latin typeface="Times New Roman" panose="02020603050405020304" pitchFamily="18" charset="0"/>
              <a:cs typeface="Times New Roman" panose="02020603050405020304" pitchFamily="18" charset="0"/>
            </a:endParaRPr>
          </a:p>
          <a:p>
            <a:endParaRPr lang="ru-RU" b="1" dirty="0">
              <a:solidFill>
                <a:schemeClr val="tx1"/>
              </a:solidFill>
              <a:latin typeface="Times New Roman" panose="02020603050405020304" pitchFamily="18" charset="0"/>
              <a:cs typeface="Times New Roman" panose="02020603050405020304" pitchFamily="18" charset="0"/>
            </a:endParaRPr>
          </a:p>
        </p:txBody>
      </p:sp>
      <p:sp>
        <p:nvSpPr>
          <p:cNvPr id="14" name="Объект 13"/>
          <p:cNvSpPr>
            <a:spLocks noGrp="1"/>
          </p:cNvSpPr>
          <p:nvPr>
            <p:ph sz="quarter" idx="4"/>
          </p:nvPr>
        </p:nvSpPr>
        <p:spPr>
          <a:xfrm>
            <a:off x="2650173" y="1444487"/>
            <a:ext cx="3840480" cy="1495715"/>
          </a:xfrm>
        </p:spPr>
        <p:txBody>
          <a:bodyPr>
            <a:noAutofit/>
          </a:bodyPr>
          <a:lstStyle/>
          <a:p>
            <a:pPr marL="0" indent="0" algn="ctr">
              <a:buNone/>
            </a:pPr>
            <a:r>
              <a:rPr lang="ru-RU" sz="2400" dirty="0" smtClean="0">
                <a:solidFill>
                  <a:schemeClr val="tx1"/>
                </a:solidFill>
                <a:latin typeface="Times New Roman" panose="02020603050405020304" pitchFamily="18" charset="0"/>
                <a:cs typeface="Times New Roman" panose="02020603050405020304" pitchFamily="18" charset="0"/>
              </a:rPr>
              <a:t>Пособие при увольнении </a:t>
            </a:r>
            <a:r>
              <a:rPr lang="ru-RU" sz="2400" dirty="0">
                <a:solidFill>
                  <a:schemeClr val="tx1"/>
                </a:solidFill>
                <a:latin typeface="Times New Roman" panose="02020603050405020304" pitchFamily="18" charset="0"/>
                <a:cs typeface="Times New Roman" panose="02020603050405020304" pitchFamily="18" charset="0"/>
              </a:rPr>
              <a:t>в связи с </a:t>
            </a:r>
            <a:r>
              <a:rPr lang="ru-RU" sz="2400" dirty="0" smtClean="0">
                <a:solidFill>
                  <a:schemeClr val="tx1"/>
                </a:solidFill>
                <a:latin typeface="Times New Roman" panose="02020603050405020304" pitchFamily="18" charset="0"/>
                <a:cs typeface="Times New Roman" panose="02020603050405020304" pitchFamily="18" charset="0"/>
              </a:rPr>
              <a:t>признанием </a:t>
            </a:r>
            <a:r>
              <a:rPr lang="ru-RU" sz="2400" dirty="0">
                <a:solidFill>
                  <a:schemeClr val="tx1"/>
                </a:solidFill>
                <a:latin typeface="Times New Roman" panose="02020603050405020304" pitchFamily="18" charset="0"/>
                <a:cs typeface="Times New Roman" panose="02020603050405020304" pitchFamily="18" charset="0"/>
              </a:rPr>
              <a:t>не годным к военной службе </a:t>
            </a:r>
            <a:r>
              <a:rPr lang="ru-RU" sz="2400" b="1" dirty="0" smtClean="0">
                <a:solidFill>
                  <a:schemeClr val="tx1"/>
                </a:solidFill>
                <a:latin typeface="Times New Roman" panose="02020603050405020304" pitchFamily="18" charset="0"/>
                <a:cs typeface="Times New Roman" panose="02020603050405020304" pitchFamily="18" charset="0"/>
              </a:rPr>
              <a:t>из-за </a:t>
            </a:r>
            <a:r>
              <a:rPr lang="ru-RU" sz="2400" b="1" dirty="0">
                <a:solidFill>
                  <a:schemeClr val="tx1"/>
                </a:solidFill>
                <a:latin typeface="Times New Roman" panose="02020603050405020304" pitchFamily="18" charset="0"/>
                <a:cs typeface="Times New Roman" panose="02020603050405020304" pitchFamily="18" charset="0"/>
              </a:rPr>
              <a:t>военной </a:t>
            </a:r>
            <a:r>
              <a:rPr lang="ru-RU" sz="2400" b="1" dirty="0" smtClean="0">
                <a:solidFill>
                  <a:schemeClr val="tx1"/>
                </a:solidFill>
                <a:latin typeface="Times New Roman" panose="02020603050405020304" pitchFamily="18" charset="0"/>
                <a:cs typeface="Times New Roman" panose="02020603050405020304" pitchFamily="18" charset="0"/>
              </a:rPr>
              <a:t>травмы: </a:t>
            </a:r>
          </a:p>
          <a:p>
            <a:pPr marL="0" indent="0" algn="ctr">
              <a:buNone/>
            </a:pPr>
            <a:endParaRPr lang="ru-RU" sz="2400" b="1" dirty="0" smtClean="0">
              <a:solidFill>
                <a:schemeClr val="tx1"/>
              </a:solidFill>
              <a:latin typeface="Times New Roman" panose="02020603050405020304" pitchFamily="18" charset="0"/>
              <a:cs typeface="Times New Roman" panose="02020603050405020304" pitchFamily="18" charset="0"/>
            </a:endParaRPr>
          </a:p>
          <a:p>
            <a:pPr marL="0" indent="0" algn="ctr">
              <a:buNone/>
            </a:pPr>
            <a:endParaRPr lang="ru-RU" dirty="0" smtClean="0">
              <a:solidFill>
                <a:schemeClr val="tx1"/>
              </a:solidFill>
              <a:latin typeface="Times New Roman" panose="02020603050405020304" pitchFamily="18" charset="0"/>
              <a:cs typeface="Times New Roman" panose="02020603050405020304" pitchFamily="18" charset="0"/>
            </a:endParaRPr>
          </a:p>
          <a:p>
            <a:pPr marL="0" indent="0" algn="ctr">
              <a:buNone/>
            </a:pPr>
            <a:r>
              <a:rPr lang="ru-RU" dirty="0" smtClean="0">
                <a:solidFill>
                  <a:schemeClr val="tx1"/>
                </a:solidFill>
                <a:latin typeface="Times New Roman" panose="02020603050405020304" pitchFamily="18" charset="0"/>
                <a:cs typeface="Times New Roman" panose="02020603050405020304" pitchFamily="18" charset="0"/>
              </a:rPr>
              <a:t> </a:t>
            </a:r>
            <a:r>
              <a:rPr lang="ru-RU" sz="3200" dirty="0" smtClean="0">
                <a:solidFill>
                  <a:srgbClr val="FF0000"/>
                </a:solidFill>
                <a:latin typeface="Times New Roman" panose="02020603050405020304" pitchFamily="18" charset="0"/>
                <a:cs typeface="Times New Roman" panose="02020603050405020304" pitchFamily="18" charset="0"/>
              </a:rPr>
              <a:t>2 </a:t>
            </a:r>
            <a:r>
              <a:rPr lang="ru-RU" sz="3200" dirty="0">
                <a:solidFill>
                  <a:srgbClr val="FF0000"/>
                </a:solidFill>
                <a:latin typeface="Times New Roman" panose="02020603050405020304" pitchFamily="18" charset="0"/>
                <a:cs typeface="Times New Roman" panose="02020603050405020304" pitchFamily="18" charset="0"/>
              </a:rPr>
              <a:t>000 000 </a:t>
            </a:r>
            <a:r>
              <a:rPr lang="ru-RU" sz="3200" dirty="0" smtClean="0">
                <a:solidFill>
                  <a:schemeClr val="tx1"/>
                </a:solidFill>
                <a:latin typeface="Times New Roman" panose="02020603050405020304" pitchFamily="18" charset="0"/>
                <a:cs typeface="Times New Roman" panose="02020603050405020304" pitchFamily="18" charset="0"/>
              </a:rPr>
              <a:t>руб.      (по контракту)</a:t>
            </a:r>
          </a:p>
          <a:p>
            <a:pPr marL="0" indent="0" algn="ctr">
              <a:buNone/>
            </a:pPr>
            <a:r>
              <a:rPr lang="ru-RU" sz="3200" dirty="0" smtClean="0">
                <a:solidFill>
                  <a:srgbClr val="FF0000"/>
                </a:solidFill>
                <a:latin typeface="Times New Roman" panose="02020603050405020304" pitchFamily="18" charset="0"/>
                <a:cs typeface="Times New Roman" panose="02020603050405020304" pitchFamily="18" charset="0"/>
              </a:rPr>
              <a:t>1 </a:t>
            </a:r>
            <a:r>
              <a:rPr lang="ru-RU" sz="3200" dirty="0">
                <a:solidFill>
                  <a:srgbClr val="FF0000"/>
                </a:solidFill>
                <a:latin typeface="Times New Roman" panose="02020603050405020304" pitchFamily="18" charset="0"/>
                <a:cs typeface="Times New Roman" panose="02020603050405020304" pitchFamily="18" charset="0"/>
              </a:rPr>
              <a:t>000 000 </a:t>
            </a:r>
            <a:r>
              <a:rPr lang="ru-RU" sz="3200" dirty="0" smtClean="0">
                <a:solidFill>
                  <a:schemeClr val="tx1"/>
                </a:solidFill>
                <a:latin typeface="Times New Roman" panose="02020603050405020304" pitchFamily="18" charset="0"/>
                <a:cs typeface="Times New Roman" panose="02020603050405020304" pitchFamily="18" charset="0"/>
              </a:rPr>
              <a:t>руб.       (по призыву)</a:t>
            </a:r>
            <a:endParaRPr lang="ru-RU" sz="3200" b="1" dirty="0">
              <a:solidFill>
                <a:schemeClr val="tx1"/>
              </a:solidFill>
              <a:latin typeface="Times New Roman" panose="02020603050405020304" pitchFamily="18" charset="0"/>
              <a:cs typeface="Times New Roman" panose="02020603050405020304" pitchFamily="18" charset="0"/>
            </a:endParaRPr>
          </a:p>
          <a:p>
            <a:pPr marL="0" indent="0" algn="ctr">
              <a:buNone/>
            </a:pPr>
            <a:endParaRPr lang="ru-RU" sz="2400" b="1" dirty="0">
              <a:solidFill>
                <a:schemeClr val="tx1"/>
              </a:solidFill>
              <a:latin typeface="Times New Roman" panose="02020603050405020304" pitchFamily="18" charset="0"/>
              <a:cs typeface="Times New Roman" panose="02020603050405020304" pitchFamily="18" charset="0"/>
            </a:endParaRPr>
          </a:p>
        </p:txBody>
      </p:sp>
      <p:cxnSp>
        <p:nvCxnSpPr>
          <p:cNvPr id="5" name="Прямая со стрелкой 4"/>
          <p:cNvCxnSpPr/>
          <p:nvPr/>
        </p:nvCxnSpPr>
        <p:spPr>
          <a:xfrm flipH="1">
            <a:off x="1763811" y="796473"/>
            <a:ext cx="1266884" cy="69716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 name="Прямая со стрелкой 6"/>
          <p:cNvCxnSpPr/>
          <p:nvPr/>
        </p:nvCxnSpPr>
        <p:spPr>
          <a:xfrm>
            <a:off x="4513958" y="774651"/>
            <a:ext cx="1" cy="75206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0" name="Прямая со стрелкой 9"/>
          <p:cNvCxnSpPr/>
          <p:nvPr/>
        </p:nvCxnSpPr>
        <p:spPr>
          <a:xfrm>
            <a:off x="5944877" y="809438"/>
            <a:ext cx="1338469" cy="71727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Стрелка вниз 21"/>
          <p:cNvSpPr/>
          <p:nvPr/>
        </p:nvSpPr>
        <p:spPr>
          <a:xfrm>
            <a:off x="1005305" y="2289051"/>
            <a:ext cx="484632" cy="801881"/>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3" name="Стрелка вниз 22"/>
          <p:cNvSpPr/>
          <p:nvPr/>
        </p:nvSpPr>
        <p:spPr>
          <a:xfrm>
            <a:off x="4178250" y="3013690"/>
            <a:ext cx="671418" cy="102822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24" name="Стрелка вниз 23"/>
          <p:cNvSpPr/>
          <p:nvPr/>
        </p:nvSpPr>
        <p:spPr>
          <a:xfrm>
            <a:off x="7650889" y="2426090"/>
            <a:ext cx="654555" cy="102822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cxnSp>
        <p:nvCxnSpPr>
          <p:cNvPr id="28" name="Прямая со стрелкой 27"/>
          <p:cNvCxnSpPr/>
          <p:nvPr/>
        </p:nvCxnSpPr>
        <p:spPr>
          <a:xfrm>
            <a:off x="1152938" y="3853069"/>
            <a:ext cx="0" cy="3776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Прямая со стрелкой 30"/>
          <p:cNvCxnSpPr/>
          <p:nvPr/>
        </p:nvCxnSpPr>
        <p:spPr>
          <a:xfrm>
            <a:off x="1152938" y="5038793"/>
            <a:ext cx="0" cy="34455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45762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886337"/>
            <a:ext cx="8042276" cy="276737"/>
          </a:xfrm>
        </p:spPr>
        <p:txBody>
          <a:bodyPr/>
          <a:lstStyle/>
          <a:p>
            <a:endParaRPr lang="ru-RU" b="1" dirty="0">
              <a:latin typeface="Times New Roman"/>
              <a:cs typeface="Times New Roman"/>
            </a:endParaRPr>
          </a:p>
        </p:txBody>
      </p:sp>
      <p:sp>
        <p:nvSpPr>
          <p:cNvPr id="3" name="Содержимое 2"/>
          <p:cNvSpPr>
            <a:spLocks noGrp="1"/>
          </p:cNvSpPr>
          <p:nvPr>
            <p:ph idx="1"/>
          </p:nvPr>
        </p:nvSpPr>
        <p:spPr>
          <a:xfrm>
            <a:off x="179111" y="848034"/>
            <a:ext cx="8782603" cy="6009966"/>
          </a:xfrm>
        </p:spPr>
        <p:txBody>
          <a:bodyPr>
            <a:normAutofit fontScale="40000" lnSpcReduction="20000"/>
          </a:bodyPr>
          <a:lstStyle/>
          <a:p>
            <a:pPr marL="0" indent="0">
              <a:spcBef>
                <a:spcPts val="0"/>
              </a:spcBef>
              <a:buNone/>
            </a:pPr>
            <a:r>
              <a:rPr lang="ru-RU" sz="4000" dirty="0">
                <a:solidFill>
                  <a:schemeClr val="tx1"/>
                </a:solidFill>
                <a:latin typeface="Times New Roman"/>
                <a:cs typeface="Times New Roman"/>
              </a:rPr>
              <a:t>Единовременное </a:t>
            </a:r>
            <a:r>
              <a:rPr lang="ru-RU" sz="4000" dirty="0" smtClean="0">
                <a:solidFill>
                  <a:schemeClr val="tx1"/>
                </a:solidFill>
                <a:latin typeface="Times New Roman"/>
                <a:cs typeface="Times New Roman"/>
              </a:rPr>
              <a:t>пособие</a:t>
            </a:r>
            <a:r>
              <a:rPr lang="ru-RU" sz="4000" dirty="0">
                <a:solidFill>
                  <a:schemeClr val="tx1"/>
                </a:solidFill>
                <a:latin typeface="Times New Roman"/>
                <a:cs typeface="Times New Roman"/>
              </a:rPr>
              <a:t> </a:t>
            </a:r>
            <a:r>
              <a:rPr lang="ru-RU" sz="5100" b="1" dirty="0" smtClean="0">
                <a:solidFill>
                  <a:srgbClr val="FF0000"/>
                </a:solidFill>
                <a:latin typeface="Times New Roman"/>
                <a:cs typeface="Times New Roman"/>
              </a:rPr>
              <a:t>не выплачивается </a:t>
            </a:r>
            <a:r>
              <a:rPr lang="ru-RU" sz="4000" dirty="0">
                <a:solidFill>
                  <a:schemeClr val="tx1"/>
                </a:solidFill>
                <a:latin typeface="Times New Roman"/>
                <a:cs typeface="Times New Roman"/>
              </a:rPr>
              <a:t>военнослужащему, проходящему военную службу по контракту, при увольнении его с военной службы</a:t>
            </a:r>
            <a:r>
              <a:rPr lang="ru-RU" sz="4000" dirty="0" smtClean="0">
                <a:solidFill>
                  <a:schemeClr val="tx1"/>
                </a:solidFill>
                <a:latin typeface="Times New Roman"/>
                <a:cs typeface="Times New Roman"/>
              </a:rPr>
              <a:t>:</a:t>
            </a:r>
            <a:endParaRPr lang="ru-RU" sz="4000" dirty="0">
              <a:solidFill>
                <a:schemeClr val="tx1"/>
              </a:solidFill>
              <a:latin typeface="Times New Roman"/>
              <a:cs typeface="Times New Roman"/>
            </a:endParaRPr>
          </a:p>
          <a:p>
            <a:pPr marL="0" indent="0" algn="just">
              <a:spcBef>
                <a:spcPts val="0"/>
              </a:spcBef>
              <a:buNone/>
            </a:pPr>
            <a:r>
              <a:rPr lang="ru-RU" sz="4000" dirty="0">
                <a:solidFill>
                  <a:schemeClr val="tx1"/>
                </a:solidFill>
                <a:latin typeface="Times New Roman"/>
                <a:cs typeface="Times New Roman"/>
              </a:rPr>
              <a:t>1) в связи с лишением военнослужащего воинского звания;</a:t>
            </a:r>
          </a:p>
          <a:p>
            <a:pPr marL="0" indent="0" algn="just">
              <a:spcBef>
                <a:spcPts val="0"/>
              </a:spcBef>
              <a:buNone/>
            </a:pPr>
            <a:r>
              <a:rPr lang="ru-RU" sz="4000" dirty="0">
                <a:solidFill>
                  <a:schemeClr val="tx1"/>
                </a:solidFill>
                <a:latin typeface="Times New Roman"/>
                <a:cs typeface="Times New Roman"/>
              </a:rPr>
              <a:t>2) в связи с вступлением в законную силу приговора суда о назначении военнослужащему наказания в виде лишения свободы;</a:t>
            </a:r>
          </a:p>
          <a:p>
            <a:pPr marL="0" indent="0" algn="just">
              <a:spcBef>
                <a:spcPts val="0"/>
              </a:spcBef>
              <a:buNone/>
            </a:pPr>
            <a:r>
              <a:rPr lang="ru-RU" sz="4000" dirty="0">
                <a:solidFill>
                  <a:schemeClr val="tx1"/>
                </a:solidFill>
                <a:latin typeface="Times New Roman"/>
                <a:cs typeface="Times New Roman"/>
              </a:rPr>
              <a:t>3) в связи с вступлением в законную силу приговора суда о назначении военнослужащему наказания в виде лишения свободы условно за преступление, совершенное умышленно</a:t>
            </a:r>
            <a:r>
              <a:rPr lang="ru-RU" sz="4000" dirty="0" smtClean="0">
                <a:solidFill>
                  <a:schemeClr val="tx1"/>
                </a:solidFill>
                <a:latin typeface="Times New Roman"/>
                <a:cs typeface="Times New Roman"/>
              </a:rPr>
              <a:t>;</a:t>
            </a:r>
          </a:p>
          <a:p>
            <a:pPr marL="0" indent="0" algn="just">
              <a:spcBef>
                <a:spcPts val="0"/>
              </a:spcBef>
              <a:buNone/>
            </a:pPr>
            <a:r>
              <a:rPr lang="ru-RU" sz="4000" dirty="0">
                <a:solidFill>
                  <a:schemeClr val="tx1"/>
                </a:solidFill>
                <a:latin typeface="Times New Roman"/>
                <a:cs typeface="Times New Roman"/>
              </a:rPr>
              <a:t>4) в связи с отчислением из военной профессиональной образовательной организации и военной образовательной организации высшего образования за недисциплинированность, неуспеваемость или нежелание учиться;</a:t>
            </a:r>
          </a:p>
          <a:p>
            <a:pPr marL="0" indent="0" algn="just">
              <a:spcBef>
                <a:spcPts val="0"/>
              </a:spcBef>
              <a:buNone/>
            </a:pPr>
            <a:r>
              <a:rPr lang="ru-RU" sz="4000" dirty="0">
                <a:solidFill>
                  <a:schemeClr val="tx1"/>
                </a:solidFill>
                <a:latin typeface="Times New Roman"/>
                <a:cs typeface="Times New Roman"/>
              </a:rPr>
              <a:t>5) в связи с вступлением в законную силу приговора суда о лишении военнослужащего права занимать воинские должности в течение определенного срока;</a:t>
            </a:r>
          </a:p>
          <a:p>
            <a:pPr marL="0" indent="0" algn="just">
              <a:spcBef>
                <a:spcPts val="0"/>
              </a:spcBef>
              <a:buNone/>
            </a:pPr>
            <a:r>
              <a:rPr lang="ru-RU" sz="4000" dirty="0">
                <a:solidFill>
                  <a:schemeClr val="tx1"/>
                </a:solidFill>
                <a:latin typeface="Times New Roman"/>
                <a:cs typeface="Times New Roman"/>
              </a:rPr>
              <a:t>6) в связи с переходом на службу в органы внутренних дел, федеральную противопожарную службу, учреждения и органы уголовно-исполнительной системы или таможенные органы Российской Федерации и назначением на должности рядового (младшего) или начальствующего состава указанных органов и учреждений;</a:t>
            </a:r>
          </a:p>
          <a:p>
            <a:pPr marL="0" indent="0" algn="just">
              <a:spcBef>
                <a:spcPts val="0"/>
              </a:spcBef>
              <a:buNone/>
            </a:pPr>
            <a:r>
              <a:rPr lang="ru-RU" sz="4000" dirty="0">
                <a:solidFill>
                  <a:schemeClr val="tx1"/>
                </a:solidFill>
                <a:latin typeface="Times New Roman"/>
                <a:cs typeface="Times New Roman"/>
              </a:rPr>
              <a:t>7) в связи с невыполнением условий контракта;</a:t>
            </a:r>
          </a:p>
          <a:p>
            <a:pPr marL="0" indent="0" algn="just">
              <a:spcBef>
                <a:spcPts val="0"/>
              </a:spcBef>
              <a:buNone/>
            </a:pPr>
            <a:r>
              <a:rPr lang="ru-RU" sz="4000" dirty="0">
                <a:solidFill>
                  <a:schemeClr val="tx1"/>
                </a:solidFill>
                <a:latin typeface="Times New Roman"/>
                <a:cs typeface="Times New Roman"/>
              </a:rPr>
              <a:t>8) в связи с отказом в допуске к государственной тайне или лишением указанного допуска;</a:t>
            </a:r>
          </a:p>
          <a:p>
            <a:pPr marL="0" indent="0" algn="just">
              <a:spcBef>
                <a:spcPts val="0"/>
              </a:spcBef>
              <a:buNone/>
            </a:pPr>
            <a:r>
              <a:rPr lang="ru-RU" sz="4000" dirty="0">
                <a:solidFill>
                  <a:schemeClr val="tx1"/>
                </a:solidFill>
                <a:latin typeface="Times New Roman"/>
                <a:cs typeface="Times New Roman"/>
              </a:rPr>
              <a:t>9) в связи с вступлением в законную силу приговора суда о назначении военнослужащему наказания в виде лишения свободы условно за преступление, совершенное по неосторожности;</a:t>
            </a:r>
          </a:p>
          <a:p>
            <a:pPr marL="0" indent="0" algn="just">
              <a:spcBef>
                <a:spcPts val="0"/>
              </a:spcBef>
              <a:buNone/>
            </a:pPr>
            <a:r>
              <a:rPr lang="ru-RU" sz="4000" dirty="0">
                <a:solidFill>
                  <a:schemeClr val="tx1"/>
                </a:solidFill>
                <a:latin typeface="Times New Roman"/>
                <a:cs typeface="Times New Roman"/>
              </a:rPr>
              <a:t>10) как не выдержавшего испытание;</a:t>
            </a:r>
          </a:p>
          <a:p>
            <a:pPr marL="0" indent="0" algn="just">
              <a:spcBef>
                <a:spcPts val="0"/>
              </a:spcBef>
              <a:buNone/>
            </a:pPr>
            <a:r>
              <a:rPr lang="ru-RU" sz="4000" dirty="0" smtClean="0">
                <a:solidFill>
                  <a:schemeClr val="tx1"/>
                </a:solidFill>
                <a:latin typeface="Times New Roman"/>
                <a:cs typeface="Times New Roman"/>
              </a:rPr>
              <a:t>11) в </a:t>
            </a:r>
            <a:r>
              <a:rPr lang="ru-RU" sz="4000" dirty="0">
                <a:solidFill>
                  <a:schemeClr val="tx1"/>
                </a:solidFill>
                <a:latin typeface="Times New Roman"/>
                <a:cs typeface="Times New Roman"/>
              </a:rPr>
              <a:t>связи с несоблюдением ограничений, нарушением запретов, неисполнением обязанностей, связанных с прохождением военной </a:t>
            </a:r>
            <a:r>
              <a:rPr lang="ru-RU" sz="4000" dirty="0" smtClean="0">
                <a:solidFill>
                  <a:schemeClr val="tx1"/>
                </a:solidFill>
                <a:latin typeface="Times New Roman"/>
                <a:cs typeface="Times New Roman"/>
              </a:rPr>
              <a:t>службы;</a:t>
            </a:r>
          </a:p>
          <a:p>
            <a:pPr marL="0" indent="0" algn="just">
              <a:spcBef>
                <a:spcPts val="0"/>
              </a:spcBef>
              <a:buNone/>
            </a:pPr>
            <a:r>
              <a:rPr lang="ru-RU" sz="4000" dirty="0">
                <a:solidFill>
                  <a:schemeClr val="tx1"/>
                </a:solidFill>
                <a:latin typeface="Times New Roman"/>
                <a:cs typeface="Times New Roman"/>
              </a:rPr>
              <a:t>13) в связи с утратой доверия к военнослужащему </a:t>
            </a:r>
          </a:p>
          <a:p>
            <a:pPr marL="0" indent="0" algn="just">
              <a:spcBef>
                <a:spcPts val="0"/>
              </a:spcBef>
              <a:buNone/>
            </a:pPr>
            <a:r>
              <a:rPr lang="ru-RU" sz="4000" dirty="0" smtClean="0">
                <a:solidFill>
                  <a:schemeClr val="tx1"/>
                </a:solidFill>
                <a:latin typeface="Times New Roman"/>
                <a:cs typeface="Times New Roman"/>
              </a:rPr>
              <a:t>14</a:t>
            </a:r>
            <a:r>
              <a:rPr lang="ru-RU" sz="4000" dirty="0">
                <a:solidFill>
                  <a:schemeClr val="tx1"/>
                </a:solidFill>
                <a:latin typeface="Times New Roman"/>
                <a:cs typeface="Times New Roman"/>
              </a:rPr>
              <a:t>) в связи с непрохождением в установленном порядке обязательных химико-токсикологических исследований наличия в организме человека наркотических средств, психотропных веществ и их метаболитов</a:t>
            </a:r>
            <a:r>
              <a:rPr lang="ru-RU" sz="4000" dirty="0" smtClean="0">
                <a:solidFill>
                  <a:schemeClr val="tx1"/>
                </a:solidFill>
                <a:latin typeface="Times New Roman"/>
                <a:cs typeface="Times New Roman"/>
              </a:rPr>
              <a:t>;</a:t>
            </a:r>
          </a:p>
          <a:p>
            <a:pPr marL="0" indent="0" algn="just">
              <a:spcBef>
                <a:spcPts val="0"/>
              </a:spcBef>
              <a:buNone/>
            </a:pPr>
            <a:r>
              <a:rPr lang="ru-RU" sz="4000" dirty="0" smtClean="0">
                <a:solidFill>
                  <a:schemeClr val="tx1"/>
                </a:solidFill>
                <a:latin typeface="Times New Roman"/>
                <a:cs typeface="Times New Roman"/>
              </a:rPr>
              <a:t>15</a:t>
            </a:r>
            <a:r>
              <a:rPr lang="ru-RU" sz="4000" dirty="0">
                <a:solidFill>
                  <a:schemeClr val="tx1"/>
                </a:solidFill>
                <a:latin typeface="Times New Roman"/>
                <a:cs typeface="Times New Roman"/>
              </a:rPr>
              <a:t>) в связи с совершением административного правонарушения, связанного с потреблением наркотических средств или психотропных веществ без </a:t>
            </a:r>
            <a:r>
              <a:rPr lang="ru-RU" sz="4000" dirty="0" smtClean="0">
                <a:solidFill>
                  <a:schemeClr val="tx1"/>
                </a:solidFill>
                <a:latin typeface="Times New Roman"/>
                <a:cs typeface="Times New Roman"/>
              </a:rPr>
              <a:t>назначения </a:t>
            </a:r>
            <a:r>
              <a:rPr lang="ru-RU" sz="4000" dirty="0">
                <a:solidFill>
                  <a:schemeClr val="tx1"/>
                </a:solidFill>
                <a:latin typeface="Times New Roman"/>
                <a:cs typeface="Times New Roman"/>
              </a:rPr>
              <a:t>врача либо новых потенциально опасных психоактивных веществ</a:t>
            </a:r>
            <a:r>
              <a:rPr lang="ru-RU" sz="4000" dirty="0" smtClean="0">
                <a:solidFill>
                  <a:schemeClr val="tx1"/>
                </a:solidFill>
                <a:latin typeface="Times New Roman"/>
                <a:cs typeface="Times New Roman"/>
              </a:rPr>
              <a:t>.</a:t>
            </a:r>
            <a:endParaRPr lang="ru-RU" sz="4000" dirty="0">
              <a:solidFill>
                <a:schemeClr val="tx1"/>
              </a:solidFill>
              <a:latin typeface="Times New Roman"/>
              <a:cs typeface="Times New Roman"/>
            </a:endParaRPr>
          </a:p>
        </p:txBody>
      </p:sp>
      <p:pic>
        <p:nvPicPr>
          <p:cNvPr id="4" name="Рисунок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3260034" y="0"/>
            <a:ext cx="886309" cy="886309"/>
          </a:xfrm>
          <a:prstGeom prst="rect">
            <a:avLst/>
          </a:prstGeom>
        </p:spPr>
      </p:pic>
    </p:spTree>
    <p:extLst>
      <p:ext uri="{BB962C8B-B14F-4D97-AF65-F5344CB8AC3E}">
        <p14:creationId xmlns:p14="http://schemas.microsoft.com/office/powerpoint/2010/main" val="42649239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4" y="107576"/>
            <a:ext cx="8042276" cy="515276"/>
          </a:xfrm>
        </p:spPr>
        <p:txBody>
          <a:bodyPr/>
          <a:lstStyle/>
          <a:p>
            <a:r>
              <a:rPr lang="ru-RU" sz="3600" b="1" dirty="0" smtClean="0">
                <a:solidFill>
                  <a:schemeClr val="tx1"/>
                </a:solidFill>
                <a:latin typeface="Times New Roman"/>
                <a:cs typeface="Times New Roman"/>
              </a:rPr>
              <a:t>Компенсации</a:t>
            </a:r>
            <a:endParaRPr lang="ru-RU" sz="3600" b="1" dirty="0">
              <a:solidFill>
                <a:schemeClr val="tx1"/>
              </a:solidFill>
              <a:latin typeface="Times New Roman"/>
              <a:cs typeface="Times New Roman"/>
            </a:endParaRPr>
          </a:p>
        </p:txBody>
      </p:sp>
      <p:sp>
        <p:nvSpPr>
          <p:cNvPr id="4" name="Текст 3"/>
          <p:cNvSpPr>
            <a:spLocks noGrp="1"/>
          </p:cNvSpPr>
          <p:nvPr>
            <p:ph type="body" idx="1"/>
          </p:nvPr>
        </p:nvSpPr>
        <p:spPr>
          <a:xfrm>
            <a:off x="173603" y="1365966"/>
            <a:ext cx="3840480" cy="2030251"/>
          </a:xfrm>
        </p:spPr>
        <p:txBody>
          <a:bodyPr/>
          <a:lstStyle/>
          <a:p>
            <a:r>
              <a:rPr lang="ru-RU" sz="2000" dirty="0" smtClean="0">
                <a:solidFill>
                  <a:schemeClr val="tx1"/>
                </a:solidFill>
                <a:latin typeface="Times New Roman" panose="02020603050405020304" pitchFamily="18" charset="0"/>
                <a:cs typeface="Times New Roman" panose="02020603050405020304" pitchFamily="18" charset="0"/>
              </a:rPr>
              <a:t>При установлении военнослужащему инвалидности вследствие  военной травмы, ежемесячная компенсация:</a:t>
            </a:r>
          </a:p>
          <a:p>
            <a:endParaRPr lang="ru-RU" sz="1800" dirty="0" smtClean="0">
              <a:solidFill>
                <a:schemeClr val="tx1"/>
              </a:solidFill>
              <a:latin typeface="Times New Roman" panose="02020603050405020304" pitchFamily="18" charset="0"/>
              <a:cs typeface="Times New Roman" panose="02020603050405020304" pitchFamily="18" charset="0"/>
            </a:endParaRPr>
          </a:p>
          <a:p>
            <a:endParaRPr lang="ru-RU" sz="1800" dirty="0" smtClean="0">
              <a:solidFill>
                <a:schemeClr val="tx1"/>
              </a:solidFill>
              <a:latin typeface="Times New Roman" panose="02020603050405020304" pitchFamily="18" charset="0"/>
              <a:cs typeface="Times New Roman" panose="02020603050405020304" pitchFamily="18" charset="0"/>
            </a:endParaRPr>
          </a:p>
          <a:p>
            <a:endParaRPr lang="ru-RU" sz="1800" dirty="0" smtClean="0">
              <a:solidFill>
                <a:schemeClr val="tx1"/>
              </a:solidFill>
              <a:latin typeface="Times New Roman" panose="02020603050405020304" pitchFamily="18" charset="0"/>
              <a:cs typeface="Times New Roman" panose="02020603050405020304" pitchFamily="18" charset="0"/>
            </a:endParaRPr>
          </a:p>
          <a:p>
            <a:pPr algn="just"/>
            <a:r>
              <a:rPr lang="ru-RU" sz="1800" dirty="0" smtClean="0">
                <a:solidFill>
                  <a:schemeClr val="tx1"/>
                </a:solidFill>
                <a:latin typeface="Times New Roman" panose="02020603050405020304" pitchFamily="18" charset="0"/>
                <a:cs typeface="Times New Roman" panose="02020603050405020304" pitchFamily="18" charset="0"/>
              </a:rPr>
              <a:t>1)</a:t>
            </a:r>
            <a:r>
              <a:rPr lang="ru-RU" sz="1800" dirty="0" smtClean="0">
                <a:solidFill>
                  <a:srgbClr val="FF0000"/>
                </a:solidFill>
                <a:latin typeface="Times New Roman" panose="02020603050405020304" pitchFamily="18" charset="0"/>
                <a:cs typeface="Times New Roman" panose="02020603050405020304" pitchFamily="18" charset="0"/>
              </a:rPr>
              <a:t>14000</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рублей - инвалиду I группы;</a:t>
            </a:r>
          </a:p>
          <a:p>
            <a:pPr algn="just"/>
            <a:r>
              <a:rPr lang="ru-RU" sz="1800" dirty="0" smtClean="0">
                <a:solidFill>
                  <a:schemeClr val="tx1"/>
                </a:solidFill>
                <a:latin typeface="Times New Roman" panose="02020603050405020304" pitchFamily="18" charset="0"/>
                <a:cs typeface="Times New Roman" panose="02020603050405020304" pitchFamily="18" charset="0"/>
              </a:rPr>
              <a:t>2)</a:t>
            </a:r>
            <a:r>
              <a:rPr lang="ru-RU" sz="1800" dirty="0" smtClean="0">
                <a:solidFill>
                  <a:srgbClr val="FF0000"/>
                </a:solidFill>
                <a:latin typeface="Times New Roman" panose="02020603050405020304" pitchFamily="18" charset="0"/>
                <a:cs typeface="Times New Roman" panose="02020603050405020304" pitchFamily="18" charset="0"/>
              </a:rPr>
              <a:t>7000</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рублей - инвалиду II группы;</a:t>
            </a:r>
          </a:p>
          <a:p>
            <a:pPr algn="just"/>
            <a:r>
              <a:rPr lang="ru-RU" sz="1800" dirty="0" smtClean="0">
                <a:solidFill>
                  <a:schemeClr val="tx1"/>
                </a:solidFill>
                <a:latin typeface="Times New Roman" panose="02020603050405020304" pitchFamily="18" charset="0"/>
                <a:cs typeface="Times New Roman" panose="02020603050405020304" pitchFamily="18" charset="0"/>
              </a:rPr>
              <a:t>3)</a:t>
            </a:r>
            <a:r>
              <a:rPr lang="ru-RU" sz="1800" dirty="0" smtClean="0">
                <a:solidFill>
                  <a:srgbClr val="FF0000"/>
                </a:solidFill>
                <a:latin typeface="Times New Roman" panose="02020603050405020304" pitchFamily="18" charset="0"/>
                <a:cs typeface="Times New Roman" panose="02020603050405020304" pitchFamily="18" charset="0"/>
              </a:rPr>
              <a:t>2800</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рублей - инвалиду III группы</a:t>
            </a:r>
            <a:r>
              <a:rPr lang="ru-RU" sz="1800" dirty="0" smtClean="0">
                <a:solidFill>
                  <a:schemeClr val="tx1"/>
                </a:solidFill>
                <a:latin typeface="Times New Roman" panose="02020603050405020304" pitchFamily="18" charset="0"/>
                <a:cs typeface="Times New Roman" panose="02020603050405020304" pitchFamily="18" charset="0"/>
              </a:rPr>
              <a:t>.</a:t>
            </a:r>
            <a:endParaRPr lang="ru-RU" sz="1800" dirty="0">
              <a:solidFill>
                <a:schemeClr val="tx1"/>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sz="half" idx="2"/>
          </p:nvPr>
        </p:nvSpPr>
        <p:spPr>
          <a:xfrm>
            <a:off x="173603" y="4062784"/>
            <a:ext cx="4926991" cy="2795216"/>
          </a:xfrm>
        </p:spPr>
        <p:txBody>
          <a:bodyPr>
            <a:normAutofit fontScale="92500"/>
          </a:bodyPr>
          <a:lstStyle/>
          <a:p>
            <a:pPr marL="0" indent="0" algn="just">
              <a:buNone/>
            </a:pPr>
            <a:r>
              <a:rPr lang="ru-RU" sz="2100" dirty="0">
                <a:solidFill>
                  <a:schemeClr val="tx1"/>
                </a:solidFill>
                <a:latin typeface="Times New Roman" panose="02020603050405020304" pitchFamily="18" charset="0"/>
                <a:cs typeface="Times New Roman" panose="02020603050405020304" pitchFamily="18" charset="0"/>
              </a:rPr>
              <a:t>Каждому члену семьи инвалида вследствие военной травмы в случае его смерти (гибели) выплачивается ежемесячная </a:t>
            </a:r>
            <a:r>
              <a:rPr lang="ru-RU" sz="2100" dirty="0" smtClean="0">
                <a:solidFill>
                  <a:schemeClr val="tx1"/>
                </a:solidFill>
                <a:latin typeface="Times New Roman" panose="02020603050405020304" pitchFamily="18" charset="0"/>
                <a:cs typeface="Times New Roman" panose="02020603050405020304" pitchFamily="18" charset="0"/>
              </a:rPr>
              <a:t>денежная компенсация</a:t>
            </a:r>
            <a:r>
              <a:rPr lang="ru-RU" sz="2100" dirty="0">
                <a:solidFill>
                  <a:schemeClr val="tx1"/>
                </a:solidFill>
                <a:latin typeface="Times New Roman" panose="02020603050405020304" pitchFamily="18" charset="0"/>
                <a:cs typeface="Times New Roman" panose="02020603050405020304" pitchFamily="18" charset="0"/>
              </a:rPr>
              <a:t>, которая рассчитывается путем деления ежемесячной денежной компенсации, установленной </a:t>
            </a:r>
            <a:r>
              <a:rPr lang="ru-RU" sz="2100" dirty="0" smtClean="0">
                <a:solidFill>
                  <a:schemeClr val="tx1"/>
                </a:solidFill>
                <a:latin typeface="Times New Roman" panose="02020603050405020304" pitchFamily="18" charset="0"/>
                <a:cs typeface="Times New Roman" panose="02020603050405020304" pitchFamily="18" charset="0"/>
              </a:rPr>
              <a:t>для </a:t>
            </a:r>
            <a:r>
              <a:rPr lang="ru-RU" sz="2100" dirty="0">
                <a:solidFill>
                  <a:schemeClr val="tx1"/>
                </a:solidFill>
                <a:latin typeface="Times New Roman" panose="02020603050405020304" pitchFamily="18" charset="0"/>
                <a:cs typeface="Times New Roman" panose="02020603050405020304" pitchFamily="18" charset="0"/>
              </a:rPr>
              <a:t>инвалида соответствующей группы, на количество членов семьи (включая умершего (погибшего) инвалида).</a:t>
            </a:r>
          </a:p>
          <a:p>
            <a:endParaRPr lang="ru-RU" dirty="0"/>
          </a:p>
        </p:txBody>
      </p:sp>
      <p:sp>
        <p:nvSpPr>
          <p:cNvPr id="6" name="Текст 5"/>
          <p:cNvSpPr>
            <a:spLocks noGrp="1"/>
          </p:cNvSpPr>
          <p:nvPr>
            <p:ph type="body" sz="quarter" idx="3"/>
          </p:nvPr>
        </p:nvSpPr>
        <p:spPr>
          <a:xfrm>
            <a:off x="5212943" y="4416704"/>
            <a:ext cx="3840480" cy="750887"/>
          </a:xfrm>
        </p:spPr>
        <p:txBody>
          <a:bodyPr/>
          <a:lstStyle/>
          <a:p>
            <a:r>
              <a:rPr lang="ru-RU" sz="2000" dirty="0" smtClean="0">
                <a:solidFill>
                  <a:schemeClr val="tx1"/>
                </a:solidFill>
                <a:latin typeface="Times New Roman" panose="02020603050405020304" pitchFamily="18" charset="0"/>
                <a:cs typeface="Times New Roman" panose="02020603050405020304" pitchFamily="18" charset="0"/>
              </a:rPr>
              <a:t>В случае гибели (смерти) военнослужащего, каждому члену семьи, ежемесячная компенсация:</a:t>
            </a:r>
          </a:p>
          <a:p>
            <a:endParaRPr lang="ru-RU" sz="2000" dirty="0">
              <a:solidFill>
                <a:schemeClr val="tx1"/>
              </a:solidFill>
              <a:latin typeface="Times New Roman" panose="02020603050405020304" pitchFamily="18" charset="0"/>
              <a:cs typeface="Times New Roman" panose="02020603050405020304" pitchFamily="18" charset="0"/>
            </a:endParaRPr>
          </a:p>
          <a:p>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dirty="0">
                <a:solidFill>
                  <a:schemeClr val="tx1"/>
                </a:solidFill>
                <a:latin typeface="Times New Roman" panose="02020603050405020304" pitchFamily="18" charset="0"/>
                <a:cs typeface="Times New Roman" panose="02020603050405020304" pitchFamily="18" charset="0"/>
              </a:rPr>
              <a:t>рассчитывается путем </a:t>
            </a:r>
            <a:r>
              <a:rPr lang="ru-RU" sz="2000" dirty="0">
                <a:solidFill>
                  <a:srgbClr val="FF0000"/>
                </a:solidFill>
                <a:latin typeface="Times New Roman" panose="02020603050405020304" pitchFamily="18" charset="0"/>
                <a:cs typeface="Times New Roman" panose="02020603050405020304" pitchFamily="18" charset="0"/>
              </a:rPr>
              <a:t>деления</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ежемесячной денежной </a:t>
            </a:r>
            <a:r>
              <a:rPr lang="ru-RU" sz="2000" dirty="0">
                <a:solidFill>
                  <a:schemeClr val="tx1"/>
                </a:solidFill>
                <a:latin typeface="Times New Roman" panose="02020603050405020304" pitchFamily="18" charset="0"/>
                <a:cs typeface="Times New Roman" panose="02020603050405020304" pitchFamily="18" charset="0"/>
              </a:rPr>
              <a:t>компенсации, установленной </a:t>
            </a:r>
            <a:r>
              <a:rPr lang="ru-RU" sz="2000" dirty="0" smtClean="0">
                <a:solidFill>
                  <a:schemeClr val="tx1"/>
                </a:solidFill>
                <a:latin typeface="Times New Roman" panose="02020603050405020304" pitchFamily="18" charset="0"/>
                <a:cs typeface="Times New Roman" panose="02020603050405020304" pitchFamily="18" charset="0"/>
              </a:rPr>
              <a:t>для </a:t>
            </a:r>
            <a:r>
              <a:rPr lang="ru-RU" sz="2000" dirty="0">
                <a:solidFill>
                  <a:schemeClr val="tx1"/>
                </a:solidFill>
                <a:latin typeface="Times New Roman" panose="02020603050405020304" pitchFamily="18" charset="0"/>
                <a:cs typeface="Times New Roman" panose="02020603050405020304" pitchFamily="18" charset="0"/>
              </a:rPr>
              <a:t>инвалида I группы, на количество членов семьи (включая погибшего (умершего) </a:t>
            </a:r>
            <a:r>
              <a:rPr lang="ru-RU" sz="2000" dirty="0" smtClean="0">
                <a:solidFill>
                  <a:schemeClr val="tx1"/>
                </a:solidFill>
                <a:latin typeface="Times New Roman" panose="02020603050405020304" pitchFamily="18" charset="0"/>
                <a:cs typeface="Times New Roman" panose="02020603050405020304" pitchFamily="18" charset="0"/>
              </a:rPr>
              <a:t>военнослужащего). </a:t>
            </a:r>
            <a:endParaRPr lang="ru-RU" sz="2000" dirty="0">
              <a:solidFill>
                <a:schemeClr val="tx1"/>
              </a:solidFill>
              <a:latin typeface="Times New Roman" panose="02020603050405020304" pitchFamily="18" charset="0"/>
              <a:cs typeface="Times New Roman" panose="02020603050405020304" pitchFamily="18" charset="0"/>
            </a:endParaRPr>
          </a:p>
          <a:p>
            <a:endParaRPr lang="ru-RU" sz="2000" dirty="0">
              <a:solidFill>
                <a:schemeClr val="tx1"/>
              </a:solidFill>
              <a:latin typeface="Times New Roman" panose="02020603050405020304" pitchFamily="18" charset="0"/>
              <a:cs typeface="Times New Roman" panose="02020603050405020304" pitchFamily="18" charset="0"/>
            </a:endParaRPr>
          </a:p>
          <a:p>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7" name="Объект 6"/>
          <p:cNvSpPr>
            <a:spLocks noGrp="1"/>
          </p:cNvSpPr>
          <p:nvPr>
            <p:ph sz="quarter" idx="4"/>
          </p:nvPr>
        </p:nvSpPr>
        <p:spPr>
          <a:xfrm>
            <a:off x="4926992" y="7515764"/>
            <a:ext cx="2044976" cy="1774011"/>
          </a:xfrm>
        </p:spPr>
        <p:txBody>
          <a:bodyPr/>
          <a:lstStyle/>
          <a:p>
            <a:endParaRPr lang="ru-RU" dirty="0"/>
          </a:p>
        </p:txBody>
      </p:sp>
      <p:sp>
        <p:nvSpPr>
          <p:cNvPr id="8" name="Стрелка вниз 7"/>
          <p:cNvSpPr/>
          <p:nvPr/>
        </p:nvSpPr>
        <p:spPr>
          <a:xfrm>
            <a:off x="1799181" y="1764730"/>
            <a:ext cx="484632" cy="743731"/>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9" name="Стрелка вниз 8"/>
          <p:cNvSpPr/>
          <p:nvPr/>
        </p:nvSpPr>
        <p:spPr>
          <a:xfrm>
            <a:off x="6890867" y="1778424"/>
            <a:ext cx="484632" cy="73003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cxnSp>
        <p:nvCxnSpPr>
          <p:cNvPr id="11" name="Прямая со стрелкой 10"/>
          <p:cNvCxnSpPr/>
          <p:nvPr/>
        </p:nvCxnSpPr>
        <p:spPr>
          <a:xfrm flipH="1" flipV="1">
            <a:off x="3909391" y="2716697"/>
            <a:ext cx="1303552" cy="52494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5" name="Левая фигурная скобка 14"/>
          <p:cNvSpPr/>
          <p:nvPr/>
        </p:nvSpPr>
        <p:spPr>
          <a:xfrm rot="16200000">
            <a:off x="1695292" y="1816876"/>
            <a:ext cx="797102" cy="3840480"/>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Tree>
    <p:extLst>
      <p:ext uri="{BB962C8B-B14F-4D97-AF65-F5344CB8AC3E}">
        <p14:creationId xmlns:p14="http://schemas.microsoft.com/office/powerpoint/2010/main" val="30117028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643" y="5965851"/>
            <a:ext cx="8042276" cy="728915"/>
          </a:xfrm>
        </p:spPr>
        <p:txBody>
          <a:bodyPr/>
          <a:lstStyle/>
          <a:p>
            <a:r>
              <a:rPr lang="ru-RU" sz="3600" dirty="0">
                <a:solidFill>
                  <a:schemeClr val="tx1"/>
                </a:solidFill>
                <a:latin typeface="Times New Roman" panose="02020603050405020304" pitchFamily="18" charset="0"/>
                <a:cs typeface="Times New Roman" panose="02020603050405020304" pitchFamily="18" charset="0"/>
              </a:rPr>
              <a:t>с применением коэффициента 1,055 </a:t>
            </a:r>
          </a:p>
        </p:txBody>
      </p:sp>
      <p:sp>
        <p:nvSpPr>
          <p:cNvPr id="3" name="Текст 2"/>
          <p:cNvSpPr>
            <a:spLocks noGrp="1"/>
          </p:cNvSpPr>
          <p:nvPr>
            <p:ph type="body" idx="1"/>
          </p:nvPr>
        </p:nvSpPr>
        <p:spPr/>
        <p:txBody>
          <a:bodyPr/>
          <a:lstStyle/>
          <a:p>
            <a:endParaRPr lang="ru-RU"/>
          </a:p>
        </p:txBody>
      </p:sp>
      <p:pic>
        <p:nvPicPr>
          <p:cNvPr id="8" name="Объект 7"/>
          <p:cNvPicPr>
            <a:picLocks noGrp="1" noChangeAspect="1"/>
          </p:cNvPicPr>
          <p:nvPr>
            <p:ph sz="half" idx="2"/>
          </p:nvPr>
        </p:nvPicPr>
        <p:blipFill>
          <a:blip r:embed="rId2" cstate="email">
            <a:extLst>
              <a:ext uri="{28A0092B-C50C-407E-A947-70E740481C1C}">
                <a14:useLocalDpi xmlns:a14="http://schemas.microsoft.com/office/drawing/2010/main" val="0"/>
              </a:ext>
            </a:extLst>
          </a:blip>
          <a:stretch>
            <a:fillRect/>
          </a:stretch>
        </p:blipFill>
        <p:spPr>
          <a:xfrm>
            <a:off x="296643" y="0"/>
            <a:ext cx="8313195" cy="6175513"/>
          </a:xfrm>
        </p:spPr>
      </p:pic>
      <p:sp>
        <p:nvSpPr>
          <p:cNvPr id="5" name="Текст 4"/>
          <p:cNvSpPr>
            <a:spLocks noGrp="1"/>
          </p:cNvSpPr>
          <p:nvPr>
            <p:ph type="body" sz="quarter" idx="3"/>
          </p:nvPr>
        </p:nvSpPr>
        <p:spPr>
          <a:xfrm flipV="1">
            <a:off x="2047626" y="7992463"/>
            <a:ext cx="1358182" cy="45719"/>
          </a:xfrm>
        </p:spPr>
        <p:txBody>
          <a:bodyPr/>
          <a:lstStyle/>
          <a:p>
            <a:endParaRPr lang="ru-RU" dirty="0"/>
          </a:p>
        </p:txBody>
      </p:sp>
      <p:sp>
        <p:nvSpPr>
          <p:cNvPr id="6" name="Объект 5"/>
          <p:cNvSpPr>
            <a:spLocks noGrp="1"/>
          </p:cNvSpPr>
          <p:nvPr>
            <p:ph sz="quarter" idx="4"/>
          </p:nvPr>
        </p:nvSpPr>
        <p:spPr>
          <a:xfrm flipV="1">
            <a:off x="709156" y="8039584"/>
            <a:ext cx="1185904" cy="45719"/>
          </a:xfrm>
        </p:spPr>
        <p:txBody>
          <a:bodyPr>
            <a:normAutofit fontScale="25000" lnSpcReduction="20000"/>
          </a:bodyPr>
          <a:lstStyle/>
          <a:p>
            <a:endParaRPr lang="ru-RU" dirty="0"/>
          </a:p>
        </p:txBody>
      </p:sp>
    </p:spTree>
    <p:extLst>
      <p:ext uri="{BB962C8B-B14F-4D97-AF65-F5344CB8AC3E}">
        <p14:creationId xmlns:p14="http://schemas.microsoft.com/office/powerpoint/2010/main" val="1975399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Бриз">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Бриз.thmx</Template>
  <TotalTime>5558</TotalTime>
  <Words>1676</Words>
  <Application>Microsoft Office PowerPoint</Application>
  <PresentationFormat>Экран (4:3)</PresentationFormat>
  <Paragraphs>87</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News Gothic MT</vt:lpstr>
      <vt:lpstr>Times New Roman</vt:lpstr>
      <vt:lpstr>Wingdings 2</vt:lpstr>
      <vt:lpstr>Бриз</vt:lpstr>
      <vt:lpstr>Пособия и компенсации военнослужащим</vt:lpstr>
      <vt:lpstr>НПА</vt:lpstr>
      <vt:lpstr>Военнослужащие:</vt:lpstr>
      <vt:lpstr>   </vt:lpstr>
      <vt:lpstr>Презентация PowerPoint</vt:lpstr>
      <vt:lpstr>Единовременные пособия</vt:lpstr>
      <vt:lpstr>Презентация PowerPoint</vt:lpstr>
      <vt:lpstr>Компенсации</vt:lpstr>
      <vt:lpstr>с применением коэффициента 1,055 </vt:lpstr>
      <vt:lpstr>Иные компенсации и льготы</vt:lpstr>
      <vt:lpstr>Судебная практика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СТАЖ </dc:title>
  <dc:creator>1</dc:creator>
  <cp:lastModifiedBy>user</cp:lastModifiedBy>
  <cp:revision>77</cp:revision>
  <dcterms:created xsi:type="dcterms:W3CDTF">2016-07-08T09:01:10Z</dcterms:created>
  <dcterms:modified xsi:type="dcterms:W3CDTF">2017-12-19T16:02:25Z</dcterms:modified>
</cp:coreProperties>
</file>