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1" r:id="rId4"/>
    <p:sldId id="27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F6CFA5-CFFB-453B-8B9A-AF9F37B447AE}" type="doc">
      <dgm:prSet loTypeId="urn:microsoft.com/office/officeart/2005/8/layout/orgChart1" loCatId="hierarchy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2BED9198-8B96-4D10-A281-056205B73A14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Детям-сиротам, обучающимся по очной форме обучения по основным профессиональным образовательным программам за счет средств соответствующих бюджетов бюджетной системы Российской Федерации, наряду с полным государственным обеспечением </a:t>
          </a:r>
          <a:r>
            <a:rPr lang="ru-RU" b="1" u="sng" dirty="0" smtClean="0">
              <a:solidFill>
                <a:schemeClr val="tx1"/>
              </a:solidFill>
            </a:rPr>
            <a:t>выплачиваются</a:t>
          </a:r>
          <a:endParaRPr lang="ru-RU" b="1" u="sng" dirty="0">
            <a:solidFill>
              <a:schemeClr val="tx1"/>
            </a:solidFill>
          </a:endParaRPr>
        </a:p>
      </dgm:t>
    </dgm:pt>
    <dgm:pt modelId="{7583AACF-C81C-4A25-B61D-ED120708FA29}" type="parTrans" cxnId="{B74B72E3-B54E-48BF-9CB4-EA3DBE502E64}">
      <dgm:prSet/>
      <dgm:spPr/>
      <dgm:t>
        <a:bodyPr/>
        <a:lstStyle/>
        <a:p>
          <a:endParaRPr lang="ru-RU"/>
        </a:p>
      </dgm:t>
    </dgm:pt>
    <dgm:pt modelId="{4C0412D7-FBD6-406A-9775-E63531CCEB78}" type="sibTrans" cxnId="{B74B72E3-B54E-48BF-9CB4-EA3DBE502E64}">
      <dgm:prSet/>
      <dgm:spPr/>
      <dgm:t>
        <a:bodyPr/>
        <a:lstStyle/>
        <a:p>
          <a:endParaRPr lang="ru-RU"/>
        </a:p>
      </dgm:t>
    </dgm:pt>
    <dgm:pt modelId="{F26DE077-9DF0-4AE7-B95C-B7EA4F6CB97F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</a:rPr>
            <a:t>государственная социальная стипендия в соответствии с Федеральным законом от 29 декабря 2012 года N 273-ФЗ "Об образовании в Российской Федерации"</a:t>
          </a:r>
          <a:endParaRPr lang="ru-RU" b="0" dirty="0">
            <a:solidFill>
              <a:schemeClr val="tx1"/>
            </a:solidFill>
          </a:endParaRPr>
        </a:p>
      </dgm:t>
    </dgm:pt>
    <dgm:pt modelId="{395A80AE-5B52-4F7F-A28F-AAA63A6D98E4}" type="parTrans" cxnId="{25873177-3D79-4FC0-919B-C9ED13B11976}">
      <dgm:prSet/>
      <dgm:spPr/>
      <dgm:t>
        <a:bodyPr/>
        <a:lstStyle/>
        <a:p>
          <a:endParaRPr lang="ru-RU"/>
        </a:p>
      </dgm:t>
    </dgm:pt>
    <dgm:pt modelId="{E6366602-10AF-4EB0-A136-D6F634D7370E}" type="sibTrans" cxnId="{25873177-3D79-4FC0-919B-C9ED13B11976}">
      <dgm:prSet/>
      <dgm:spPr/>
      <dgm:t>
        <a:bodyPr/>
        <a:lstStyle/>
        <a:p>
          <a:endParaRPr lang="ru-RU"/>
        </a:p>
      </dgm:t>
    </dgm:pt>
    <dgm:pt modelId="{DFF7E549-D310-4998-9F0E-790A7829C37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ежегодное пособие на приобретение учебной литературы и письменных принадлежностей.</a:t>
          </a:r>
          <a:endParaRPr lang="ru-RU" dirty="0">
            <a:solidFill>
              <a:schemeClr val="tx1"/>
            </a:solidFill>
          </a:endParaRPr>
        </a:p>
      </dgm:t>
    </dgm:pt>
    <dgm:pt modelId="{AE323560-93C2-488B-9279-99C834D26601}" type="parTrans" cxnId="{C184AC2D-C418-477A-9607-C58804388AC1}">
      <dgm:prSet/>
      <dgm:spPr/>
      <dgm:t>
        <a:bodyPr/>
        <a:lstStyle/>
        <a:p>
          <a:endParaRPr lang="ru-RU"/>
        </a:p>
      </dgm:t>
    </dgm:pt>
    <dgm:pt modelId="{0B309694-A00C-4964-82A8-775C36289D80}" type="sibTrans" cxnId="{C184AC2D-C418-477A-9607-C58804388AC1}">
      <dgm:prSet/>
      <dgm:spPr/>
      <dgm:t>
        <a:bodyPr/>
        <a:lstStyle/>
        <a:p>
          <a:endParaRPr lang="ru-RU"/>
        </a:p>
      </dgm:t>
    </dgm:pt>
    <dgm:pt modelId="{661661F9-509D-4C1B-946C-795E19734721}" type="pres">
      <dgm:prSet presAssocID="{54F6CFA5-CFFB-453B-8B9A-AF9F37B447A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EB28CEB-86C0-4E17-B53E-BCC36AF6E4FC}" type="pres">
      <dgm:prSet presAssocID="{2BED9198-8B96-4D10-A281-056205B73A14}" presName="hierRoot1" presStyleCnt="0">
        <dgm:presLayoutVars>
          <dgm:hierBranch val="init"/>
        </dgm:presLayoutVars>
      </dgm:prSet>
      <dgm:spPr/>
    </dgm:pt>
    <dgm:pt modelId="{921D12EE-4EBA-4253-9A46-696BA7BB3D25}" type="pres">
      <dgm:prSet presAssocID="{2BED9198-8B96-4D10-A281-056205B73A14}" presName="rootComposite1" presStyleCnt="0"/>
      <dgm:spPr/>
    </dgm:pt>
    <dgm:pt modelId="{2C8F3ED5-C7FA-49CE-959B-8C58A3EA3D69}" type="pres">
      <dgm:prSet presAssocID="{2BED9198-8B96-4D10-A281-056205B73A14}" presName="rootText1" presStyleLbl="node0" presStyleIdx="0" presStyleCnt="1" custScaleX="120603" custScaleY="164976" custLinFactNeighborX="2010" custLinFactNeighborY="-73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AD8490-2E38-48D2-BEFB-E053A93FCC0A}" type="pres">
      <dgm:prSet presAssocID="{2BED9198-8B96-4D10-A281-056205B73A1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32F005B-82D3-4787-8A2C-0567FA047109}" type="pres">
      <dgm:prSet presAssocID="{2BED9198-8B96-4D10-A281-056205B73A14}" presName="hierChild2" presStyleCnt="0"/>
      <dgm:spPr/>
    </dgm:pt>
    <dgm:pt modelId="{CF0851AC-D2E8-4661-BCE0-0933AA9F51CA}" type="pres">
      <dgm:prSet presAssocID="{395A80AE-5B52-4F7F-A28F-AAA63A6D98E4}" presName="Name37" presStyleLbl="parChTrans1D2" presStyleIdx="0" presStyleCnt="2"/>
      <dgm:spPr/>
      <dgm:t>
        <a:bodyPr/>
        <a:lstStyle/>
        <a:p>
          <a:endParaRPr lang="ru-RU"/>
        </a:p>
      </dgm:t>
    </dgm:pt>
    <dgm:pt modelId="{7089B00D-09C4-4970-8DE9-CCC705835A05}" type="pres">
      <dgm:prSet presAssocID="{F26DE077-9DF0-4AE7-B95C-B7EA4F6CB97F}" presName="hierRoot2" presStyleCnt="0">
        <dgm:presLayoutVars>
          <dgm:hierBranch val="init"/>
        </dgm:presLayoutVars>
      </dgm:prSet>
      <dgm:spPr/>
    </dgm:pt>
    <dgm:pt modelId="{AA926A66-D46E-4BF1-9DDB-8A63BC1B8E23}" type="pres">
      <dgm:prSet presAssocID="{F26DE077-9DF0-4AE7-B95C-B7EA4F6CB97F}" presName="rootComposite" presStyleCnt="0"/>
      <dgm:spPr/>
    </dgm:pt>
    <dgm:pt modelId="{8BC3C7DE-DAA1-4962-9B31-A0721343F401}" type="pres">
      <dgm:prSet presAssocID="{F26DE077-9DF0-4AE7-B95C-B7EA4F6CB97F}" presName="rootText" presStyleLbl="node2" presStyleIdx="0" presStyleCnt="2" custScaleX="1089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B4B856-FD17-427F-B3D4-002D378E2254}" type="pres">
      <dgm:prSet presAssocID="{F26DE077-9DF0-4AE7-B95C-B7EA4F6CB97F}" presName="rootConnector" presStyleLbl="node2" presStyleIdx="0" presStyleCnt="2"/>
      <dgm:spPr/>
      <dgm:t>
        <a:bodyPr/>
        <a:lstStyle/>
        <a:p>
          <a:endParaRPr lang="ru-RU"/>
        </a:p>
      </dgm:t>
    </dgm:pt>
    <dgm:pt modelId="{E60F5A98-98BA-49C0-BE6B-390ECAAC97FC}" type="pres">
      <dgm:prSet presAssocID="{F26DE077-9DF0-4AE7-B95C-B7EA4F6CB97F}" presName="hierChild4" presStyleCnt="0"/>
      <dgm:spPr/>
    </dgm:pt>
    <dgm:pt modelId="{8ED3E2B5-0705-4158-B27B-C8D2076D6B96}" type="pres">
      <dgm:prSet presAssocID="{F26DE077-9DF0-4AE7-B95C-B7EA4F6CB97F}" presName="hierChild5" presStyleCnt="0"/>
      <dgm:spPr/>
    </dgm:pt>
    <dgm:pt modelId="{A7F22FAB-922F-4720-9FB3-0F7DBCF46EFB}" type="pres">
      <dgm:prSet presAssocID="{AE323560-93C2-488B-9279-99C834D26601}" presName="Name37" presStyleLbl="parChTrans1D2" presStyleIdx="1" presStyleCnt="2"/>
      <dgm:spPr/>
      <dgm:t>
        <a:bodyPr/>
        <a:lstStyle/>
        <a:p>
          <a:endParaRPr lang="ru-RU"/>
        </a:p>
      </dgm:t>
    </dgm:pt>
    <dgm:pt modelId="{E6090F1A-5722-440B-AB09-3631D266985E}" type="pres">
      <dgm:prSet presAssocID="{DFF7E549-D310-4998-9F0E-790A7829C37A}" presName="hierRoot2" presStyleCnt="0">
        <dgm:presLayoutVars>
          <dgm:hierBranch val="init"/>
        </dgm:presLayoutVars>
      </dgm:prSet>
      <dgm:spPr/>
    </dgm:pt>
    <dgm:pt modelId="{C7CA1B5F-0D07-4E7A-AC0C-18E143C2D7A7}" type="pres">
      <dgm:prSet presAssocID="{DFF7E549-D310-4998-9F0E-790A7829C37A}" presName="rootComposite" presStyleCnt="0"/>
      <dgm:spPr/>
    </dgm:pt>
    <dgm:pt modelId="{1D118887-9542-451B-9357-1DE5106DF76D}" type="pres">
      <dgm:prSet presAssocID="{DFF7E549-D310-4998-9F0E-790A7829C37A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51532E-2048-4397-9FC9-DE738F1EA0F9}" type="pres">
      <dgm:prSet presAssocID="{DFF7E549-D310-4998-9F0E-790A7829C37A}" presName="rootConnector" presStyleLbl="node2" presStyleIdx="1" presStyleCnt="2"/>
      <dgm:spPr/>
      <dgm:t>
        <a:bodyPr/>
        <a:lstStyle/>
        <a:p>
          <a:endParaRPr lang="ru-RU"/>
        </a:p>
      </dgm:t>
    </dgm:pt>
    <dgm:pt modelId="{5309B10E-AF35-4F27-B421-5F8D042A1E68}" type="pres">
      <dgm:prSet presAssocID="{DFF7E549-D310-4998-9F0E-790A7829C37A}" presName="hierChild4" presStyleCnt="0"/>
      <dgm:spPr/>
    </dgm:pt>
    <dgm:pt modelId="{24D4C7DA-AC2D-40C1-BE76-EBD636420EA9}" type="pres">
      <dgm:prSet presAssocID="{DFF7E549-D310-4998-9F0E-790A7829C37A}" presName="hierChild5" presStyleCnt="0"/>
      <dgm:spPr/>
    </dgm:pt>
    <dgm:pt modelId="{040B9C9B-8CF4-4B58-B8B9-3D6F9540AD2F}" type="pres">
      <dgm:prSet presAssocID="{2BED9198-8B96-4D10-A281-056205B73A14}" presName="hierChild3" presStyleCnt="0"/>
      <dgm:spPr/>
    </dgm:pt>
  </dgm:ptLst>
  <dgm:cxnLst>
    <dgm:cxn modelId="{F364DE2E-87B9-4C00-9514-09A46DB17D48}" type="presOf" srcId="{AE323560-93C2-488B-9279-99C834D26601}" destId="{A7F22FAB-922F-4720-9FB3-0F7DBCF46EFB}" srcOrd="0" destOrd="0" presId="urn:microsoft.com/office/officeart/2005/8/layout/orgChart1"/>
    <dgm:cxn modelId="{7CAA357F-4EAD-42DA-8D36-DA50FE5ADC26}" type="presOf" srcId="{DFF7E549-D310-4998-9F0E-790A7829C37A}" destId="{1D118887-9542-451B-9357-1DE5106DF76D}" srcOrd="0" destOrd="0" presId="urn:microsoft.com/office/officeart/2005/8/layout/orgChart1"/>
    <dgm:cxn modelId="{FBE9E5AC-9326-4649-BAAF-36A246B2D7D2}" type="presOf" srcId="{F26DE077-9DF0-4AE7-B95C-B7EA4F6CB97F}" destId="{8BC3C7DE-DAA1-4962-9B31-A0721343F401}" srcOrd="0" destOrd="0" presId="urn:microsoft.com/office/officeart/2005/8/layout/orgChart1"/>
    <dgm:cxn modelId="{C184AC2D-C418-477A-9607-C58804388AC1}" srcId="{2BED9198-8B96-4D10-A281-056205B73A14}" destId="{DFF7E549-D310-4998-9F0E-790A7829C37A}" srcOrd="1" destOrd="0" parTransId="{AE323560-93C2-488B-9279-99C834D26601}" sibTransId="{0B309694-A00C-4964-82A8-775C36289D80}"/>
    <dgm:cxn modelId="{3F1DE201-6415-442A-9742-47E68A5A1866}" type="presOf" srcId="{2BED9198-8B96-4D10-A281-056205B73A14}" destId="{2C8F3ED5-C7FA-49CE-959B-8C58A3EA3D69}" srcOrd="0" destOrd="0" presId="urn:microsoft.com/office/officeart/2005/8/layout/orgChart1"/>
    <dgm:cxn modelId="{25873177-3D79-4FC0-919B-C9ED13B11976}" srcId="{2BED9198-8B96-4D10-A281-056205B73A14}" destId="{F26DE077-9DF0-4AE7-B95C-B7EA4F6CB97F}" srcOrd="0" destOrd="0" parTransId="{395A80AE-5B52-4F7F-A28F-AAA63A6D98E4}" sibTransId="{E6366602-10AF-4EB0-A136-D6F634D7370E}"/>
    <dgm:cxn modelId="{B057C7AC-B38E-4165-AD39-DD1294F94795}" type="presOf" srcId="{F26DE077-9DF0-4AE7-B95C-B7EA4F6CB97F}" destId="{B0B4B856-FD17-427F-B3D4-002D378E2254}" srcOrd="1" destOrd="0" presId="urn:microsoft.com/office/officeart/2005/8/layout/orgChart1"/>
    <dgm:cxn modelId="{34DBBC38-2EAB-4507-98AF-79791A61E933}" type="presOf" srcId="{395A80AE-5B52-4F7F-A28F-AAA63A6D98E4}" destId="{CF0851AC-D2E8-4661-BCE0-0933AA9F51CA}" srcOrd="0" destOrd="0" presId="urn:microsoft.com/office/officeart/2005/8/layout/orgChart1"/>
    <dgm:cxn modelId="{7692BE08-DA03-4D95-A903-36CAF9B3EF23}" type="presOf" srcId="{DFF7E549-D310-4998-9F0E-790A7829C37A}" destId="{5751532E-2048-4397-9FC9-DE738F1EA0F9}" srcOrd="1" destOrd="0" presId="urn:microsoft.com/office/officeart/2005/8/layout/orgChart1"/>
    <dgm:cxn modelId="{B74B72E3-B54E-48BF-9CB4-EA3DBE502E64}" srcId="{54F6CFA5-CFFB-453B-8B9A-AF9F37B447AE}" destId="{2BED9198-8B96-4D10-A281-056205B73A14}" srcOrd="0" destOrd="0" parTransId="{7583AACF-C81C-4A25-B61D-ED120708FA29}" sibTransId="{4C0412D7-FBD6-406A-9775-E63531CCEB78}"/>
    <dgm:cxn modelId="{6C0BAB7C-D740-4630-A23D-92FE5B9091CD}" type="presOf" srcId="{54F6CFA5-CFFB-453B-8B9A-AF9F37B447AE}" destId="{661661F9-509D-4C1B-946C-795E19734721}" srcOrd="0" destOrd="0" presId="urn:microsoft.com/office/officeart/2005/8/layout/orgChart1"/>
    <dgm:cxn modelId="{E45C4E8D-05BA-4506-ADC8-A9257FE3D89D}" type="presOf" srcId="{2BED9198-8B96-4D10-A281-056205B73A14}" destId="{23AD8490-2E38-48D2-BEFB-E053A93FCC0A}" srcOrd="1" destOrd="0" presId="urn:microsoft.com/office/officeart/2005/8/layout/orgChart1"/>
    <dgm:cxn modelId="{7936B4EC-D752-4D97-963C-4AE2E58D9EA3}" type="presParOf" srcId="{661661F9-509D-4C1B-946C-795E19734721}" destId="{1EB28CEB-86C0-4E17-B53E-BCC36AF6E4FC}" srcOrd="0" destOrd="0" presId="urn:microsoft.com/office/officeart/2005/8/layout/orgChart1"/>
    <dgm:cxn modelId="{C0B9E4AF-509E-4E5F-8946-5A76CE9DCDEF}" type="presParOf" srcId="{1EB28CEB-86C0-4E17-B53E-BCC36AF6E4FC}" destId="{921D12EE-4EBA-4253-9A46-696BA7BB3D25}" srcOrd="0" destOrd="0" presId="urn:microsoft.com/office/officeart/2005/8/layout/orgChart1"/>
    <dgm:cxn modelId="{5FA93500-880F-4E85-8FD5-EA2A95FC42CA}" type="presParOf" srcId="{921D12EE-4EBA-4253-9A46-696BA7BB3D25}" destId="{2C8F3ED5-C7FA-49CE-959B-8C58A3EA3D69}" srcOrd="0" destOrd="0" presId="urn:microsoft.com/office/officeart/2005/8/layout/orgChart1"/>
    <dgm:cxn modelId="{6EFE0858-A5DF-4307-BDAE-04902217D873}" type="presParOf" srcId="{921D12EE-4EBA-4253-9A46-696BA7BB3D25}" destId="{23AD8490-2E38-48D2-BEFB-E053A93FCC0A}" srcOrd="1" destOrd="0" presId="urn:microsoft.com/office/officeart/2005/8/layout/orgChart1"/>
    <dgm:cxn modelId="{D22BB566-058B-4010-AEB9-89F53024C69E}" type="presParOf" srcId="{1EB28CEB-86C0-4E17-B53E-BCC36AF6E4FC}" destId="{732F005B-82D3-4787-8A2C-0567FA047109}" srcOrd="1" destOrd="0" presId="urn:microsoft.com/office/officeart/2005/8/layout/orgChart1"/>
    <dgm:cxn modelId="{DE227545-BCB8-4839-9F01-FB01AD06AECD}" type="presParOf" srcId="{732F005B-82D3-4787-8A2C-0567FA047109}" destId="{CF0851AC-D2E8-4661-BCE0-0933AA9F51CA}" srcOrd="0" destOrd="0" presId="urn:microsoft.com/office/officeart/2005/8/layout/orgChart1"/>
    <dgm:cxn modelId="{B5E1A38F-B39A-4FB4-A9B9-3E9D53E277CD}" type="presParOf" srcId="{732F005B-82D3-4787-8A2C-0567FA047109}" destId="{7089B00D-09C4-4970-8DE9-CCC705835A05}" srcOrd="1" destOrd="0" presId="urn:microsoft.com/office/officeart/2005/8/layout/orgChart1"/>
    <dgm:cxn modelId="{A4AF3E8B-771A-47E4-8218-A1116ECAD6FC}" type="presParOf" srcId="{7089B00D-09C4-4970-8DE9-CCC705835A05}" destId="{AA926A66-D46E-4BF1-9DDB-8A63BC1B8E23}" srcOrd="0" destOrd="0" presId="urn:microsoft.com/office/officeart/2005/8/layout/orgChart1"/>
    <dgm:cxn modelId="{8896C819-49FB-46BD-838B-CED9DA43C077}" type="presParOf" srcId="{AA926A66-D46E-4BF1-9DDB-8A63BC1B8E23}" destId="{8BC3C7DE-DAA1-4962-9B31-A0721343F401}" srcOrd="0" destOrd="0" presId="urn:microsoft.com/office/officeart/2005/8/layout/orgChart1"/>
    <dgm:cxn modelId="{116BC9FA-DE17-4867-8E2E-7D72FB56D1E9}" type="presParOf" srcId="{AA926A66-D46E-4BF1-9DDB-8A63BC1B8E23}" destId="{B0B4B856-FD17-427F-B3D4-002D378E2254}" srcOrd="1" destOrd="0" presId="urn:microsoft.com/office/officeart/2005/8/layout/orgChart1"/>
    <dgm:cxn modelId="{048E22A0-D3CC-4D80-A2BE-C97A42D5AA26}" type="presParOf" srcId="{7089B00D-09C4-4970-8DE9-CCC705835A05}" destId="{E60F5A98-98BA-49C0-BE6B-390ECAAC97FC}" srcOrd="1" destOrd="0" presId="urn:microsoft.com/office/officeart/2005/8/layout/orgChart1"/>
    <dgm:cxn modelId="{3F4190A7-8531-4484-B3D8-3141A1B8D500}" type="presParOf" srcId="{7089B00D-09C4-4970-8DE9-CCC705835A05}" destId="{8ED3E2B5-0705-4158-B27B-C8D2076D6B96}" srcOrd="2" destOrd="0" presId="urn:microsoft.com/office/officeart/2005/8/layout/orgChart1"/>
    <dgm:cxn modelId="{5E69E025-641C-4936-AE06-5924874805BF}" type="presParOf" srcId="{732F005B-82D3-4787-8A2C-0567FA047109}" destId="{A7F22FAB-922F-4720-9FB3-0F7DBCF46EFB}" srcOrd="2" destOrd="0" presId="urn:microsoft.com/office/officeart/2005/8/layout/orgChart1"/>
    <dgm:cxn modelId="{8924DE25-DD7B-4FC2-A937-D37477405F74}" type="presParOf" srcId="{732F005B-82D3-4787-8A2C-0567FA047109}" destId="{E6090F1A-5722-440B-AB09-3631D266985E}" srcOrd="3" destOrd="0" presId="urn:microsoft.com/office/officeart/2005/8/layout/orgChart1"/>
    <dgm:cxn modelId="{1E1B9CB9-5544-495A-8483-8135C139DB2E}" type="presParOf" srcId="{E6090F1A-5722-440B-AB09-3631D266985E}" destId="{C7CA1B5F-0D07-4E7A-AC0C-18E143C2D7A7}" srcOrd="0" destOrd="0" presId="urn:microsoft.com/office/officeart/2005/8/layout/orgChart1"/>
    <dgm:cxn modelId="{2A8C9ABF-28F3-4729-B897-33500C7B6661}" type="presParOf" srcId="{C7CA1B5F-0D07-4E7A-AC0C-18E143C2D7A7}" destId="{1D118887-9542-451B-9357-1DE5106DF76D}" srcOrd="0" destOrd="0" presId="urn:microsoft.com/office/officeart/2005/8/layout/orgChart1"/>
    <dgm:cxn modelId="{24504538-6CCB-4A39-B391-AAA043D69754}" type="presParOf" srcId="{C7CA1B5F-0D07-4E7A-AC0C-18E143C2D7A7}" destId="{5751532E-2048-4397-9FC9-DE738F1EA0F9}" srcOrd="1" destOrd="0" presId="urn:microsoft.com/office/officeart/2005/8/layout/orgChart1"/>
    <dgm:cxn modelId="{A649907C-D470-4D29-B03A-3F88D1A06525}" type="presParOf" srcId="{E6090F1A-5722-440B-AB09-3631D266985E}" destId="{5309B10E-AF35-4F27-B421-5F8D042A1E68}" srcOrd="1" destOrd="0" presId="urn:microsoft.com/office/officeart/2005/8/layout/orgChart1"/>
    <dgm:cxn modelId="{D534B3DE-466D-43F2-B9D5-AB2E39E73042}" type="presParOf" srcId="{E6090F1A-5722-440B-AB09-3631D266985E}" destId="{24D4C7DA-AC2D-40C1-BE76-EBD636420EA9}" srcOrd="2" destOrd="0" presId="urn:microsoft.com/office/officeart/2005/8/layout/orgChart1"/>
    <dgm:cxn modelId="{CE13C495-C338-49AB-9281-05BAECE60B16}" type="presParOf" srcId="{1EB28CEB-86C0-4E17-B53E-BCC36AF6E4FC}" destId="{040B9C9B-8CF4-4B58-B8B9-3D6F9540AD2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4277B7-AF42-4708-86D0-12EBB68E0A10}" type="doc">
      <dgm:prSet loTypeId="urn:microsoft.com/office/officeart/2005/8/layout/process1" loCatId="process" qsTypeId="urn:microsoft.com/office/officeart/2005/8/quickstyle/simple3" qsCatId="simple" csTypeId="urn:microsoft.com/office/officeart/2005/8/colors/accent2_4" csCatId="accent2" phldr="1"/>
      <dgm:spPr/>
    </dgm:pt>
    <dgm:pt modelId="{6EC50E8B-8D0A-4564-AB3C-90E73B922403}">
      <dgm:prSet phldrT="[Текст]" custT="1"/>
      <dgm:spPr/>
      <dgm:t>
        <a:bodyPr/>
        <a:lstStyle/>
        <a:p>
          <a:r>
            <a:rPr lang="ru-RU" sz="1800" dirty="0" smtClean="0"/>
            <a:t>Пособие выплачивается детям-сиротам  </a:t>
          </a:r>
          <a:endParaRPr lang="ru-RU" sz="1800" dirty="0"/>
        </a:p>
      </dgm:t>
    </dgm:pt>
    <dgm:pt modelId="{43D3BCB6-3FF4-4F71-9BD9-533F7E3FF7AE}" type="parTrans" cxnId="{7ED5FC24-E3C1-4A3D-A8CC-CD6D32FD0B66}">
      <dgm:prSet/>
      <dgm:spPr/>
      <dgm:t>
        <a:bodyPr/>
        <a:lstStyle/>
        <a:p>
          <a:endParaRPr lang="ru-RU"/>
        </a:p>
      </dgm:t>
    </dgm:pt>
    <dgm:pt modelId="{4C5A53A4-A13B-4ABA-9CCD-A8DA6201D502}" type="sibTrans" cxnId="{7ED5FC24-E3C1-4A3D-A8CC-CD6D32FD0B66}">
      <dgm:prSet/>
      <dgm:spPr/>
      <dgm:t>
        <a:bodyPr/>
        <a:lstStyle/>
        <a:p>
          <a:endParaRPr lang="ru-RU"/>
        </a:p>
      </dgm:t>
    </dgm:pt>
    <dgm:pt modelId="{2EC0B93E-D8B3-412D-B577-4EC1FC7C8FDE}">
      <dgm:prSet phldrT="[Текст]" custT="1"/>
      <dgm:spPr/>
      <dgm:t>
        <a:bodyPr/>
        <a:lstStyle/>
        <a:p>
          <a:r>
            <a:rPr lang="ru-RU" sz="1800" dirty="0" smtClean="0"/>
            <a:t>со дня зачисления на обучение в организацию, осуществляющую образовательную деятельность, восстановления в этой организации и до завершения обучения</a:t>
          </a:r>
          <a:endParaRPr lang="ru-RU" sz="1800" dirty="0"/>
        </a:p>
      </dgm:t>
    </dgm:pt>
    <dgm:pt modelId="{E90639B4-30CC-48CA-87D4-0A3D548B102D}" type="parTrans" cxnId="{348B47C4-A08D-410D-998A-F8A355109118}">
      <dgm:prSet/>
      <dgm:spPr/>
      <dgm:t>
        <a:bodyPr/>
        <a:lstStyle/>
        <a:p>
          <a:endParaRPr lang="ru-RU"/>
        </a:p>
      </dgm:t>
    </dgm:pt>
    <dgm:pt modelId="{8E61DB9D-2327-4477-B4E6-FCDA4EBAE1A6}" type="sibTrans" cxnId="{348B47C4-A08D-410D-998A-F8A355109118}">
      <dgm:prSet/>
      <dgm:spPr/>
      <dgm:t>
        <a:bodyPr/>
        <a:lstStyle/>
        <a:p>
          <a:endParaRPr lang="ru-RU"/>
        </a:p>
      </dgm:t>
    </dgm:pt>
    <dgm:pt modelId="{32C06777-266F-45EC-B47F-E8610A449AA4}">
      <dgm:prSet phldrT="[Текст]"/>
      <dgm:spPr/>
      <dgm:t>
        <a:bodyPr/>
        <a:lstStyle/>
        <a:p>
          <a:r>
            <a:rPr lang="ru-RU" dirty="0" smtClean="0"/>
            <a:t>до достижения ими возраста 23 лет</a:t>
          </a:r>
          <a:endParaRPr lang="ru-RU" dirty="0"/>
        </a:p>
      </dgm:t>
    </dgm:pt>
    <dgm:pt modelId="{1E54509C-60E8-46C8-BFE4-7625CEDE5F2F}" type="parTrans" cxnId="{0C759E48-2A97-48F6-BB6E-B287CA8B9FD8}">
      <dgm:prSet/>
      <dgm:spPr/>
      <dgm:t>
        <a:bodyPr/>
        <a:lstStyle/>
        <a:p>
          <a:endParaRPr lang="ru-RU"/>
        </a:p>
      </dgm:t>
    </dgm:pt>
    <dgm:pt modelId="{01BA1D6D-5A1C-430B-9302-63D1E0F6EBD3}" type="sibTrans" cxnId="{0C759E48-2A97-48F6-BB6E-B287CA8B9FD8}">
      <dgm:prSet/>
      <dgm:spPr/>
      <dgm:t>
        <a:bodyPr/>
        <a:lstStyle/>
        <a:p>
          <a:endParaRPr lang="ru-RU"/>
        </a:p>
      </dgm:t>
    </dgm:pt>
    <dgm:pt modelId="{21309A9C-0EC2-4894-B1BE-4C5928A8140F}" type="pres">
      <dgm:prSet presAssocID="{494277B7-AF42-4708-86D0-12EBB68E0A10}" presName="Name0" presStyleCnt="0">
        <dgm:presLayoutVars>
          <dgm:dir/>
          <dgm:resizeHandles val="exact"/>
        </dgm:presLayoutVars>
      </dgm:prSet>
      <dgm:spPr/>
    </dgm:pt>
    <dgm:pt modelId="{43BD6B0C-C8F0-410D-AEAA-4C110ABEA138}" type="pres">
      <dgm:prSet presAssocID="{6EC50E8B-8D0A-4564-AB3C-90E73B922403}" presName="node" presStyleLbl="node1" presStyleIdx="0" presStyleCnt="3" custScaleY="1259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6FC57C-E959-4C38-BD9D-ABE807D8E6EA}" type="pres">
      <dgm:prSet presAssocID="{4C5A53A4-A13B-4ABA-9CCD-A8DA6201D502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9AA4615-9437-4F9E-A416-E01DB77D9709}" type="pres">
      <dgm:prSet presAssocID="{4C5A53A4-A13B-4ABA-9CCD-A8DA6201D502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1B10F9EB-88FB-45AF-9408-F17BDB50A510}" type="pres">
      <dgm:prSet presAssocID="{2EC0B93E-D8B3-412D-B577-4EC1FC7C8FDE}" presName="node" presStyleLbl="node1" presStyleIdx="1" presStyleCnt="3" custScaleX="151154" custScaleY="1629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83015D-6954-41B2-9153-7BCFDAF7A2D3}" type="pres">
      <dgm:prSet presAssocID="{8E61DB9D-2327-4477-B4E6-FCDA4EBAE1A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C69FC74F-C0B5-499D-A8E2-07FD5329EE68}" type="pres">
      <dgm:prSet presAssocID="{8E61DB9D-2327-4477-B4E6-FCDA4EBAE1A6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2331848F-BFEE-4535-9752-4F5233803764}" type="pres">
      <dgm:prSet presAssocID="{32C06777-266F-45EC-B47F-E8610A449AA4}" presName="node" presStyleLbl="node1" presStyleIdx="2" presStyleCnt="3" custScaleY="1324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D9678F-31E9-4FD1-8D10-0D2F93717B58}" type="presOf" srcId="{4C5A53A4-A13B-4ABA-9CCD-A8DA6201D502}" destId="{C9AA4615-9437-4F9E-A416-E01DB77D9709}" srcOrd="1" destOrd="0" presId="urn:microsoft.com/office/officeart/2005/8/layout/process1"/>
    <dgm:cxn modelId="{A78AF8DE-3BA8-4CCE-AB53-ED642924A1E1}" type="presOf" srcId="{8E61DB9D-2327-4477-B4E6-FCDA4EBAE1A6}" destId="{C69FC74F-C0B5-499D-A8E2-07FD5329EE68}" srcOrd="1" destOrd="0" presId="urn:microsoft.com/office/officeart/2005/8/layout/process1"/>
    <dgm:cxn modelId="{CEBD8F84-6B48-45B2-ACE0-157E3F788D7F}" type="presOf" srcId="{32C06777-266F-45EC-B47F-E8610A449AA4}" destId="{2331848F-BFEE-4535-9752-4F5233803764}" srcOrd="0" destOrd="0" presId="urn:microsoft.com/office/officeart/2005/8/layout/process1"/>
    <dgm:cxn modelId="{3A286CC0-D301-43A7-BAEF-B49CAED619DB}" type="presOf" srcId="{4C5A53A4-A13B-4ABA-9CCD-A8DA6201D502}" destId="{9B6FC57C-E959-4C38-BD9D-ABE807D8E6EA}" srcOrd="0" destOrd="0" presId="urn:microsoft.com/office/officeart/2005/8/layout/process1"/>
    <dgm:cxn modelId="{348B47C4-A08D-410D-998A-F8A355109118}" srcId="{494277B7-AF42-4708-86D0-12EBB68E0A10}" destId="{2EC0B93E-D8B3-412D-B577-4EC1FC7C8FDE}" srcOrd="1" destOrd="0" parTransId="{E90639B4-30CC-48CA-87D4-0A3D548B102D}" sibTransId="{8E61DB9D-2327-4477-B4E6-FCDA4EBAE1A6}"/>
    <dgm:cxn modelId="{3C6A08D7-3804-4145-B94D-0EE4D0D16B75}" type="presOf" srcId="{494277B7-AF42-4708-86D0-12EBB68E0A10}" destId="{21309A9C-0EC2-4894-B1BE-4C5928A8140F}" srcOrd="0" destOrd="0" presId="urn:microsoft.com/office/officeart/2005/8/layout/process1"/>
    <dgm:cxn modelId="{EA83615A-0377-46FD-8ECC-948C1EE9AC79}" type="presOf" srcId="{2EC0B93E-D8B3-412D-B577-4EC1FC7C8FDE}" destId="{1B10F9EB-88FB-45AF-9408-F17BDB50A510}" srcOrd="0" destOrd="0" presId="urn:microsoft.com/office/officeart/2005/8/layout/process1"/>
    <dgm:cxn modelId="{0C759E48-2A97-48F6-BB6E-B287CA8B9FD8}" srcId="{494277B7-AF42-4708-86D0-12EBB68E0A10}" destId="{32C06777-266F-45EC-B47F-E8610A449AA4}" srcOrd="2" destOrd="0" parTransId="{1E54509C-60E8-46C8-BFE4-7625CEDE5F2F}" sibTransId="{01BA1D6D-5A1C-430B-9302-63D1E0F6EBD3}"/>
    <dgm:cxn modelId="{7ED5FC24-E3C1-4A3D-A8CC-CD6D32FD0B66}" srcId="{494277B7-AF42-4708-86D0-12EBB68E0A10}" destId="{6EC50E8B-8D0A-4564-AB3C-90E73B922403}" srcOrd="0" destOrd="0" parTransId="{43D3BCB6-3FF4-4F71-9BD9-533F7E3FF7AE}" sibTransId="{4C5A53A4-A13B-4ABA-9CCD-A8DA6201D502}"/>
    <dgm:cxn modelId="{4BCEB833-8338-418F-A640-E76AF2064659}" type="presOf" srcId="{6EC50E8B-8D0A-4564-AB3C-90E73B922403}" destId="{43BD6B0C-C8F0-410D-AEAA-4C110ABEA138}" srcOrd="0" destOrd="0" presId="urn:microsoft.com/office/officeart/2005/8/layout/process1"/>
    <dgm:cxn modelId="{1BDE1F90-7B03-44A6-BEBD-848A16BBADAB}" type="presOf" srcId="{8E61DB9D-2327-4477-B4E6-FCDA4EBAE1A6}" destId="{B083015D-6954-41B2-9153-7BCFDAF7A2D3}" srcOrd="0" destOrd="0" presId="urn:microsoft.com/office/officeart/2005/8/layout/process1"/>
    <dgm:cxn modelId="{FB8EAA54-C64D-429A-ABC0-B6A06D27EC43}" type="presParOf" srcId="{21309A9C-0EC2-4894-B1BE-4C5928A8140F}" destId="{43BD6B0C-C8F0-410D-AEAA-4C110ABEA138}" srcOrd="0" destOrd="0" presId="urn:microsoft.com/office/officeart/2005/8/layout/process1"/>
    <dgm:cxn modelId="{E2A4E454-B4F9-4FF7-9314-0EEBEFAAA745}" type="presParOf" srcId="{21309A9C-0EC2-4894-B1BE-4C5928A8140F}" destId="{9B6FC57C-E959-4C38-BD9D-ABE807D8E6EA}" srcOrd="1" destOrd="0" presId="urn:microsoft.com/office/officeart/2005/8/layout/process1"/>
    <dgm:cxn modelId="{E7537EF8-B652-43DF-9283-CF3C575D6A72}" type="presParOf" srcId="{9B6FC57C-E959-4C38-BD9D-ABE807D8E6EA}" destId="{C9AA4615-9437-4F9E-A416-E01DB77D9709}" srcOrd="0" destOrd="0" presId="urn:microsoft.com/office/officeart/2005/8/layout/process1"/>
    <dgm:cxn modelId="{382EB0D8-D29F-45B1-B25D-D5ECFCEE46BE}" type="presParOf" srcId="{21309A9C-0EC2-4894-B1BE-4C5928A8140F}" destId="{1B10F9EB-88FB-45AF-9408-F17BDB50A510}" srcOrd="2" destOrd="0" presId="urn:microsoft.com/office/officeart/2005/8/layout/process1"/>
    <dgm:cxn modelId="{36FE9E29-11DB-4B9A-8FCE-655368B983BD}" type="presParOf" srcId="{21309A9C-0EC2-4894-B1BE-4C5928A8140F}" destId="{B083015D-6954-41B2-9153-7BCFDAF7A2D3}" srcOrd="3" destOrd="0" presId="urn:microsoft.com/office/officeart/2005/8/layout/process1"/>
    <dgm:cxn modelId="{3A267171-6EBE-4BD8-AD98-11A918DD0148}" type="presParOf" srcId="{B083015D-6954-41B2-9153-7BCFDAF7A2D3}" destId="{C69FC74F-C0B5-499D-A8E2-07FD5329EE68}" srcOrd="0" destOrd="0" presId="urn:microsoft.com/office/officeart/2005/8/layout/process1"/>
    <dgm:cxn modelId="{D6BFD032-31B8-4D69-8097-6F7B353B2011}" type="presParOf" srcId="{21309A9C-0EC2-4894-B1BE-4C5928A8140F}" destId="{2331848F-BFEE-4535-9752-4F523380376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6299D5-685F-45BC-9356-790DCF104F03}" type="doc">
      <dgm:prSet loTypeId="urn:microsoft.com/office/officeart/2005/8/layout/vList2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64C8711-6742-4CD8-B128-6CCC4806FB5F}">
      <dgm:prSet phldrT="[Текст]"/>
      <dgm:spPr/>
      <dgm:t>
        <a:bodyPr/>
        <a:lstStyle/>
        <a:p>
          <a:r>
            <a:rPr lang="ru-RU" dirty="0" smtClean="0"/>
            <a:t>Организация выплаты пособия курсантам (сиротам) возлагается на начальника образовательной организации.</a:t>
          </a:r>
          <a:endParaRPr lang="ru-RU" dirty="0"/>
        </a:p>
      </dgm:t>
    </dgm:pt>
    <dgm:pt modelId="{8524611B-B8F8-4251-85D8-5C155C7D6209}" type="parTrans" cxnId="{E08BE8AC-A85C-4E0E-8FA9-099DD50832CB}">
      <dgm:prSet/>
      <dgm:spPr/>
      <dgm:t>
        <a:bodyPr/>
        <a:lstStyle/>
        <a:p>
          <a:endParaRPr lang="ru-RU"/>
        </a:p>
      </dgm:t>
    </dgm:pt>
    <dgm:pt modelId="{09D0D0AB-18D2-4128-8440-19A7638C79BC}" type="sibTrans" cxnId="{E08BE8AC-A85C-4E0E-8FA9-099DD50832CB}">
      <dgm:prSet/>
      <dgm:spPr/>
      <dgm:t>
        <a:bodyPr/>
        <a:lstStyle/>
        <a:p>
          <a:endParaRPr lang="ru-RU"/>
        </a:p>
      </dgm:t>
    </dgm:pt>
    <dgm:pt modelId="{B5F8DF83-F49F-4A68-A258-C20F40D281CD}">
      <dgm:prSet phldrT="[Текст]"/>
      <dgm:spPr/>
      <dgm:t>
        <a:bodyPr/>
        <a:lstStyle/>
        <a:p>
          <a:r>
            <a:rPr lang="ru-RU" dirty="0" smtClean="0"/>
            <a:t>Курсанты (сироты) ежегодно до начала учебного года подают рапорт на имя начальника образовательной организации о выплате пособия с приложением документов, подтверждающих право на выплату пособия.</a:t>
          </a:r>
          <a:endParaRPr lang="ru-RU" dirty="0"/>
        </a:p>
      </dgm:t>
    </dgm:pt>
    <dgm:pt modelId="{3EB92E09-5153-4F64-9F0F-7AFF5F01AA48}" type="parTrans" cxnId="{5F4BB19A-0E3F-4A42-A81D-89DF22EC304E}">
      <dgm:prSet/>
      <dgm:spPr/>
      <dgm:t>
        <a:bodyPr/>
        <a:lstStyle/>
        <a:p>
          <a:endParaRPr lang="ru-RU"/>
        </a:p>
      </dgm:t>
    </dgm:pt>
    <dgm:pt modelId="{C2BB0DF2-0FD7-4C49-9276-179A8214E56A}" type="sibTrans" cxnId="{5F4BB19A-0E3F-4A42-A81D-89DF22EC304E}">
      <dgm:prSet/>
      <dgm:spPr/>
      <dgm:t>
        <a:bodyPr/>
        <a:lstStyle/>
        <a:p>
          <a:endParaRPr lang="ru-RU"/>
        </a:p>
      </dgm:t>
    </dgm:pt>
    <dgm:pt modelId="{2366425C-16FB-45AF-8A29-50E265F82364}">
      <dgm:prSet phldrT="[Текст]"/>
      <dgm:spPr/>
      <dgm:t>
        <a:bodyPr/>
        <a:lstStyle/>
        <a:p>
          <a:r>
            <a:rPr lang="ru-RU" dirty="0" smtClean="0"/>
            <a:t>Пособие выплачивается ежегодно в течение 30 дней с начала учебного года на основании приказа начальника образовательной организации.</a:t>
          </a:r>
          <a:endParaRPr lang="ru-RU" dirty="0"/>
        </a:p>
      </dgm:t>
    </dgm:pt>
    <dgm:pt modelId="{DB9CBBCC-34EA-41F9-96D1-CE1E95F8269A}" type="parTrans" cxnId="{8AB0C464-36C0-4660-BE34-A9F186D062AB}">
      <dgm:prSet/>
      <dgm:spPr/>
      <dgm:t>
        <a:bodyPr/>
        <a:lstStyle/>
        <a:p>
          <a:endParaRPr lang="ru-RU"/>
        </a:p>
      </dgm:t>
    </dgm:pt>
    <dgm:pt modelId="{210E5C66-EDA8-4E56-B838-2829B37A648D}" type="sibTrans" cxnId="{8AB0C464-36C0-4660-BE34-A9F186D062AB}">
      <dgm:prSet/>
      <dgm:spPr/>
      <dgm:t>
        <a:bodyPr/>
        <a:lstStyle/>
        <a:p>
          <a:endParaRPr lang="ru-RU"/>
        </a:p>
      </dgm:t>
    </dgm:pt>
    <dgm:pt modelId="{AA73F2F0-08EB-4083-B31C-EDDC7CC64AD8}" type="pres">
      <dgm:prSet presAssocID="{346299D5-685F-45BC-9356-790DCF104F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68A39D-A8CB-4DB7-9441-8FC85DF676CD}" type="pres">
      <dgm:prSet presAssocID="{A64C8711-6742-4CD8-B128-6CCC4806FB5F}" presName="parentText" presStyleLbl="node1" presStyleIdx="0" presStyleCnt="2" custLinFactNeighborX="2857" custLinFactNeighborY="-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739A17-4A95-4289-A071-5792C154EC9E}" type="pres">
      <dgm:prSet presAssocID="{A64C8711-6742-4CD8-B128-6CCC4806FB5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767BA2-DFDF-4924-9FCB-547A6CCDFE9C}" type="pres">
      <dgm:prSet presAssocID="{2366425C-16FB-45AF-8A29-50E265F8236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130E11-3FD5-41D0-A959-7C41D470D2D0}" type="presOf" srcId="{A64C8711-6742-4CD8-B128-6CCC4806FB5F}" destId="{0268A39D-A8CB-4DB7-9441-8FC85DF676CD}" srcOrd="0" destOrd="0" presId="urn:microsoft.com/office/officeart/2005/8/layout/vList2"/>
    <dgm:cxn modelId="{5F4BB19A-0E3F-4A42-A81D-89DF22EC304E}" srcId="{A64C8711-6742-4CD8-B128-6CCC4806FB5F}" destId="{B5F8DF83-F49F-4A68-A258-C20F40D281CD}" srcOrd="0" destOrd="0" parTransId="{3EB92E09-5153-4F64-9F0F-7AFF5F01AA48}" sibTransId="{C2BB0DF2-0FD7-4C49-9276-179A8214E56A}"/>
    <dgm:cxn modelId="{8AB0C464-36C0-4660-BE34-A9F186D062AB}" srcId="{346299D5-685F-45BC-9356-790DCF104F03}" destId="{2366425C-16FB-45AF-8A29-50E265F82364}" srcOrd="1" destOrd="0" parTransId="{DB9CBBCC-34EA-41F9-96D1-CE1E95F8269A}" sibTransId="{210E5C66-EDA8-4E56-B838-2829B37A648D}"/>
    <dgm:cxn modelId="{524C9BB9-82CB-4A49-A7A7-10997B613D85}" type="presOf" srcId="{2366425C-16FB-45AF-8A29-50E265F82364}" destId="{80767BA2-DFDF-4924-9FCB-547A6CCDFE9C}" srcOrd="0" destOrd="0" presId="urn:microsoft.com/office/officeart/2005/8/layout/vList2"/>
    <dgm:cxn modelId="{FB24A35D-5245-4AD2-9215-A735EEB02DDD}" type="presOf" srcId="{346299D5-685F-45BC-9356-790DCF104F03}" destId="{AA73F2F0-08EB-4083-B31C-EDDC7CC64AD8}" srcOrd="0" destOrd="0" presId="urn:microsoft.com/office/officeart/2005/8/layout/vList2"/>
    <dgm:cxn modelId="{388D060E-C44F-4DCD-9CCF-8AD1C36C6F02}" type="presOf" srcId="{B5F8DF83-F49F-4A68-A258-C20F40D281CD}" destId="{B8739A17-4A95-4289-A071-5792C154EC9E}" srcOrd="0" destOrd="0" presId="urn:microsoft.com/office/officeart/2005/8/layout/vList2"/>
    <dgm:cxn modelId="{E08BE8AC-A85C-4E0E-8FA9-099DD50832CB}" srcId="{346299D5-685F-45BC-9356-790DCF104F03}" destId="{A64C8711-6742-4CD8-B128-6CCC4806FB5F}" srcOrd="0" destOrd="0" parTransId="{8524611B-B8F8-4251-85D8-5C155C7D6209}" sibTransId="{09D0D0AB-18D2-4128-8440-19A7638C79BC}"/>
    <dgm:cxn modelId="{CC8FB807-1842-48BD-8DC7-712078012E2F}" type="presParOf" srcId="{AA73F2F0-08EB-4083-B31C-EDDC7CC64AD8}" destId="{0268A39D-A8CB-4DB7-9441-8FC85DF676CD}" srcOrd="0" destOrd="0" presId="urn:microsoft.com/office/officeart/2005/8/layout/vList2"/>
    <dgm:cxn modelId="{48DF1E30-2AB4-4545-A7CA-A07E9E66EFC5}" type="presParOf" srcId="{AA73F2F0-08EB-4083-B31C-EDDC7CC64AD8}" destId="{B8739A17-4A95-4289-A071-5792C154EC9E}" srcOrd="1" destOrd="0" presId="urn:microsoft.com/office/officeart/2005/8/layout/vList2"/>
    <dgm:cxn modelId="{2EEE0B35-B353-49DE-8396-25A0ADBDD356}" type="presParOf" srcId="{AA73F2F0-08EB-4083-B31C-EDDC7CC64AD8}" destId="{80767BA2-DFDF-4924-9FCB-547A6CCDFE9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F22FAB-922F-4720-9FB3-0F7DBCF46EFB}">
      <dsp:nvSpPr>
        <dsp:cNvPr id="0" name=""/>
        <dsp:cNvSpPr/>
      </dsp:nvSpPr>
      <dsp:spPr>
        <a:xfrm>
          <a:off x="4029627" y="3312146"/>
          <a:ext cx="2167196" cy="848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360"/>
              </a:lnTo>
              <a:lnTo>
                <a:pt x="2167196" y="487360"/>
              </a:lnTo>
              <a:lnTo>
                <a:pt x="2167196" y="848789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851AC-D2E8-4661-BCE0-0933AA9F51CA}">
      <dsp:nvSpPr>
        <dsp:cNvPr id="0" name=""/>
        <dsp:cNvSpPr/>
      </dsp:nvSpPr>
      <dsp:spPr>
        <a:xfrm>
          <a:off x="1877921" y="3312146"/>
          <a:ext cx="2151706" cy="848789"/>
        </a:xfrm>
        <a:custGeom>
          <a:avLst/>
          <a:gdLst/>
          <a:ahLst/>
          <a:cxnLst/>
          <a:rect l="0" t="0" r="0" b="0"/>
          <a:pathLst>
            <a:path>
              <a:moveTo>
                <a:pt x="2151706" y="0"/>
              </a:moveTo>
              <a:lnTo>
                <a:pt x="2151706" y="487360"/>
              </a:lnTo>
              <a:lnTo>
                <a:pt x="0" y="487360"/>
              </a:lnTo>
              <a:lnTo>
                <a:pt x="0" y="848789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F3ED5-C7FA-49CE-959B-8C58A3EA3D69}">
      <dsp:nvSpPr>
        <dsp:cNvPr id="0" name=""/>
        <dsp:cNvSpPr/>
      </dsp:nvSpPr>
      <dsp:spPr>
        <a:xfrm>
          <a:off x="1953942" y="472761"/>
          <a:ext cx="4151371" cy="2839384"/>
        </a:xfrm>
        <a:prstGeom prst="rect">
          <a:avLst/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Детям-сиротам, обучающимся по очной форме обучения по основным профессиональным образовательным программам за счет средств соответствующих бюджетов бюджетной системы Российской Федерации, наряду с полным государственным обеспечением </a:t>
          </a:r>
          <a:r>
            <a:rPr lang="ru-RU" sz="2000" b="1" u="sng" kern="1200" dirty="0" smtClean="0">
              <a:solidFill>
                <a:schemeClr val="tx1"/>
              </a:solidFill>
            </a:rPr>
            <a:t>выплачиваются</a:t>
          </a:r>
          <a:endParaRPr lang="ru-RU" sz="2000" b="1" u="sng" kern="1200" dirty="0">
            <a:solidFill>
              <a:schemeClr val="tx1"/>
            </a:solidFill>
          </a:endParaRPr>
        </a:p>
      </dsp:txBody>
      <dsp:txXfrm>
        <a:off x="1953942" y="472761"/>
        <a:ext cx="4151371" cy="2839384"/>
      </dsp:txXfrm>
    </dsp:sp>
    <dsp:sp modelId="{8BC3C7DE-DAA1-4962-9B31-A0721343F401}">
      <dsp:nvSpPr>
        <dsp:cNvPr id="0" name=""/>
        <dsp:cNvSpPr/>
      </dsp:nvSpPr>
      <dsp:spPr>
        <a:xfrm>
          <a:off x="2966" y="4160936"/>
          <a:ext cx="3749910" cy="1721089"/>
        </a:xfrm>
        <a:prstGeom prst="rect">
          <a:avLst/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kern="1200" dirty="0" smtClean="0">
              <a:solidFill>
                <a:schemeClr val="tx1"/>
              </a:solidFill>
            </a:rPr>
            <a:t>государственная социальная стипендия в соответствии с Федеральным законом от 29 декабря 2012 года N 273-ФЗ "Об образовании в Российской Федерации"</a:t>
          </a:r>
          <a:endParaRPr lang="ru-RU" sz="2000" b="0" kern="1200" dirty="0">
            <a:solidFill>
              <a:schemeClr val="tx1"/>
            </a:solidFill>
          </a:endParaRPr>
        </a:p>
      </dsp:txBody>
      <dsp:txXfrm>
        <a:off x="2966" y="4160936"/>
        <a:ext cx="3749910" cy="1721089"/>
      </dsp:txXfrm>
    </dsp:sp>
    <dsp:sp modelId="{1D118887-9542-451B-9357-1DE5106DF76D}">
      <dsp:nvSpPr>
        <dsp:cNvPr id="0" name=""/>
        <dsp:cNvSpPr/>
      </dsp:nvSpPr>
      <dsp:spPr>
        <a:xfrm>
          <a:off x="4475734" y="4160936"/>
          <a:ext cx="3442179" cy="1721089"/>
        </a:xfrm>
        <a:prstGeom prst="rect">
          <a:avLst/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ежегодное пособие на приобретение учебной литературы и письменных принадлежностей.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4475734" y="4160936"/>
        <a:ext cx="3442179" cy="172108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3BD6B0C-C8F0-410D-AEAA-4C110ABEA138}">
      <dsp:nvSpPr>
        <dsp:cNvPr id="0" name=""/>
        <dsp:cNvSpPr/>
      </dsp:nvSpPr>
      <dsp:spPr>
        <a:xfrm>
          <a:off x="3888" y="476712"/>
          <a:ext cx="1828364" cy="32230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shade val="5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Пособие выплачивается детям-сиротам  </a:t>
          </a:r>
          <a:endParaRPr lang="ru-RU" sz="1800" kern="1200" dirty="0"/>
        </a:p>
      </dsp:txBody>
      <dsp:txXfrm>
        <a:off x="3888" y="476712"/>
        <a:ext cx="1828364" cy="3223038"/>
      </dsp:txXfrm>
    </dsp:sp>
    <dsp:sp modelId="{9B6FC57C-E959-4C38-BD9D-ABE807D8E6EA}">
      <dsp:nvSpPr>
        <dsp:cNvPr id="0" name=""/>
        <dsp:cNvSpPr/>
      </dsp:nvSpPr>
      <dsp:spPr>
        <a:xfrm>
          <a:off x="2015089" y="1861514"/>
          <a:ext cx="387613" cy="4534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shade val="9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2015089" y="1861514"/>
        <a:ext cx="387613" cy="453434"/>
      </dsp:txXfrm>
    </dsp:sp>
    <dsp:sp modelId="{1B10F9EB-88FB-45AF-9408-F17BDB50A510}">
      <dsp:nvSpPr>
        <dsp:cNvPr id="0" name=""/>
        <dsp:cNvSpPr/>
      </dsp:nvSpPr>
      <dsp:spPr>
        <a:xfrm>
          <a:off x="2563598" y="2248"/>
          <a:ext cx="2763645" cy="41719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448070"/>
                <a:satOff val="2475"/>
                <a:lumOff val="33813"/>
                <a:alphaOff val="0"/>
                <a:tint val="35000"/>
                <a:satMod val="253000"/>
              </a:schemeClr>
            </a:gs>
            <a:gs pos="50000">
              <a:schemeClr val="accent2">
                <a:shade val="50000"/>
                <a:hueOff val="-448070"/>
                <a:satOff val="2475"/>
                <a:lumOff val="33813"/>
                <a:alphaOff val="0"/>
                <a:tint val="42000"/>
                <a:satMod val="255000"/>
              </a:schemeClr>
            </a:gs>
            <a:gs pos="97000">
              <a:schemeClr val="accent2">
                <a:shade val="50000"/>
                <a:hueOff val="-448070"/>
                <a:satOff val="2475"/>
                <a:lumOff val="33813"/>
                <a:alphaOff val="0"/>
                <a:tint val="53000"/>
                <a:satMod val="260000"/>
              </a:schemeClr>
            </a:gs>
            <a:gs pos="100000">
              <a:schemeClr val="accent2">
                <a:shade val="50000"/>
                <a:hueOff val="-448070"/>
                <a:satOff val="2475"/>
                <a:lumOff val="3381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со дня зачисления на обучение в организацию, осуществляющую образовательную деятельность, восстановления в этой организации и до завершения обучения</a:t>
          </a:r>
          <a:endParaRPr lang="ru-RU" sz="1800" kern="1200" dirty="0"/>
        </a:p>
      </dsp:txBody>
      <dsp:txXfrm>
        <a:off x="2563598" y="2248"/>
        <a:ext cx="2763645" cy="4171967"/>
      </dsp:txXfrm>
    </dsp:sp>
    <dsp:sp modelId="{B083015D-6954-41B2-9153-7BCFDAF7A2D3}">
      <dsp:nvSpPr>
        <dsp:cNvPr id="0" name=""/>
        <dsp:cNvSpPr/>
      </dsp:nvSpPr>
      <dsp:spPr>
        <a:xfrm>
          <a:off x="5510080" y="1861514"/>
          <a:ext cx="387613" cy="45343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653763"/>
                <a:satOff val="5703"/>
                <a:lumOff val="37403"/>
                <a:alphaOff val="0"/>
                <a:tint val="35000"/>
                <a:satMod val="253000"/>
              </a:schemeClr>
            </a:gs>
            <a:gs pos="50000">
              <a:schemeClr val="accent2">
                <a:shade val="90000"/>
                <a:hueOff val="-653763"/>
                <a:satOff val="5703"/>
                <a:lumOff val="37403"/>
                <a:alphaOff val="0"/>
                <a:tint val="42000"/>
                <a:satMod val="255000"/>
              </a:schemeClr>
            </a:gs>
            <a:gs pos="97000">
              <a:schemeClr val="accent2">
                <a:shade val="90000"/>
                <a:hueOff val="-653763"/>
                <a:satOff val="5703"/>
                <a:lumOff val="37403"/>
                <a:alphaOff val="0"/>
                <a:tint val="53000"/>
                <a:satMod val="260000"/>
              </a:schemeClr>
            </a:gs>
            <a:gs pos="100000">
              <a:schemeClr val="accent2">
                <a:shade val="90000"/>
                <a:hueOff val="-653763"/>
                <a:satOff val="5703"/>
                <a:lumOff val="3740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5510080" y="1861514"/>
        <a:ext cx="387613" cy="453434"/>
      </dsp:txXfrm>
    </dsp:sp>
    <dsp:sp modelId="{2331848F-BFEE-4535-9752-4F5233803764}">
      <dsp:nvSpPr>
        <dsp:cNvPr id="0" name=""/>
        <dsp:cNvSpPr/>
      </dsp:nvSpPr>
      <dsp:spPr>
        <a:xfrm>
          <a:off x="6058589" y="393375"/>
          <a:ext cx="1828364" cy="33897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50000"/>
                <a:hueOff val="-448070"/>
                <a:satOff val="2475"/>
                <a:lumOff val="33813"/>
                <a:alphaOff val="0"/>
                <a:tint val="35000"/>
                <a:satMod val="253000"/>
              </a:schemeClr>
            </a:gs>
            <a:gs pos="50000">
              <a:schemeClr val="accent2">
                <a:shade val="50000"/>
                <a:hueOff val="-448070"/>
                <a:satOff val="2475"/>
                <a:lumOff val="33813"/>
                <a:alphaOff val="0"/>
                <a:tint val="42000"/>
                <a:satMod val="255000"/>
              </a:schemeClr>
            </a:gs>
            <a:gs pos="97000">
              <a:schemeClr val="accent2">
                <a:shade val="50000"/>
                <a:hueOff val="-448070"/>
                <a:satOff val="2475"/>
                <a:lumOff val="33813"/>
                <a:alphaOff val="0"/>
                <a:tint val="53000"/>
                <a:satMod val="260000"/>
              </a:schemeClr>
            </a:gs>
            <a:gs pos="100000">
              <a:schemeClr val="accent2">
                <a:shade val="50000"/>
                <a:hueOff val="-448070"/>
                <a:satOff val="2475"/>
                <a:lumOff val="3381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до достижения ими возраста 23 лет</a:t>
          </a:r>
          <a:endParaRPr lang="ru-RU" sz="2200" kern="1200" dirty="0"/>
        </a:p>
      </dsp:txBody>
      <dsp:txXfrm>
        <a:off x="6058589" y="393375"/>
        <a:ext cx="1828364" cy="338971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68A39D-A8CB-4DB7-9441-8FC85DF676CD}">
      <dsp:nvSpPr>
        <dsp:cNvPr id="0" name=""/>
        <dsp:cNvSpPr/>
      </dsp:nvSpPr>
      <dsp:spPr>
        <a:xfrm>
          <a:off x="0" y="1"/>
          <a:ext cx="7560840" cy="221247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shade val="5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Организация выплаты пособия курсантам (сиротам) возлагается на начальника образовательной организации.</a:t>
          </a:r>
          <a:endParaRPr lang="ru-RU" sz="3100" kern="1200" dirty="0"/>
        </a:p>
      </dsp:txBody>
      <dsp:txXfrm>
        <a:off x="0" y="1"/>
        <a:ext cx="7560840" cy="2212470"/>
      </dsp:txXfrm>
    </dsp:sp>
    <dsp:sp modelId="{B8739A17-4A95-4289-A071-5792C154EC9E}">
      <dsp:nvSpPr>
        <dsp:cNvPr id="0" name=""/>
        <dsp:cNvSpPr/>
      </dsp:nvSpPr>
      <dsp:spPr>
        <a:xfrm>
          <a:off x="0" y="2214006"/>
          <a:ext cx="7560840" cy="1764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57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/>
            <a:t>Курсанты (сироты) ежегодно до начала учебного года подают рапорт на имя начальника образовательной организации о выплате пособия с приложением документов, подтверждающих право на выплату пособия.</a:t>
          </a:r>
          <a:endParaRPr lang="ru-RU" sz="2400" kern="1200" dirty="0"/>
        </a:p>
      </dsp:txBody>
      <dsp:txXfrm>
        <a:off x="0" y="2214006"/>
        <a:ext cx="7560840" cy="1764675"/>
      </dsp:txXfrm>
    </dsp:sp>
    <dsp:sp modelId="{80767BA2-DFDF-4924-9FCB-547A6CCDFE9C}">
      <dsp:nvSpPr>
        <dsp:cNvPr id="0" name=""/>
        <dsp:cNvSpPr/>
      </dsp:nvSpPr>
      <dsp:spPr>
        <a:xfrm>
          <a:off x="0" y="3978681"/>
          <a:ext cx="7560840" cy="221247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672105"/>
                <a:satOff val="3712"/>
                <a:lumOff val="50720"/>
                <a:alphaOff val="0"/>
                <a:tint val="35000"/>
                <a:satMod val="253000"/>
              </a:schemeClr>
            </a:gs>
            <a:gs pos="50000">
              <a:schemeClr val="accent2">
                <a:shade val="50000"/>
                <a:hueOff val="-672105"/>
                <a:satOff val="3712"/>
                <a:lumOff val="50720"/>
                <a:alphaOff val="0"/>
                <a:tint val="42000"/>
                <a:satMod val="255000"/>
              </a:schemeClr>
            </a:gs>
            <a:gs pos="97000">
              <a:schemeClr val="accent2">
                <a:shade val="50000"/>
                <a:hueOff val="-672105"/>
                <a:satOff val="3712"/>
                <a:lumOff val="50720"/>
                <a:alphaOff val="0"/>
                <a:tint val="53000"/>
                <a:satMod val="260000"/>
              </a:schemeClr>
            </a:gs>
            <a:gs pos="100000">
              <a:schemeClr val="accent2">
                <a:shade val="50000"/>
                <a:hueOff val="-672105"/>
                <a:satOff val="3712"/>
                <a:lumOff val="5072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Пособие выплачивается ежегодно в течение 30 дней с начала учебного года на основании приказа начальника образовательной организации.</a:t>
          </a:r>
          <a:endParaRPr lang="ru-RU" sz="3100" kern="1200" dirty="0"/>
        </a:p>
      </dsp:txBody>
      <dsp:txXfrm>
        <a:off x="0" y="3978681"/>
        <a:ext cx="7560840" cy="2212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pull dir="ld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7406640" cy="608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Пособия детям-сиротам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5105400"/>
            <a:ext cx="3446200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Выполнили:</a:t>
            </a:r>
          </a:p>
          <a:p>
            <a:pPr algn="ctr"/>
            <a:r>
              <a:rPr lang="ru-RU" dirty="0" smtClean="0"/>
              <a:t>Студентки 43 группы</a:t>
            </a:r>
          </a:p>
          <a:p>
            <a:pPr algn="ctr"/>
            <a:r>
              <a:rPr lang="ru-RU" dirty="0" smtClean="0"/>
              <a:t>Лукашевич Ольга</a:t>
            </a:r>
          </a:p>
          <a:p>
            <a:pPr algn="ctr"/>
            <a:r>
              <a:rPr lang="ru-RU" dirty="0" smtClean="0"/>
              <a:t>Литвиненко Мария</a:t>
            </a:r>
            <a:endParaRPr lang="ru-RU" dirty="0"/>
          </a:p>
        </p:txBody>
      </p:sp>
      <p:pic>
        <p:nvPicPr>
          <p:cNvPr id="4" name="Рисунок 3" descr="detd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980728"/>
            <a:ext cx="5760640" cy="4061701"/>
          </a:xfrm>
          <a:prstGeom prst="rect">
            <a:avLst/>
          </a:prstGeom>
        </p:spPr>
      </p:pic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9-08-73692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1103566"/>
            <a:ext cx="5148064" cy="5270221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560" y="620688"/>
            <a:ext cx="4320480" cy="602128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dirty="0" smtClean="0"/>
              <a:t>Для лиц, обучающихся в федеральных государственных образовательных организациях, осуществляющих подготовку кадров в интересах обороны и безопасности государства, обеспечения законности и правопорядка - размер и порядок выплаты пособия, устанавливаются </a:t>
            </a:r>
            <a:r>
              <a:rPr lang="ru-RU" b="1" dirty="0" smtClean="0"/>
              <a:t>федеральным органом государственной власти, в ведении которого находятся соответствующие образовательные организации.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188640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Исключение:</a:t>
            </a:r>
            <a:endParaRPr lang="ru-RU" b="1" dirty="0"/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908720"/>
            <a:ext cx="7024824" cy="52787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Согласно приказу </a:t>
            </a:r>
            <a:r>
              <a:rPr lang="ru-RU" dirty="0" err="1" smtClean="0"/>
              <a:t>Росгвардии</a:t>
            </a:r>
            <a:r>
              <a:rPr lang="ru-RU" dirty="0" smtClean="0"/>
              <a:t> от 29.09.2017 N 411 "Об установлении размера и порядка выплаты пособия на приобретение учебной литературы и письменных принадлежностей детям-сиротам и детям, оставшимся без попечения родителей, лицам из числа детей-сирот и детей, оставшихся без попечения родителей, лицам, потерявшим в период обучения обоих родителей или единственного родителя, обучающимся по очной форме обучения по основным профессиональным образовательным программам за счет средств федерального бюджета в федеральных государственных образовательных организациях, находящихся в ведении Федеральной службы войск национальной гвардии Российской Федерации":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403648" y="620688"/>
            <a:ext cx="7488832" cy="54726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47664" y="1196752"/>
            <a:ext cx="6984776" cy="50405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100" dirty="0" smtClean="0"/>
              <a:t>Размер пособия на приобретение учебной литературы и письменных принадлежностей установлен </a:t>
            </a:r>
            <a:r>
              <a:rPr lang="ru-RU" sz="3100" b="1" dirty="0" smtClean="0"/>
              <a:t>в размере оклада по воинской должности</a:t>
            </a:r>
            <a:r>
              <a:rPr lang="ru-RU" sz="3100" dirty="0" smtClean="0"/>
              <a:t> курсанта военной профессиональной образовательной организации, военной образовательной организации высшего образования (для военнослужащих из числа граждан, не проходивших военную службу до поступления на обучение в военные профессиональные образовательные организации, военные образовательные организации высшего образования либо поступивших на обучение в эти образовательные организации из запаса), проходящего военную службу по контракту.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4293096"/>
            <a:ext cx="2448272" cy="22467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Размер оклада курсанта военной профессиональной образовательной организации составляет 7000 рублей</a:t>
            </a:r>
            <a:endParaRPr lang="ru-RU" sz="2000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1331640" y="476672"/>
          <a:ext cx="756084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kredit-melkomu6-800x4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24744"/>
            <a:ext cx="9144000" cy="5086350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043608" y="1124744"/>
            <a:ext cx="3672408" cy="54726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08104" y="1988840"/>
            <a:ext cx="3384376" cy="40324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98080" cy="782960"/>
          </a:xfrm>
        </p:spPr>
        <p:txBody>
          <a:bodyPr/>
          <a:lstStyle/>
          <a:p>
            <a:pPr algn="ctr"/>
            <a:r>
              <a:rPr lang="ru-RU" dirty="0" smtClean="0"/>
              <a:t>Пособия выпускникам: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55576" y="1196752"/>
            <a:ext cx="3801616" cy="54006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Выпускники:</a:t>
            </a:r>
          </a:p>
          <a:p>
            <a:pPr algn="ctr"/>
            <a:r>
              <a:rPr lang="ru-RU" dirty="0" smtClean="0"/>
              <a:t>организаций для детей-сирот, </a:t>
            </a:r>
          </a:p>
          <a:p>
            <a:pPr algn="ctr"/>
            <a:r>
              <a:rPr lang="ru-RU" dirty="0" smtClean="0"/>
              <a:t>специальных учебно-воспитательных учреждений открытого и закрытого типа, в которых они обучались и воспитывались за счет средств федерального бюджета, </a:t>
            </a:r>
          </a:p>
          <a:p>
            <a:pPr algn="ctr"/>
            <a:r>
              <a:rPr lang="ru-RU" dirty="0" smtClean="0"/>
              <a:t>организаций, осуществляющих образовательную деятельность, обучавшиеся по очной форме обучения по основным профессиональным образовательным программам за счет средств федерального бюджета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8064" y="2204864"/>
            <a:ext cx="3785624" cy="398257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обеспечиваются за счет средств организаций, в которых они обучались и воспитывались, бесплатным комплектом одежды, обуви, мягким инвентарем и оборудованием по нормам и в порядке, которые утверждены Правительством Российской Федерации, и </a:t>
            </a:r>
            <a:r>
              <a:rPr lang="ru-RU" b="1" dirty="0" smtClean="0"/>
              <a:t>единовременным денежным пособием в размере не менее чем пятьсот рублей.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4860032" y="3573016"/>
            <a:ext cx="648072" cy="57606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3" grpId="0" build="p"/>
      <p:bldP spid="4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3568" y="188640"/>
            <a:ext cx="8208912" cy="381642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dirty="0" smtClean="0"/>
              <a:t>Исключение: Выпускники</a:t>
            </a:r>
            <a:r>
              <a:rPr lang="ru-RU" dirty="0" smtClean="0"/>
              <a:t> федеральных государственных образовательных организаций, осуществляющих подготовку кадров в интересах обороны и безопасности государства, обеспечения законности и правопорядка, - дети-сироты, за исключением лиц, продолжающих обучение по очной форме обучения по основным профессиональным образовательным программам за счет средств федерального бюджета, обеспечиваются бесплатным комплектом одежды, обуви, мягким инвентарем, оборудованием </a:t>
            </a:r>
            <a:r>
              <a:rPr lang="ru-RU" b="1" dirty="0" smtClean="0"/>
              <a:t>либо по желанию выпускника денежной компенсацией и единовременным денежным пособием</a:t>
            </a:r>
            <a:r>
              <a:rPr lang="ru-RU" dirty="0" smtClean="0"/>
              <a:t> по нормам и в порядке, которые установлены федеральным государственным органом, в ведении которого находятся соответствующие образовательные организации.</a:t>
            </a:r>
          </a:p>
          <a:p>
            <a:endParaRPr lang="ru-RU" dirty="0"/>
          </a:p>
        </p:txBody>
      </p:sp>
      <p:pic>
        <p:nvPicPr>
          <p:cNvPr id="5" name="Рисунок 4" descr="graduation-caps-in-ai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3212976"/>
            <a:ext cx="6264696" cy="3523892"/>
          </a:xfrm>
          <a:prstGeom prst="rect">
            <a:avLst/>
          </a:prstGeom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115616" y="404664"/>
            <a:ext cx="4032448" cy="60486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15616" y="620688"/>
            <a:ext cx="3833576" cy="5710768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Согласно Приказу МВД России от 18.05.2017 N 287 "Об утверждении Нормы и Порядка обеспечения выпускников образовательных организаций системы МВД России - детей-сирот и детей, оставшихся без попечения родителей, лиц из числа детей-сирот и детей, оставшихся без попечения родителей, лиц, потерявших в период обучения обоих родителей или единственного родителя, бесплатным комплектом одежды, обуви, мягким инвентарем, оборудованием либо по желанию выпускника денежной компенсацией, а также единовременным денежным пособием"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86400" y="2276872"/>
            <a:ext cx="3657600" cy="18002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Выпускникам выплачивается единовременное денежное пособие в размере пятисот рублей каждому.</a:t>
            </a:r>
          </a:p>
          <a:p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5292080" y="2348880"/>
            <a:ext cx="576064" cy="2880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292080" y="2780928"/>
            <a:ext cx="576064" cy="2880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292080" y="3284984"/>
            <a:ext cx="576064" cy="2880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15616" y="188640"/>
            <a:ext cx="7708392" cy="3201144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/>
              <a:t>Согласно статье 1 Федерального закона от 21.12.1996 N 159-ФЗ "О дополнительных гарантиях по социальной поддержке детей-сирот и детей, оставшихся без попечения родителей": </a:t>
            </a:r>
          </a:p>
          <a:p>
            <a:pPr algn="just">
              <a:buNone/>
            </a:pPr>
            <a:r>
              <a:rPr lang="ru-RU" dirty="0" smtClean="0"/>
              <a:t>     </a:t>
            </a:r>
            <a:r>
              <a:rPr lang="ru-RU" b="1" dirty="0" smtClean="0"/>
              <a:t>дети-сироты</a:t>
            </a:r>
            <a:r>
              <a:rPr lang="ru-RU" dirty="0" smtClean="0"/>
              <a:t> - лица в возрасте до 18 лет, у которых умерли оба или единственный родитель.</a:t>
            </a:r>
          </a:p>
          <a:p>
            <a:endParaRPr lang="ru-RU" dirty="0"/>
          </a:p>
        </p:txBody>
      </p:sp>
      <p:pic>
        <p:nvPicPr>
          <p:cNvPr id="5" name="Рисунок 4" descr="535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2777546"/>
            <a:ext cx="6120680" cy="4080453"/>
          </a:xfrm>
          <a:prstGeom prst="rect">
            <a:avLst/>
          </a:prstGeom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syro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404664"/>
            <a:ext cx="8546372" cy="603891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83968" y="404664"/>
            <a:ext cx="4392488" cy="15841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Пособия при передаче ребенка на воспитание в семью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7584" y="1628800"/>
            <a:ext cx="3977592" cy="466344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u="sng" dirty="0" smtClean="0"/>
              <a:t>Единовременное пособие </a:t>
            </a:r>
            <a:r>
              <a:rPr lang="ru-RU" dirty="0" smtClean="0"/>
              <a:t>при передаче ребенка на воспитание в семью выплачивается в размере 8 000 рублей.</a:t>
            </a:r>
          </a:p>
          <a:p>
            <a:pPr algn="just"/>
            <a:r>
              <a:rPr lang="ru-RU" dirty="0" smtClean="0"/>
              <a:t>В случае усыновления ребенка-инвалида, ребенка в возрасте старше семи лет, а также детей, являющихся братьями и (или) сестрами, пособие выплачивается в размере 100 000 рублей на каждого такого ребенка.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Ежемесячные пособия:</a:t>
            </a:r>
          </a:p>
          <a:p>
            <a:pPr algn="just"/>
            <a:r>
              <a:rPr lang="ru-RU" dirty="0" smtClean="0"/>
              <a:t>при усыновлении ребенка (детей) в возрасте </a:t>
            </a:r>
            <a:r>
              <a:rPr lang="ru-RU" b="1" dirty="0" smtClean="0"/>
              <a:t>до трех месяцев</a:t>
            </a:r>
            <a:r>
              <a:rPr lang="ru-RU" dirty="0" smtClean="0"/>
              <a:t> </a:t>
            </a:r>
            <a:r>
              <a:rPr lang="ru-RU" u="sng" dirty="0" smtClean="0"/>
              <a:t>пособие по беременности и родам </a:t>
            </a:r>
            <a:r>
              <a:rPr lang="ru-RU" dirty="0" smtClean="0"/>
              <a:t>выплачивается за период со дня его усыновления и до истечения семидесяти календарных дней (в случае одновременного усыновления двух и более детей - ста десяти календарных дней) со дня рождения ребенка (детей).</a:t>
            </a:r>
          </a:p>
          <a:p>
            <a:pPr algn="just"/>
            <a:r>
              <a:rPr lang="ru-RU" dirty="0" smtClean="0"/>
              <a:t>ежемесячное пособие по уходу за ребенком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87624" y="5589240"/>
            <a:ext cx="3995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/>
              <a:t>ФЗ № 81 РФ «О государственных пособиях гражданам, имеющим детей»;</a:t>
            </a: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1043608" y="188640"/>
          <a:ext cx="792088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804a1d3f-2b3f-a6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1124744"/>
            <a:ext cx="4511830" cy="30243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92696"/>
            <a:ext cx="749808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Ежегодное пособие на приобретение учебной литературы и письменных принадлежностей.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07096" y="4193704"/>
            <a:ext cx="8136904" cy="266429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 smtClean="0"/>
              <a:t>Пособие</a:t>
            </a:r>
            <a:r>
              <a:rPr lang="ru-RU" dirty="0" smtClean="0"/>
              <a:t> на приобретение учебной литературы и письменных принадлежностей выплачивается детям-сиротам, обучающимся по очной форме обучения по основным профессиональным образовательным программам за счет средств федерального бюджета, в размере </a:t>
            </a:r>
            <a:r>
              <a:rPr lang="ru-RU" b="1" dirty="0" smtClean="0"/>
              <a:t>трехмесячной государственной социальной стипендии</a:t>
            </a:r>
            <a:r>
              <a:rPr lang="ru-RU" dirty="0" smtClean="0"/>
              <a:t> в порядке, установленном Правительством Российской Федерации.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648866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Есть исключение!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340768"/>
            <a:ext cx="3203848" cy="313932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Минимальные размеры государственной социальной стипендии:</a:t>
            </a:r>
          </a:p>
          <a:p>
            <a:pPr algn="ctr"/>
            <a:r>
              <a:rPr lang="ru-RU" sz="2000" dirty="0" smtClean="0"/>
              <a:t>среднее профессиональное образование -ежемесячная стипендия в 730 рублей; </a:t>
            </a:r>
          </a:p>
          <a:p>
            <a:pPr algn="ctr"/>
            <a:r>
              <a:rPr lang="ru-RU" sz="2000" dirty="0" smtClean="0"/>
              <a:t>высшее образование - 2010 рублей за каждый месяц.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31640" y="1052736"/>
            <a:ext cx="7344816" cy="44644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/>
              <a:t>В соответствии с Постановлением Правительства РФ от 18 сентября 2017 г. N 1116 "Об утверждении Правил выплаты ежегодного пособия на приобретение учебной литературы и письменных принадлежностей детям-сиротам и детям, оставшимся без попечения родителей, лицам из числа детей-сирот и детей, оставшихся без попечения родителей, лицам, потерявшим в период обучения обоих родителей или единственного родителя, обучающимся по очной форме обучения по основным профессиональным образовательным программам за счет средств федерального бюджета":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59632" y="332656"/>
            <a:ext cx="7240848" cy="2049016"/>
          </a:xfrm>
        </p:spPr>
        <p:txBody>
          <a:bodyPr/>
          <a:lstStyle/>
          <a:p>
            <a:pPr algn="ctr"/>
            <a:r>
              <a:rPr lang="ru-RU" dirty="0" smtClean="0"/>
              <a:t>Выплата пособия детям-сиротам осуществляется организациями, осуществляющими образовательную деятельность, в которых они обучаются.</a:t>
            </a:r>
          </a:p>
          <a:p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1043608" y="2348880"/>
          <a:ext cx="7890842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59632" y="620688"/>
            <a:ext cx="7384864" cy="5566752"/>
          </a:xfrm>
        </p:spPr>
        <p:txBody>
          <a:bodyPr anchor="ctr">
            <a:normAutofit fontScale="85000" lnSpcReduction="20000"/>
          </a:bodyPr>
          <a:lstStyle/>
          <a:p>
            <a:pPr algn="just"/>
            <a:r>
              <a:rPr lang="ru-RU" dirty="0" smtClean="0"/>
              <a:t>Для выплаты пособия дети-сироты </a:t>
            </a:r>
            <a:r>
              <a:rPr lang="ru-RU" b="1" dirty="0" smtClean="0"/>
              <a:t>представляют</a:t>
            </a:r>
            <a:r>
              <a:rPr lang="ru-RU" dirty="0" smtClean="0"/>
              <a:t> в организацию, осуществляющую образовательную деятельность, в которой они обучаются, </a:t>
            </a:r>
            <a:r>
              <a:rPr lang="ru-RU" b="1" dirty="0" smtClean="0"/>
              <a:t>справку,</a:t>
            </a:r>
            <a:r>
              <a:rPr lang="ru-RU" dirty="0" smtClean="0"/>
              <a:t> выданную органом опеки и попечительства по месту жительства несовершеннолетнего подопечного или хранения личного дела подопечного, достигшего 18-летнего возраста, содержащую реквизиты документов, свидетельствующих об обстоятельствах утраты (отсутствия) попечения его родителей (единственного родителя).</a:t>
            </a:r>
            <a:br>
              <a:rPr lang="ru-RU" dirty="0" smtClean="0"/>
            </a:br>
            <a:endParaRPr lang="ru-RU" dirty="0" smtClean="0"/>
          </a:p>
          <a:p>
            <a:pPr algn="just"/>
            <a:r>
              <a:rPr lang="ru-RU" dirty="0" smtClean="0"/>
              <a:t>Решение о выплате пособия детям-сиротам, оформляется соответствующим </a:t>
            </a:r>
            <a:r>
              <a:rPr lang="ru-RU" b="1" dirty="0" smtClean="0"/>
              <a:t>распорядительным актом</a:t>
            </a:r>
            <a:r>
              <a:rPr lang="ru-RU" dirty="0" smtClean="0"/>
              <a:t> организации, осуществляющей образовательную деятельность, в которой они обучаются.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213</TotalTime>
  <Words>1052</Words>
  <Application>Microsoft Office PowerPoint</Application>
  <PresentationFormat>Экран (4:3)</PresentationFormat>
  <Paragraphs>47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Пособия детям-сиротам</vt:lpstr>
      <vt:lpstr>Слайд 2</vt:lpstr>
      <vt:lpstr>Слайд 3</vt:lpstr>
      <vt:lpstr>Пособия при передаче ребенка на воспитание в семью </vt:lpstr>
      <vt:lpstr>Слайд 5</vt:lpstr>
      <vt:lpstr>Ежегодное пособие на приобретение учебной литературы и письменных принадлежностей.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Пособия выпускникам: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Пособия детям-сиротам</dc:title>
  <cp:lastModifiedBy>Admin</cp:lastModifiedBy>
  <cp:revision>52</cp:revision>
  <dcterms:modified xsi:type="dcterms:W3CDTF">2017-12-12T16:05:32Z</dcterms:modified>
</cp:coreProperties>
</file>