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302" r:id="rId2"/>
    <p:sldId id="314" r:id="rId3"/>
    <p:sldId id="339" r:id="rId4"/>
    <p:sldId id="315" r:id="rId5"/>
    <p:sldId id="317" r:id="rId6"/>
    <p:sldId id="318" r:id="rId7"/>
    <p:sldId id="319" r:id="rId8"/>
    <p:sldId id="320" r:id="rId9"/>
    <p:sldId id="321" r:id="rId10"/>
    <p:sldId id="322" r:id="rId11"/>
    <p:sldId id="323" r:id="rId12"/>
    <p:sldId id="324" r:id="rId13"/>
    <p:sldId id="340" r:id="rId14"/>
    <p:sldId id="334" r:id="rId15"/>
    <p:sldId id="326" r:id="rId16"/>
    <p:sldId id="325" r:id="rId17"/>
    <p:sldId id="327" r:id="rId18"/>
    <p:sldId id="335" r:id="rId19"/>
    <p:sldId id="328" r:id="rId20"/>
    <p:sldId id="330" r:id="rId21"/>
    <p:sldId id="336" r:id="rId22"/>
    <p:sldId id="337" r:id="rId23"/>
    <p:sldId id="338" r:id="rId24"/>
    <p:sldId id="331" r:id="rId25"/>
    <p:sldId id="332" r:id="rId26"/>
  </p:sldIdLst>
  <p:sldSz cx="9144000" cy="5143500" type="screen16x9"/>
  <p:notesSz cx="6858000" cy="9144000"/>
  <p:defaultTextStyle>
    <a:defPPr>
      <a:defRPr lang="ru-RU"/>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275C9D"/>
    <a:srgbClr val="007434"/>
    <a:srgbClr val="03C5BA"/>
    <a:srgbClr val="B0F2C0"/>
  </p:clrMru>
</p:presentationPr>
</file>

<file path=ppt/tableStyles.xml><?xml version="1.0" encoding="utf-8"?>
<a:tblStyleLst xmlns:a="http://schemas.openxmlformats.org/drawingml/2006/main" def="{5C22544A-7EE6-4342-B048-85BDC9FD1C3A}">
  <a:tblStyle styleId="{35758FB7-9AC5-4552-8A53-C91805E547FA}" styleName="Стиль из темы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Стиль из темы 1 - акцент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2626" autoAdjust="0"/>
  </p:normalViewPr>
  <p:slideViewPr>
    <p:cSldViewPr>
      <p:cViewPr>
        <p:scale>
          <a:sx n="100" d="100"/>
          <a:sy n="100" d="100"/>
        </p:scale>
        <p:origin x="-516" y="-78"/>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6DA8EA-6AA0-4E50-AB13-FE0C8C5F7E63}" type="doc">
      <dgm:prSet loTypeId="urn:microsoft.com/office/officeart/2005/8/layout/default#1" loCatId="list" qsTypeId="urn:microsoft.com/office/officeart/2005/8/quickstyle/simple3" qsCatId="simple" csTypeId="urn:microsoft.com/office/officeart/2005/8/colors/colorful1#1" csCatId="colorful" phldr="1"/>
      <dgm:spPr/>
      <dgm:t>
        <a:bodyPr/>
        <a:lstStyle/>
        <a:p>
          <a:endParaRPr lang="ru-RU"/>
        </a:p>
      </dgm:t>
    </dgm:pt>
    <dgm:pt modelId="{03ABF2DE-BC6B-4EFC-8719-45CF16816594}">
      <dgm:prSet phldrT="[Текст]"/>
      <dgm:spPr/>
      <dgm:t>
        <a:bodyPr/>
        <a:lstStyle/>
        <a:p>
          <a:r>
            <a:rPr lang="ru-RU" dirty="0" smtClean="0"/>
            <a:t>1.</a:t>
          </a:r>
        </a:p>
        <a:p>
          <a:r>
            <a:rPr lang="ru-RU" dirty="0" smtClean="0"/>
            <a:t>Забота друг о друге</a:t>
          </a:r>
          <a:endParaRPr lang="ru-RU" dirty="0"/>
        </a:p>
      </dgm:t>
    </dgm:pt>
    <dgm:pt modelId="{01EF990B-D45C-45A5-9985-98921819C970}" type="parTrans" cxnId="{F503BB87-D286-4EA8-BADE-037677669C9C}">
      <dgm:prSet/>
      <dgm:spPr/>
      <dgm:t>
        <a:bodyPr/>
        <a:lstStyle/>
        <a:p>
          <a:endParaRPr lang="ru-RU"/>
        </a:p>
      </dgm:t>
    </dgm:pt>
    <dgm:pt modelId="{1ADA0783-6063-4EEA-BB21-4495B401D3C7}" type="sibTrans" cxnId="{F503BB87-D286-4EA8-BADE-037677669C9C}">
      <dgm:prSet/>
      <dgm:spPr/>
      <dgm:t>
        <a:bodyPr/>
        <a:lstStyle/>
        <a:p>
          <a:endParaRPr lang="ru-RU"/>
        </a:p>
      </dgm:t>
    </dgm:pt>
    <dgm:pt modelId="{DBA44D6B-B784-44FE-8D01-8BCA65F3A49E}">
      <dgm:prSet phldrT="[Текст]"/>
      <dgm:spPr/>
      <dgm:t>
        <a:bodyPr/>
        <a:lstStyle/>
        <a:p>
          <a:r>
            <a:rPr lang="ru-RU" dirty="0" smtClean="0"/>
            <a:t>3.</a:t>
          </a:r>
        </a:p>
        <a:p>
          <a:r>
            <a:rPr lang="ru-RU" dirty="0" smtClean="0"/>
            <a:t>Высокий уровень доверия</a:t>
          </a:r>
          <a:endParaRPr lang="ru-RU" dirty="0"/>
        </a:p>
      </dgm:t>
    </dgm:pt>
    <dgm:pt modelId="{37407A40-2C83-4478-AD73-69637B178DF6}" type="parTrans" cxnId="{F0040D50-00BF-4FEA-986F-59AB9095260C}">
      <dgm:prSet/>
      <dgm:spPr/>
      <dgm:t>
        <a:bodyPr/>
        <a:lstStyle/>
        <a:p>
          <a:endParaRPr lang="ru-RU"/>
        </a:p>
      </dgm:t>
    </dgm:pt>
    <dgm:pt modelId="{02E110E9-9561-4989-89C0-561E8EC2BFE7}" type="sibTrans" cxnId="{F0040D50-00BF-4FEA-986F-59AB9095260C}">
      <dgm:prSet/>
      <dgm:spPr/>
      <dgm:t>
        <a:bodyPr/>
        <a:lstStyle/>
        <a:p>
          <a:endParaRPr lang="ru-RU"/>
        </a:p>
      </dgm:t>
    </dgm:pt>
    <dgm:pt modelId="{3DB35CC7-1987-4C3A-A99B-C7C546F3095B}">
      <dgm:prSet phldrT="[Текст]"/>
      <dgm:spPr/>
      <dgm:t>
        <a:bodyPr/>
        <a:lstStyle/>
        <a:p>
          <a:r>
            <a:rPr lang="ru-RU" dirty="0" smtClean="0"/>
            <a:t>4.</a:t>
          </a:r>
        </a:p>
        <a:p>
          <a:r>
            <a:rPr lang="ru-RU" dirty="0" smtClean="0"/>
            <a:t>Совместное принятие решений</a:t>
          </a:r>
          <a:endParaRPr lang="ru-RU" dirty="0"/>
        </a:p>
      </dgm:t>
    </dgm:pt>
    <dgm:pt modelId="{2CFD15AD-D97F-43FC-9B7F-0E009D90E682}" type="parTrans" cxnId="{F3E028FB-939F-442B-88EA-5905EFFAD5B8}">
      <dgm:prSet/>
      <dgm:spPr/>
      <dgm:t>
        <a:bodyPr/>
        <a:lstStyle/>
        <a:p>
          <a:endParaRPr lang="ru-RU"/>
        </a:p>
      </dgm:t>
    </dgm:pt>
    <dgm:pt modelId="{53683A6F-BAC5-4C84-8AB4-E6130D7B27F0}" type="sibTrans" cxnId="{F3E028FB-939F-442B-88EA-5905EFFAD5B8}">
      <dgm:prSet/>
      <dgm:spPr/>
      <dgm:t>
        <a:bodyPr/>
        <a:lstStyle/>
        <a:p>
          <a:endParaRPr lang="ru-RU"/>
        </a:p>
      </dgm:t>
    </dgm:pt>
    <dgm:pt modelId="{AE9C55A7-A287-4DAE-BA41-B7AD0C351F64}">
      <dgm:prSet phldrT="[Текст]"/>
      <dgm:spPr/>
      <dgm:t>
        <a:bodyPr/>
        <a:lstStyle/>
        <a:p>
          <a:r>
            <a:rPr lang="ru-RU" dirty="0" smtClean="0"/>
            <a:t>5. </a:t>
          </a:r>
        </a:p>
        <a:p>
          <a:r>
            <a:rPr lang="ru-RU" dirty="0" smtClean="0"/>
            <a:t>Обязательство</a:t>
          </a:r>
          <a:endParaRPr lang="ru-RU" dirty="0"/>
        </a:p>
      </dgm:t>
    </dgm:pt>
    <dgm:pt modelId="{56958F0D-7530-4385-91C7-73861B422593}" type="parTrans" cxnId="{D3961EEB-1B20-47DF-8992-2676C0C118CE}">
      <dgm:prSet/>
      <dgm:spPr/>
      <dgm:t>
        <a:bodyPr/>
        <a:lstStyle/>
        <a:p>
          <a:endParaRPr lang="ru-RU"/>
        </a:p>
      </dgm:t>
    </dgm:pt>
    <dgm:pt modelId="{77043BC8-A210-4DE8-BB50-51FF3111628A}" type="sibTrans" cxnId="{D3961EEB-1B20-47DF-8992-2676C0C118CE}">
      <dgm:prSet/>
      <dgm:spPr/>
      <dgm:t>
        <a:bodyPr/>
        <a:lstStyle/>
        <a:p>
          <a:endParaRPr lang="ru-RU"/>
        </a:p>
      </dgm:t>
    </dgm:pt>
    <dgm:pt modelId="{2FFB4851-9E34-48FB-8CDE-7EA897B4EFEA}">
      <dgm:prSet phldrT="[Текст]"/>
      <dgm:spPr/>
      <dgm:t>
        <a:bodyPr/>
        <a:lstStyle/>
        <a:p>
          <a:r>
            <a:rPr lang="ru-RU" dirty="0" smtClean="0"/>
            <a:t>6.</a:t>
          </a:r>
        </a:p>
        <a:p>
          <a:r>
            <a:rPr lang="ru-RU" dirty="0" smtClean="0"/>
            <a:t>Конфликты</a:t>
          </a:r>
          <a:endParaRPr lang="ru-RU" dirty="0"/>
        </a:p>
      </dgm:t>
    </dgm:pt>
    <dgm:pt modelId="{E3299B38-52AD-4ABA-9878-6C7385EDF284}" type="parTrans" cxnId="{F76BE708-A800-47AB-836A-1F0E600D7AA1}">
      <dgm:prSet/>
      <dgm:spPr/>
      <dgm:t>
        <a:bodyPr/>
        <a:lstStyle/>
        <a:p>
          <a:endParaRPr lang="ru-RU"/>
        </a:p>
      </dgm:t>
    </dgm:pt>
    <dgm:pt modelId="{614B0D0A-0E92-4530-BF4B-46010BD36FA1}" type="sibTrans" cxnId="{F76BE708-A800-47AB-836A-1F0E600D7AA1}">
      <dgm:prSet/>
      <dgm:spPr/>
      <dgm:t>
        <a:bodyPr/>
        <a:lstStyle/>
        <a:p>
          <a:endParaRPr lang="ru-RU"/>
        </a:p>
      </dgm:t>
    </dgm:pt>
    <dgm:pt modelId="{062F034D-1210-434B-86D7-8739AAAA10E5}">
      <dgm:prSet phldrT="[Текст]"/>
      <dgm:spPr/>
      <dgm:t>
        <a:bodyPr/>
        <a:lstStyle/>
        <a:p>
          <a:r>
            <a:rPr lang="ru-RU" dirty="0" smtClean="0"/>
            <a:t>7.</a:t>
          </a:r>
        </a:p>
        <a:p>
          <a:r>
            <a:rPr lang="ru-RU" dirty="0" smtClean="0"/>
            <a:t>Умение слушать</a:t>
          </a:r>
          <a:endParaRPr lang="ru-RU" dirty="0"/>
        </a:p>
      </dgm:t>
    </dgm:pt>
    <dgm:pt modelId="{347255D5-F238-4EE4-B057-D185ACA2436A}" type="parTrans" cxnId="{F062C419-FB0E-4757-ADA6-11746A6C2ED8}">
      <dgm:prSet/>
      <dgm:spPr/>
      <dgm:t>
        <a:bodyPr/>
        <a:lstStyle/>
        <a:p>
          <a:endParaRPr lang="ru-RU"/>
        </a:p>
      </dgm:t>
    </dgm:pt>
    <dgm:pt modelId="{F996D9CC-AE64-4952-BADC-253DEA0CBD73}" type="sibTrans" cxnId="{F062C419-FB0E-4757-ADA6-11746A6C2ED8}">
      <dgm:prSet/>
      <dgm:spPr/>
      <dgm:t>
        <a:bodyPr/>
        <a:lstStyle/>
        <a:p>
          <a:endParaRPr lang="ru-RU"/>
        </a:p>
      </dgm:t>
    </dgm:pt>
    <dgm:pt modelId="{FBDEA2DD-FBF6-42CB-925D-0E6102B530D4}">
      <dgm:prSet phldrT="[Текст]"/>
      <dgm:spPr/>
      <dgm:t>
        <a:bodyPr/>
        <a:lstStyle/>
        <a:p>
          <a:r>
            <a:rPr lang="ru-RU" dirty="0" smtClean="0"/>
            <a:t>8.</a:t>
          </a:r>
        </a:p>
        <a:p>
          <a:r>
            <a:rPr lang="ru-RU" dirty="0" smtClean="0"/>
            <a:t>Выражение своих эмоций</a:t>
          </a:r>
          <a:endParaRPr lang="ru-RU" dirty="0"/>
        </a:p>
      </dgm:t>
    </dgm:pt>
    <dgm:pt modelId="{C06B65DB-B0B0-40C2-AC83-F429E0F8A4DA}" type="parTrans" cxnId="{631D7B22-A636-45A7-8E1A-B516164B770B}">
      <dgm:prSet/>
      <dgm:spPr/>
      <dgm:t>
        <a:bodyPr/>
        <a:lstStyle/>
        <a:p>
          <a:endParaRPr lang="ru-RU"/>
        </a:p>
      </dgm:t>
    </dgm:pt>
    <dgm:pt modelId="{A95F94F5-3BC9-4011-8E67-CD7603B73931}" type="sibTrans" cxnId="{631D7B22-A636-45A7-8E1A-B516164B770B}">
      <dgm:prSet/>
      <dgm:spPr/>
      <dgm:t>
        <a:bodyPr/>
        <a:lstStyle/>
        <a:p>
          <a:endParaRPr lang="ru-RU"/>
        </a:p>
      </dgm:t>
    </dgm:pt>
    <dgm:pt modelId="{11428B90-5D2B-4068-815D-25E77BD07721}">
      <dgm:prSet phldrT="[Текст]"/>
      <dgm:spPr/>
      <dgm:t>
        <a:bodyPr/>
        <a:lstStyle/>
        <a:p>
          <a:r>
            <a:rPr lang="ru-RU" dirty="0" smtClean="0"/>
            <a:t>2.</a:t>
          </a:r>
        </a:p>
        <a:p>
          <a:r>
            <a:rPr lang="ru-RU" dirty="0" smtClean="0"/>
            <a:t>Откровенность и правдивость</a:t>
          </a:r>
          <a:endParaRPr lang="ru-RU" dirty="0"/>
        </a:p>
      </dgm:t>
    </dgm:pt>
    <dgm:pt modelId="{80F9652E-C707-41DA-92E7-5D64856B6490}" type="parTrans" cxnId="{1D3668D7-A202-482C-81BE-34F075B3086D}">
      <dgm:prSet/>
      <dgm:spPr/>
      <dgm:t>
        <a:bodyPr/>
        <a:lstStyle/>
        <a:p>
          <a:endParaRPr lang="ru-RU"/>
        </a:p>
      </dgm:t>
    </dgm:pt>
    <dgm:pt modelId="{63E90609-8F41-4084-940B-BB86819B3736}" type="sibTrans" cxnId="{1D3668D7-A202-482C-81BE-34F075B3086D}">
      <dgm:prSet/>
      <dgm:spPr/>
      <dgm:t>
        <a:bodyPr/>
        <a:lstStyle/>
        <a:p>
          <a:endParaRPr lang="ru-RU"/>
        </a:p>
      </dgm:t>
    </dgm:pt>
    <dgm:pt modelId="{8C957F28-0BCA-40F2-B5ED-4DA4285B3FCA}" type="pres">
      <dgm:prSet presAssocID="{0B6DA8EA-6AA0-4E50-AB13-FE0C8C5F7E63}" presName="diagram" presStyleCnt="0">
        <dgm:presLayoutVars>
          <dgm:dir/>
          <dgm:resizeHandles val="exact"/>
        </dgm:presLayoutVars>
      </dgm:prSet>
      <dgm:spPr/>
      <dgm:t>
        <a:bodyPr/>
        <a:lstStyle/>
        <a:p>
          <a:endParaRPr lang="ru-RU"/>
        </a:p>
      </dgm:t>
    </dgm:pt>
    <dgm:pt modelId="{B3EEEA50-8173-4539-83A4-F2604EE4543A}" type="pres">
      <dgm:prSet presAssocID="{03ABF2DE-BC6B-4EFC-8719-45CF16816594}" presName="node" presStyleLbl="node1" presStyleIdx="0" presStyleCnt="8">
        <dgm:presLayoutVars>
          <dgm:bulletEnabled val="1"/>
        </dgm:presLayoutVars>
      </dgm:prSet>
      <dgm:spPr/>
      <dgm:t>
        <a:bodyPr/>
        <a:lstStyle/>
        <a:p>
          <a:endParaRPr lang="ru-RU"/>
        </a:p>
      </dgm:t>
    </dgm:pt>
    <dgm:pt modelId="{F6C2B168-7BB9-4A95-AC7D-BA6D9E579226}" type="pres">
      <dgm:prSet presAssocID="{1ADA0783-6063-4EEA-BB21-4495B401D3C7}" presName="sibTrans" presStyleCnt="0"/>
      <dgm:spPr/>
    </dgm:pt>
    <dgm:pt modelId="{450EC110-158E-416C-8F31-8436DF736F98}" type="pres">
      <dgm:prSet presAssocID="{11428B90-5D2B-4068-815D-25E77BD07721}" presName="node" presStyleLbl="node1" presStyleIdx="1" presStyleCnt="8">
        <dgm:presLayoutVars>
          <dgm:bulletEnabled val="1"/>
        </dgm:presLayoutVars>
      </dgm:prSet>
      <dgm:spPr/>
      <dgm:t>
        <a:bodyPr/>
        <a:lstStyle/>
        <a:p>
          <a:endParaRPr lang="ru-RU"/>
        </a:p>
      </dgm:t>
    </dgm:pt>
    <dgm:pt modelId="{610AF015-C846-4881-95A7-753CA9D25E16}" type="pres">
      <dgm:prSet presAssocID="{63E90609-8F41-4084-940B-BB86819B3736}" presName="sibTrans" presStyleCnt="0"/>
      <dgm:spPr/>
    </dgm:pt>
    <dgm:pt modelId="{8DFFC646-A047-4D54-94F1-C198CEB66516}" type="pres">
      <dgm:prSet presAssocID="{DBA44D6B-B784-44FE-8D01-8BCA65F3A49E}" presName="node" presStyleLbl="node1" presStyleIdx="2" presStyleCnt="8">
        <dgm:presLayoutVars>
          <dgm:bulletEnabled val="1"/>
        </dgm:presLayoutVars>
      </dgm:prSet>
      <dgm:spPr/>
      <dgm:t>
        <a:bodyPr/>
        <a:lstStyle/>
        <a:p>
          <a:endParaRPr lang="ru-RU"/>
        </a:p>
      </dgm:t>
    </dgm:pt>
    <dgm:pt modelId="{D7D99727-3308-4982-B98A-1617022EDAF6}" type="pres">
      <dgm:prSet presAssocID="{02E110E9-9561-4989-89C0-561E8EC2BFE7}" presName="sibTrans" presStyleCnt="0"/>
      <dgm:spPr/>
    </dgm:pt>
    <dgm:pt modelId="{1BE22F79-E794-4A74-B7AD-CD657678991E}" type="pres">
      <dgm:prSet presAssocID="{3DB35CC7-1987-4C3A-A99B-C7C546F3095B}" presName="node" presStyleLbl="node1" presStyleIdx="3" presStyleCnt="8">
        <dgm:presLayoutVars>
          <dgm:bulletEnabled val="1"/>
        </dgm:presLayoutVars>
      </dgm:prSet>
      <dgm:spPr/>
      <dgm:t>
        <a:bodyPr/>
        <a:lstStyle/>
        <a:p>
          <a:endParaRPr lang="ru-RU"/>
        </a:p>
      </dgm:t>
    </dgm:pt>
    <dgm:pt modelId="{15E41107-1A77-4662-A3DE-16425F2C8E99}" type="pres">
      <dgm:prSet presAssocID="{53683A6F-BAC5-4C84-8AB4-E6130D7B27F0}" presName="sibTrans" presStyleCnt="0"/>
      <dgm:spPr/>
    </dgm:pt>
    <dgm:pt modelId="{A2ECE487-F44B-4894-995C-4A1492AFBF5F}" type="pres">
      <dgm:prSet presAssocID="{AE9C55A7-A287-4DAE-BA41-B7AD0C351F64}" presName="node" presStyleLbl="node1" presStyleIdx="4" presStyleCnt="8">
        <dgm:presLayoutVars>
          <dgm:bulletEnabled val="1"/>
        </dgm:presLayoutVars>
      </dgm:prSet>
      <dgm:spPr/>
      <dgm:t>
        <a:bodyPr/>
        <a:lstStyle/>
        <a:p>
          <a:endParaRPr lang="ru-RU"/>
        </a:p>
      </dgm:t>
    </dgm:pt>
    <dgm:pt modelId="{5B34BEFF-5D30-48CD-AD9C-2808F6FEE767}" type="pres">
      <dgm:prSet presAssocID="{77043BC8-A210-4DE8-BB50-51FF3111628A}" presName="sibTrans" presStyleCnt="0"/>
      <dgm:spPr/>
    </dgm:pt>
    <dgm:pt modelId="{F7896DA7-6C60-495E-A0A8-1E2745F5B1F6}" type="pres">
      <dgm:prSet presAssocID="{2FFB4851-9E34-48FB-8CDE-7EA897B4EFEA}" presName="node" presStyleLbl="node1" presStyleIdx="5" presStyleCnt="8">
        <dgm:presLayoutVars>
          <dgm:bulletEnabled val="1"/>
        </dgm:presLayoutVars>
      </dgm:prSet>
      <dgm:spPr/>
      <dgm:t>
        <a:bodyPr/>
        <a:lstStyle/>
        <a:p>
          <a:endParaRPr lang="ru-RU"/>
        </a:p>
      </dgm:t>
    </dgm:pt>
    <dgm:pt modelId="{55615383-DE78-4F58-9FC5-C46AA73C0A58}" type="pres">
      <dgm:prSet presAssocID="{614B0D0A-0E92-4530-BF4B-46010BD36FA1}" presName="sibTrans" presStyleCnt="0"/>
      <dgm:spPr/>
    </dgm:pt>
    <dgm:pt modelId="{445C3C8E-6517-4473-BA20-869E5A11A4C8}" type="pres">
      <dgm:prSet presAssocID="{062F034D-1210-434B-86D7-8739AAAA10E5}" presName="node" presStyleLbl="node1" presStyleIdx="6" presStyleCnt="8">
        <dgm:presLayoutVars>
          <dgm:bulletEnabled val="1"/>
        </dgm:presLayoutVars>
      </dgm:prSet>
      <dgm:spPr/>
      <dgm:t>
        <a:bodyPr/>
        <a:lstStyle/>
        <a:p>
          <a:endParaRPr lang="ru-RU"/>
        </a:p>
      </dgm:t>
    </dgm:pt>
    <dgm:pt modelId="{51326304-8E9A-43EB-A1A1-45AF50F9E6DC}" type="pres">
      <dgm:prSet presAssocID="{F996D9CC-AE64-4952-BADC-253DEA0CBD73}" presName="sibTrans" presStyleCnt="0"/>
      <dgm:spPr/>
    </dgm:pt>
    <dgm:pt modelId="{CDE99A72-6EA3-4DC8-AE6C-55752C13B2E7}" type="pres">
      <dgm:prSet presAssocID="{FBDEA2DD-FBF6-42CB-925D-0E6102B530D4}" presName="node" presStyleLbl="node1" presStyleIdx="7" presStyleCnt="8">
        <dgm:presLayoutVars>
          <dgm:bulletEnabled val="1"/>
        </dgm:presLayoutVars>
      </dgm:prSet>
      <dgm:spPr/>
      <dgm:t>
        <a:bodyPr/>
        <a:lstStyle/>
        <a:p>
          <a:endParaRPr lang="ru-RU"/>
        </a:p>
      </dgm:t>
    </dgm:pt>
  </dgm:ptLst>
  <dgm:cxnLst>
    <dgm:cxn modelId="{4A9BE9AF-F358-4150-910A-99ECF712F920}" type="presOf" srcId="{11428B90-5D2B-4068-815D-25E77BD07721}" destId="{450EC110-158E-416C-8F31-8436DF736F98}" srcOrd="0" destOrd="0" presId="urn:microsoft.com/office/officeart/2005/8/layout/default#1"/>
    <dgm:cxn modelId="{F3E028FB-939F-442B-88EA-5905EFFAD5B8}" srcId="{0B6DA8EA-6AA0-4E50-AB13-FE0C8C5F7E63}" destId="{3DB35CC7-1987-4C3A-A99B-C7C546F3095B}" srcOrd="3" destOrd="0" parTransId="{2CFD15AD-D97F-43FC-9B7F-0E009D90E682}" sibTransId="{53683A6F-BAC5-4C84-8AB4-E6130D7B27F0}"/>
    <dgm:cxn modelId="{F062C419-FB0E-4757-ADA6-11746A6C2ED8}" srcId="{0B6DA8EA-6AA0-4E50-AB13-FE0C8C5F7E63}" destId="{062F034D-1210-434B-86D7-8739AAAA10E5}" srcOrd="6" destOrd="0" parTransId="{347255D5-F238-4EE4-B057-D185ACA2436A}" sibTransId="{F996D9CC-AE64-4952-BADC-253DEA0CBD73}"/>
    <dgm:cxn modelId="{1D53437D-3211-4804-9F7D-E4D61D542B06}" type="presOf" srcId="{AE9C55A7-A287-4DAE-BA41-B7AD0C351F64}" destId="{A2ECE487-F44B-4894-995C-4A1492AFBF5F}" srcOrd="0" destOrd="0" presId="urn:microsoft.com/office/officeart/2005/8/layout/default#1"/>
    <dgm:cxn modelId="{631D7B22-A636-45A7-8E1A-B516164B770B}" srcId="{0B6DA8EA-6AA0-4E50-AB13-FE0C8C5F7E63}" destId="{FBDEA2DD-FBF6-42CB-925D-0E6102B530D4}" srcOrd="7" destOrd="0" parTransId="{C06B65DB-B0B0-40C2-AC83-F429E0F8A4DA}" sibTransId="{A95F94F5-3BC9-4011-8E67-CD7603B73931}"/>
    <dgm:cxn modelId="{D3961EEB-1B20-47DF-8992-2676C0C118CE}" srcId="{0B6DA8EA-6AA0-4E50-AB13-FE0C8C5F7E63}" destId="{AE9C55A7-A287-4DAE-BA41-B7AD0C351F64}" srcOrd="4" destOrd="0" parTransId="{56958F0D-7530-4385-91C7-73861B422593}" sibTransId="{77043BC8-A210-4DE8-BB50-51FF3111628A}"/>
    <dgm:cxn modelId="{AE97C7E4-2B7C-4D67-B581-9EED149461CC}" type="presOf" srcId="{062F034D-1210-434B-86D7-8739AAAA10E5}" destId="{445C3C8E-6517-4473-BA20-869E5A11A4C8}" srcOrd="0" destOrd="0" presId="urn:microsoft.com/office/officeart/2005/8/layout/default#1"/>
    <dgm:cxn modelId="{67747D49-D4D9-4B49-A8D6-AB903621B99C}" type="presOf" srcId="{3DB35CC7-1987-4C3A-A99B-C7C546F3095B}" destId="{1BE22F79-E794-4A74-B7AD-CD657678991E}" srcOrd="0" destOrd="0" presId="urn:microsoft.com/office/officeart/2005/8/layout/default#1"/>
    <dgm:cxn modelId="{BFF871B9-5939-4EBB-BEB6-91E6BF103FEB}" type="presOf" srcId="{0B6DA8EA-6AA0-4E50-AB13-FE0C8C5F7E63}" destId="{8C957F28-0BCA-40F2-B5ED-4DA4285B3FCA}" srcOrd="0" destOrd="0" presId="urn:microsoft.com/office/officeart/2005/8/layout/default#1"/>
    <dgm:cxn modelId="{A4774D15-CBC8-4163-835A-FEEF2DFAFB86}" type="presOf" srcId="{2FFB4851-9E34-48FB-8CDE-7EA897B4EFEA}" destId="{F7896DA7-6C60-495E-A0A8-1E2745F5B1F6}" srcOrd="0" destOrd="0" presId="urn:microsoft.com/office/officeart/2005/8/layout/default#1"/>
    <dgm:cxn modelId="{F0040D50-00BF-4FEA-986F-59AB9095260C}" srcId="{0B6DA8EA-6AA0-4E50-AB13-FE0C8C5F7E63}" destId="{DBA44D6B-B784-44FE-8D01-8BCA65F3A49E}" srcOrd="2" destOrd="0" parTransId="{37407A40-2C83-4478-AD73-69637B178DF6}" sibTransId="{02E110E9-9561-4989-89C0-561E8EC2BFE7}"/>
    <dgm:cxn modelId="{1D3668D7-A202-482C-81BE-34F075B3086D}" srcId="{0B6DA8EA-6AA0-4E50-AB13-FE0C8C5F7E63}" destId="{11428B90-5D2B-4068-815D-25E77BD07721}" srcOrd="1" destOrd="0" parTransId="{80F9652E-C707-41DA-92E7-5D64856B6490}" sibTransId="{63E90609-8F41-4084-940B-BB86819B3736}"/>
    <dgm:cxn modelId="{7ED13CAA-9310-42B5-BD07-51B3BF81A4C9}" type="presOf" srcId="{DBA44D6B-B784-44FE-8D01-8BCA65F3A49E}" destId="{8DFFC646-A047-4D54-94F1-C198CEB66516}" srcOrd="0" destOrd="0" presId="urn:microsoft.com/office/officeart/2005/8/layout/default#1"/>
    <dgm:cxn modelId="{55C479F7-9451-4D36-B397-DCE4DDE665EF}" type="presOf" srcId="{03ABF2DE-BC6B-4EFC-8719-45CF16816594}" destId="{B3EEEA50-8173-4539-83A4-F2604EE4543A}" srcOrd="0" destOrd="0" presId="urn:microsoft.com/office/officeart/2005/8/layout/default#1"/>
    <dgm:cxn modelId="{F503BB87-D286-4EA8-BADE-037677669C9C}" srcId="{0B6DA8EA-6AA0-4E50-AB13-FE0C8C5F7E63}" destId="{03ABF2DE-BC6B-4EFC-8719-45CF16816594}" srcOrd="0" destOrd="0" parTransId="{01EF990B-D45C-45A5-9985-98921819C970}" sibTransId="{1ADA0783-6063-4EEA-BB21-4495B401D3C7}"/>
    <dgm:cxn modelId="{F76BE708-A800-47AB-836A-1F0E600D7AA1}" srcId="{0B6DA8EA-6AA0-4E50-AB13-FE0C8C5F7E63}" destId="{2FFB4851-9E34-48FB-8CDE-7EA897B4EFEA}" srcOrd="5" destOrd="0" parTransId="{E3299B38-52AD-4ABA-9878-6C7385EDF284}" sibTransId="{614B0D0A-0E92-4530-BF4B-46010BD36FA1}"/>
    <dgm:cxn modelId="{1DD94EB2-4337-4817-AB15-8F612CB989E6}" type="presOf" srcId="{FBDEA2DD-FBF6-42CB-925D-0E6102B530D4}" destId="{CDE99A72-6EA3-4DC8-AE6C-55752C13B2E7}" srcOrd="0" destOrd="0" presId="urn:microsoft.com/office/officeart/2005/8/layout/default#1"/>
    <dgm:cxn modelId="{1337439F-F2DA-4D1D-8522-D3BF999F5CA9}" type="presParOf" srcId="{8C957F28-0BCA-40F2-B5ED-4DA4285B3FCA}" destId="{B3EEEA50-8173-4539-83A4-F2604EE4543A}" srcOrd="0" destOrd="0" presId="urn:microsoft.com/office/officeart/2005/8/layout/default#1"/>
    <dgm:cxn modelId="{9E81FB68-AB66-4AE8-946B-D8743E28AC34}" type="presParOf" srcId="{8C957F28-0BCA-40F2-B5ED-4DA4285B3FCA}" destId="{F6C2B168-7BB9-4A95-AC7D-BA6D9E579226}" srcOrd="1" destOrd="0" presId="urn:microsoft.com/office/officeart/2005/8/layout/default#1"/>
    <dgm:cxn modelId="{8DB0FFC5-9A2C-4996-8177-A216BC64A255}" type="presParOf" srcId="{8C957F28-0BCA-40F2-B5ED-4DA4285B3FCA}" destId="{450EC110-158E-416C-8F31-8436DF736F98}" srcOrd="2" destOrd="0" presId="urn:microsoft.com/office/officeart/2005/8/layout/default#1"/>
    <dgm:cxn modelId="{544186C9-F07C-42F1-B2F7-28FA6FF4AC1E}" type="presParOf" srcId="{8C957F28-0BCA-40F2-B5ED-4DA4285B3FCA}" destId="{610AF015-C846-4881-95A7-753CA9D25E16}" srcOrd="3" destOrd="0" presId="urn:microsoft.com/office/officeart/2005/8/layout/default#1"/>
    <dgm:cxn modelId="{94763485-D52F-478B-BDA0-A60A28600DAF}" type="presParOf" srcId="{8C957F28-0BCA-40F2-B5ED-4DA4285B3FCA}" destId="{8DFFC646-A047-4D54-94F1-C198CEB66516}" srcOrd="4" destOrd="0" presId="urn:microsoft.com/office/officeart/2005/8/layout/default#1"/>
    <dgm:cxn modelId="{E85C1DB1-BF2C-4B8C-8D21-734352094A89}" type="presParOf" srcId="{8C957F28-0BCA-40F2-B5ED-4DA4285B3FCA}" destId="{D7D99727-3308-4982-B98A-1617022EDAF6}" srcOrd="5" destOrd="0" presId="urn:microsoft.com/office/officeart/2005/8/layout/default#1"/>
    <dgm:cxn modelId="{893ED57E-06D7-4C7A-A33A-0F2B1C223CE6}" type="presParOf" srcId="{8C957F28-0BCA-40F2-B5ED-4DA4285B3FCA}" destId="{1BE22F79-E794-4A74-B7AD-CD657678991E}" srcOrd="6" destOrd="0" presId="urn:microsoft.com/office/officeart/2005/8/layout/default#1"/>
    <dgm:cxn modelId="{CF2FE9CA-778C-4FCB-A6D4-8263423029AC}" type="presParOf" srcId="{8C957F28-0BCA-40F2-B5ED-4DA4285B3FCA}" destId="{15E41107-1A77-4662-A3DE-16425F2C8E99}" srcOrd="7" destOrd="0" presId="urn:microsoft.com/office/officeart/2005/8/layout/default#1"/>
    <dgm:cxn modelId="{3C0A0979-3890-4238-B670-577DA2364F51}" type="presParOf" srcId="{8C957F28-0BCA-40F2-B5ED-4DA4285B3FCA}" destId="{A2ECE487-F44B-4894-995C-4A1492AFBF5F}" srcOrd="8" destOrd="0" presId="urn:microsoft.com/office/officeart/2005/8/layout/default#1"/>
    <dgm:cxn modelId="{300BDC55-BDCC-41BC-AAB0-7C8F1205BB9F}" type="presParOf" srcId="{8C957F28-0BCA-40F2-B5ED-4DA4285B3FCA}" destId="{5B34BEFF-5D30-48CD-AD9C-2808F6FEE767}" srcOrd="9" destOrd="0" presId="urn:microsoft.com/office/officeart/2005/8/layout/default#1"/>
    <dgm:cxn modelId="{F951B904-A07D-42C7-AE80-FE5791864DB2}" type="presParOf" srcId="{8C957F28-0BCA-40F2-B5ED-4DA4285B3FCA}" destId="{F7896DA7-6C60-495E-A0A8-1E2745F5B1F6}" srcOrd="10" destOrd="0" presId="urn:microsoft.com/office/officeart/2005/8/layout/default#1"/>
    <dgm:cxn modelId="{4306CD64-D2F2-4C48-956C-A991B60F7F15}" type="presParOf" srcId="{8C957F28-0BCA-40F2-B5ED-4DA4285B3FCA}" destId="{55615383-DE78-4F58-9FC5-C46AA73C0A58}" srcOrd="11" destOrd="0" presId="urn:microsoft.com/office/officeart/2005/8/layout/default#1"/>
    <dgm:cxn modelId="{B3C3395F-C35A-4D77-88F4-D1F0B3E68917}" type="presParOf" srcId="{8C957F28-0BCA-40F2-B5ED-4DA4285B3FCA}" destId="{445C3C8E-6517-4473-BA20-869E5A11A4C8}" srcOrd="12" destOrd="0" presId="urn:microsoft.com/office/officeart/2005/8/layout/default#1"/>
    <dgm:cxn modelId="{3E79E059-C8DA-44D6-8354-4C897010AA9F}" type="presParOf" srcId="{8C957F28-0BCA-40F2-B5ED-4DA4285B3FCA}" destId="{51326304-8E9A-43EB-A1A1-45AF50F9E6DC}" srcOrd="13" destOrd="0" presId="urn:microsoft.com/office/officeart/2005/8/layout/default#1"/>
    <dgm:cxn modelId="{697CE3DD-7EF3-469A-91AF-A10CC8FFA2EE}" type="presParOf" srcId="{8C957F28-0BCA-40F2-B5ED-4DA4285B3FCA}" destId="{CDE99A72-6EA3-4DC8-AE6C-55752C13B2E7}" srcOrd="14" destOrd="0" presId="urn:microsoft.com/office/officeart/2005/8/layout/defaul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3EEEA50-8173-4539-83A4-F2604EE4543A}">
      <dsp:nvSpPr>
        <dsp:cNvPr id="0" name=""/>
        <dsp:cNvSpPr/>
      </dsp:nvSpPr>
      <dsp:spPr>
        <a:xfrm>
          <a:off x="2447" y="565290"/>
          <a:ext cx="1941403" cy="1164841"/>
        </a:xfrm>
        <a:prstGeom prst="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ru-RU" sz="1700" kern="1200" dirty="0" smtClean="0"/>
            <a:t>1.</a:t>
          </a:r>
        </a:p>
        <a:p>
          <a:pPr lvl="0" algn="ctr" defTabSz="755650">
            <a:lnSpc>
              <a:spcPct val="90000"/>
            </a:lnSpc>
            <a:spcBef>
              <a:spcPct val="0"/>
            </a:spcBef>
            <a:spcAft>
              <a:spcPct val="35000"/>
            </a:spcAft>
          </a:pPr>
          <a:r>
            <a:rPr lang="ru-RU" sz="1700" kern="1200" dirty="0" smtClean="0"/>
            <a:t>Забота друг о друге</a:t>
          </a:r>
          <a:endParaRPr lang="ru-RU" sz="1700" kern="1200" dirty="0"/>
        </a:p>
      </dsp:txBody>
      <dsp:txXfrm>
        <a:off x="2447" y="565290"/>
        <a:ext cx="1941403" cy="1164841"/>
      </dsp:txXfrm>
    </dsp:sp>
    <dsp:sp modelId="{450EC110-158E-416C-8F31-8436DF736F98}">
      <dsp:nvSpPr>
        <dsp:cNvPr id="0" name=""/>
        <dsp:cNvSpPr/>
      </dsp:nvSpPr>
      <dsp:spPr>
        <a:xfrm>
          <a:off x="2137990" y="565290"/>
          <a:ext cx="1941403" cy="1164841"/>
        </a:xfrm>
        <a:prstGeom prst="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ru-RU" sz="1700" kern="1200" dirty="0" smtClean="0"/>
            <a:t>2.</a:t>
          </a:r>
        </a:p>
        <a:p>
          <a:pPr lvl="0" algn="ctr" defTabSz="755650">
            <a:lnSpc>
              <a:spcPct val="90000"/>
            </a:lnSpc>
            <a:spcBef>
              <a:spcPct val="0"/>
            </a:spcBef>
            <a:spcAft>
              <a:spcPct val="35000"/>
            </a:spcAft>
          </a:pPr>
          <a:r>
            <a:rPr lang="ru-RU" sz="1700" kern="1200" dirty="0" smtClean="0"/>
            <a:t>Откровенность и правдивость</a:t>
          </a:r>
          <a:endParaRPr lang="ru-RU" sz="1700" kern="1200" dirty="0"/>
        </a:p>
      </dsp:txBody>
      <dsp:txXfrm>
        <a:off x="2137990" y="565290"/>
        <a:ext cx="1941403" cy="1164841"/>
      </dsp:txXfrm>
    </dsp:sp>
    <dsp:sp modelId="{8DFFC646-A047-4D54-94F1-C198CEB66516}">
      <dsp:nvSpPr>
        <dsp:cNvPr id="0" name=""/>
        <dsp:cNvSpPr/>
      </dsp:nvSpPr>
      <dsp:spPr>
        <a:xfrm>
          <a:off x="4273534" y="565290"/>
          <a:ext cx="1941403" cy="1164841"/>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ru-RU" sz="1700" kern="1200" dirty="0" smtClean="0"/>
            <a:t>3.</a:t>
          </a:r>
        </a:p>
        <a:p>
          <a:pPr lvl="0" algn="ctr" defTabSz="755650">
            <a:lnSpc>
              <a:spcPct val="90000"/>
            </a:lnSpc>
            <a:spcBef>
              <a:spcPct val="0"/>
            </a:spcBef>
            <a:spcAft>
              <a:spcPct val="35000"/>
            </a:spcAft>
          </a:pPr>
          <a:r>
            <a:rPr lang="ru-RU" sz="1700" kern="1200" dirty="0" smtClean="0"/>
            <a:t>Высокий уровень доверия</a:t>
          </a:r>
          <a:endParaRPr lang="ru-RU" sz="1700" kern="1200" dirty="0"/>
        </a:p>
      </dsp:txBody>
      <dsp:txXfrm>
        <a:off x="4273534" y="565290"/>
        <a:ext cx="1941403" cy="1164841"/>
      </dsp:txXfrm>
    </dsp:sp>
    <dsp:sp modelId="{1BE22F79-E794-4A74-B7AD-CD657678991E}">
      <dsp:nvSpPr>
        <dsp:cNvPr id="0" name=""/>
        <dsp:cNvSpPr/>
      </dsp:nvSpPr>
      <dsp:spPr>
        <a:xfrm>
          <a:off x="6409077" y="565290"/>
          <a:ext cx="1941403" cy="1164841"/>
        </a:xfrm>
        <a:prstGeom prst="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ru-RU" sz="1700" kern="1200" dirty="0" smtClean="0"/>
            <a:t>4.</a:t>
          </a:r>
        </a:p>
        <a:p>
          <a:pPr lvl="0" algn="ctr" defTabSz="755650">
            <a:lnSpc>
              <a:spcPct val="90000"/>
            </a:lnSpc>
            <a:spcBef>
              <a:spcPct val="0"/>
            </a:spcBef>
            <a:spcAft>
              <a:spcPct val="35000"/>
            </a:spcAft>
          </a:pPr>
          <a:r>
            <a:rPr lang="ru-RU" sz="1700" kern="1200" dirty="0" smtClean="0"/>
            <a:t>Совместное принятие решений</a:t>
          </a:r>
          <a:endParaRPr lang="ru-RU" sz="1700" kern="1200" dirty="0"/>
        </a:p>
      </dsp:txBody>
      <dsp:txXfrm>
        <a:off x="6409077" y="565290"/>
        <a:ext cx="1941403" cy="1164841"/>
      </dsp:txXfrm>
    </dsp:sp>
    <dsp:sp modelId="{A2ECE487-F44B-4894-995C-4A1492AFBF5F}">
      <dsp:nvSpPr>
        <dsp:cNvPr id="0" name=""/>
        <dsp:cNvSpPr/>
      </dsp:nvSpPr>
      <dsp:spPr>
        <a:xfrm>
          <a:off x="2447" y="1924273"/>
          <a:ext cx="1941403" cy="1164841"/>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ru-RU" sz="1700" kern="1200" dirty="0" smtClean="0"/>
            <a:t>5. </a:t>
          </a:r>
        </a:p>
        <a:p>
          <a:pPr lvl="0" algn="ctr" defTabSz="755650">
            <a:lnSpc>
              <a:spcPct val="90000"/>
            </a:lnSpc>
            <a:spcBef>
              <a:spcPct val="0"/>
            </a:spcBef>
            <a:spcAft>
              <a:spcPct val="35000"/>
            </a:spcAft>
          </a:pPr>
          <a:r>
            <a:rPr lang="ru-RU" sz="1700" kern="1200" dirty="0" smtClean="0"/>
            <a:t>Обязательство</a:t>
          </a:r>
          <a:endParaRPr lang="ru-RU" sz="1700" kern="1200" dirty="0"/>
        </a:p>
      </dsp:txBody>
      <dsp:txXfrm>
        <a:off x="2447" y="1924273"/>
        <a:ext cx="1941403" cy="1164841"/>
      </dsp:txXfrm>
    </dsp:sp>
    <dsp:sp modelId="{F7896DA7-6C60-495E-A0A8-1E2745F5B1F6}">
      <dsp:nvSpPr>
        <dsp:cNvPr id="0" name=""/>
        <dsp:cNvSpPr/>
      </dsp:nvSpPr>
      <dsp:spPr>
        <a:xfrm>
          <a:off x="2137990" y="1924273"/>
          <a:ext cx="1941403" cy="1164841"/>
        </a:xfrm>
        <a:prstGeom prst="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ru-RU" sz="1700" kern="1200" dirty="0" smtClean="0"/>
            <a:t>6.</a:t>
          </a:r>
        </a:p>
        <a:p>
          <a:pPr lvl="0" algn="ctr" defTabSz="755650">
            <a:lnSpc>
              <a:spcPct val="90000"/>
            </a:lnSpc>
            <a:spcBef>
              <a:spcPct val="0"/>
            </a:spcBef>
            <a:spcAft>
              <a:spcPct val="35000"/>
            </a:spcAft>
          </a:pPr>
          <a:r>
            <a:rPr lang="ru-RU" sz="1700" kern="1200" dirty="0" smtClean="0"/>
            <a:t>Конфликты</a:t>
          </a:r>
          <a:endParaRPr lang="ru-RU" sz="1700" kern="1200" dirty="0"/>
        </a:p>
      </dsp:txBody>
      <dsp:txXfrm>
        <a:off x="2137990" y="1924273"/>
        <a:ext cx="1941403" cy="1164841"/>
      </dsp:txXfrm>
    </dsp:sp>
    <dsp:sp modelId="{445C3C8E-6517-4473-BA20-869E5A11A4C8}">
      <dsp:nvSpPr>
        <dsp:cNvPr id="0" name=""/>
        <dsp:cNvSpPr/>
      </dsp:nvSpPr>
      <dsp:spPr>
        <a:xfrm>
          <a:off x="4273534" y="1924273"/>
          <a:ext cx="1941403" cy="1164841"/>
        </a:xfrm>
        <a:prstGeom prst="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ru-RU" sz="1700" kern="1200" dirty="0" smtClean="0"/>
            <a:t>7.</a:t>
          </a:r>
        </a:p>
        <a:p>
          <a:pPr lvl="0" algn="ctr" defTabSz="755650">
            <a:lnSpc>
              <a:spcPct val="90000"/>
            </a:lnSpc>
            <a:spcBef>
              <a:spcPct val="0"/>
            </a:spcBef>
            <a:spcAft>
              <a:spcPct val="35000"/>
            </a:spcAft>
          </a:pPr>
          <a:r>
            <a:rPr lang="ru-RU" sz="1700" kern="1200" dirty="0" smtClean="0"/>
            <a:t>Умение слушать</a:t>
          </a:r>
          <a:endParaRPr lang="ru-RU" sz="1700" kern="1200" dirty="0"/>
        </a:p>
      </dsp:txBody>
      <dsp:txXfrm>
        <a:off x="4273534" y="1924273"/>
        <a:ext cx="1941403" cy="1164841"/>
      </dsp:txXfrm>
    </dsp:sp>
    <dsp:sp modelId="{CDE99A72-6EA3-4DC8-AE6C-55752C13B2E7}">
      <dsp:nvSpPr>
        <dsp:cNvPr id="0" name=""/>
        <dsp:cNvSpPr/>
      </dsp:nvSpPr>
      <dsp:spPr>
        <a:xfrm>
          <a:off x="6409077" y="1924273"/>
          <a:ext cx="1941403" cy="1164841"/>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ru-RU" sz="1700" kern="1200" dirty="0" smtClean="0"/>
            <a:t>8.</a:t>
          </a:r>
        </a:p>
        <a:p>
          <a:pPr lvl="0" algn="ctr" defTabSz="755650">
            <a:lnSpc>
              <a:spcPct val="90000"/>
            </a:lnSpc>
            <a:spcBef>
              <a:spcPct val="0"/>
            </a:spcBef>
            <a:spcAft>
              <a:spcPct val="35000"/>
            </a:spcAft>
          </a:pPr>
          <a:r>
            <a:rPr lang="ru-RU" sz="1700" kern="1200" dirty="0" smtClean="0"/>
            <a:t>Выражение своих эмоций</a:t>
          </a:r>
          <a:endParaRPr lang="ru-RU" sz="1700" kern="1200" dirty="0"/>
        </a:p>
      </dsp:txBody>
      <dsp:txXfrm>
        <a:off x="6409077" y="1924273"/>
        <a:ext cx="1941403" cy="1164841"/>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D3793636-B2F2-44B6-A6CF-7964DCEA4AAE}" type="datetimeFigureOut">
              <a:rPr lang="ru-RU"/>
              <a:pPr>
                <a:defRPr/>
              </a:pPr>
              <a:t>19.12.2017</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pPr>
              <a:defRPr/>
            </a:pPr>
            <a:fld id="{8DB28C7F-B2D2-4D55-BE07-EF63CA85F4FC}"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20"/>
            <a:ext cx="7772400" cy="1102519"/>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E9EABE6C-8EDF-4F66-93E6-7F2D7A6C0D45}" type="datetime1">
              <a:rPr lang="ru-RU"/>
              <a:pPr>
                <a:defRPr/>
              </a:pPr>
              <a:t>19.12.2017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3C884424-32B6-411E-9FDE-C05EFF34A261}" type="slidenum">
              <a:rPr lang="ru-RU" altLang="ru-RU"/>
              <a:pPr>
                <a:defRPr/>
              </a:pPr>
              <a:t>‹#›</a:t>
            </a:fld>
            <a:endParaRPr lang="ru-RU" altLang="ru-RU"/>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E75008F5-0148-4B9D-974F-92643775457E}" type="datetime1">
              <a:rPr lang="ru-RU"/>
              <a:pPr>
                <a:defRPr/>
              </a:pPr>
              <a:t>19.12.2017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D97E16F-3D36-4FE1-A614-8DAE7BAC705E}" type="slidenum">
              <a:rPr lang="ru-RU" altLang="ru-RU"/>
              <a:pPr>
                <a:defRPr/>
              </a:pPr>
              <a:t>‹#›</a:t>
            </a:fld>
            <a:endParaRPr lang="ru-RU" altLang="ru-RU"/>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80"/>
            <a:ext cx="2057400" cy="4388644"/>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05980"/>
            <a:ext cx="6019800" cy="43886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8FE0A84B-75E8-4573-84AB-525190E82AFB}" type="datetime1">
              <a:rPr lang="ru-RU"/>
              <a:pPr>
                <a:defRPr/>
              </a:pPr>
              <a:t>19.12.2017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D19DBA1-369B-4CCB-A5BE-00B50E574812}" type="slidenum">
              <a:rPr lang="ru-RU" altLang="ru-RU"/>
              <a:pPr>
                <a:defRPr/>
              </a:pPr>
              <a:t>‹#›</a:t>
            </a:fld>
            <a:endParaRPr lang="ru-RU" altLang="ru-RU"/>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73F349FE-A370-4471-9E87-D11D7EFFBD6B}" type="datetime1">
              <a:rPr lang="ru-RU"/>
              <a:pPr>
                <a:defRPr/>
              </a:pPr>
              <a:t>19.12.2017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5B8F488-82BE-4A2F-847D-9F49655A5ABA}" type="slidenum">
              <a:rPr lang="ru-RU" altLang="ru-RU"/>
              <a:pPr>
                <a:defRPr/>
              </a:pPr>
              <a:t>‹#›</a:t>
            </a:fld>
            <a:endParaRPr lang="ru-RU" altLang="ru-RU"/>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BBCC9EAE-4417-4CA3-A1FB-2049A4BD6725}" type="datetime1">
              <a:rPr lang="ru-RU"/>
              <a:pPr>
                <a:defRPr/>
              </a:pPr>
              <a:t>19.12.2017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BCDA5B9-4CD6-469D-BC1F-D625A6B3DBCA}" type="slidenum">
              <a:rPr lang="ru-RU" altLang="ru-RU"/>
              <a:pPr>
                <a:defRPr/>
              </a:pPr>
              <a:t>‹#›</a:t>
            </a:fld>
            <a:endParaRPr lang="ru-RU" altLang="ru-RU"/>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2AF18A2A-6DBD-4960-A950-CA731EA87F93}" type="datetime1">
              <a:rPr lang="ru-RU"/>
              <a:pPr>
                <a:defRPr/>
              </a:pPr>
              <a:t>19.12.2017</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E16D6338-896D-42E8-AD44-D3FF049D9AEB}" type="slidenum">
              <a:rPr lang="ru-RU" altLang="ru-RU"/>
              <a:pPr>
                <a:defRPr/>
              </a:pPr>
              <a:t>‹#›</a:t>
            </a:fld>
            <a:endParaRPr lang="ru-RU" altLang="ru-RU"/>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8"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9103B395-7528-4FD1-9CF4-614230E8B33B}" type="datetime1">
              <a:rPr lang="ru-RU"/>
              <a:pPr>
                <a:defRPr/>
              </a:pPr>
              <a:t>19.12.2017</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C1A975CA-F6DD-4B6B-B592-D96253060719}" type="slidenum">
              <a:rPr lang="ru-RU" altLang="ru-RU"/>
              <a:pPr>
                <a:defRPr/>
              </a:pPr>
              <a:t>‹#›</a:t>
            </a:fld>
            <a:endParaRPr lang="ru-RU" altLang="ru-RU"/>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D4612868-57EF-439C-9A33-6FA6222FA1D0}" type="datetime1">
              <a:rPr lang="ru-RU"/>
              <a:pPr>
                <a:defRPr/>
              </a:pPr>
              <a:t>19.12.2017</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35BFE50F-A38C-4983-9747-818B9680704B}" type="slidenum">
              <a:rPr lang="ru-RU" altLang="ru-RU"/>
              <a:pPr>
                <a:defRPr/>
              </a:pPr>
              <a:t>‹#›</a:t>
            </a:fld>
            <a:endParaRPr lang="ru-RU" altLang="ru-RU"/>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104CC80E-2E3B-46A6-A9CB-5A89AC7BD92C}" type="datetime1">
              <a:rPr lang="ru-RU"/>
              <a:pPr>
                <a:defRPr/>
              </a:pPr>
              <a:t>19.12.2017</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E1B419D6-59FC-4167-94E3-84E4EB63C803}" type="slidenum">
              <a:rPr lang="ru-RU" altLang="ru-RU"/>
              <a:pPr>
                <a:defRPr/>
              </a:pPr>
              <a:t>‹#›</a:t>
            </a:fld>
            <a:endParaRPr lang="ru-RU" altLang="ru-RU"/>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2" y="204787"/>
            <a:ext cx="3008313" cy="871538"/>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2"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8056EBA7-EB61-488A-938D-13DB8DCC90AA}" type="datetime1">
              <a:rPr lang="ru-RU"/>
              <a:pPr>
                <a:defRPr/>
              </a:pPr>
              <a:t>19.12.2017</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CD5F07E3-3951-41F0-A9D2-E45394F757EB}" type="slidenum">
              <a:rPr lang="ru-RU" altLang="ru-RU"/>
              <a:pPr>
                <a:defRPr/>
              </a:pPr>
              <a:t>‹#›</a:t>
            </a:fld>
            <a:endParaRPr lang="ru-RU" altLang="ru-RU"/>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648E7B56-CFD2-45FD-B765-D5797C83DD3B}" type="datetime1">
              <a:rPr lang="ru-RU"/>
              <a:pPr>
                <a:defRPr/>
              </a:pPr>
              <a:t>19.12.2017</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21C30C1B-06C2-4ECD-91B6-D4DF029E6B09}" type="slidenum">
              <a:rPr lang="ru-RU" altLang="ru-RU"/>
              <a:pPr>
                <a:defRPr/>
              </a:pPr>
              <a:t>‹#›</a:t>
            </a:fld>
            <a:endParaRPr lang="ru-RU" altLang="ru-RU"/>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5122" name="Заголовок 1"/>
          <p:cNvSpPr>
            <a:spLocks noGrp="1"/>
          </p:cNvSpPr>
          <p:nvPr>
            <p:ph type="title"/>
          </p:nvPr>
        </p:nvSpPr>
        <p:spPr bwMode="auto">
          <a:xfrm>
            <a:off x="457200" y="206375"/>
            <a:ext cx="8229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5123" name="Текст 2"/>
          <p:cNvSpPr>
            <a:spLocks noGrp="1"/>
          </p:cNvSpPr>
          <p:nvPr>
            <p:ph type="body" idx="1"/>
          </p:nvPr>
        </p:nvSpPr>
        <p:spPr bwMode="auto">
          <a:xfrm>
            <a:off x="457200" y="1200150"/>
            <a:ext cx="8229600" cy="3394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4" name="Дата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cs typeface="+mn-cs"/>
              </a:defRPr>
            </a:lvl1pPr>
          </a:lstStyle>
          <a:p>
            <a:pPr>
              <a:defRPr/>
            </a:pPr>
            <a:fld id="{B8E55A2A-FD1F-41BA-B220-2D1D7CB7451D}" type="datetime1">
              <a:rPr lang="ru-RU"/>
              <a:pPr>
                <a:defRPr/>
              </a:pPr>
              <a:t>19.12.2017</a:t>
            </a:fld>
            <a:endParaRPr lang="ru-RU"/>
          </a:p>
        </p:txBody>
      </p:sp>
      <p:sp>
        <p:nvSpPr>
          <p:cNvPr id="5" name="Нижний колонтитул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ru-RU"/>
          </a:p>
        </p:txBody>
      </p:sp>
      <p:sp>
        <p:nvSpPr>
          <p:cNvPr id="6" name="Номер слайда 5"/>
          <p:cNvSpPr>
            <a:spLocks noGrp="1"/>
          </p:cNvSpPr>
          <p:nvPr>
            <p:ph type="sldNum" sz="quarter" idx="4"/>
          </p:nvPr>
        </p:nvSpPr>
        <p:spPr>
          <a:xfrm>
            <a:off x="6553200" y="4767263"/>
            <a:ext cx="2133600" cy="274637"/>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itchFamily="34" charset="0"/>
              </a:defRPr>
            </a:lvl1pPr>
          </a:lstStyle>
          <a:p>
            <a:pPr>
              <a:defRPr/>
            </a:pPr>
            <a:fld id="{302148B5-EC75-4751-96B0-D4051C3D278E}"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Номер слайда 4"/>
          <p:cNvSpPr>
            <a:spLocks noGrp="1"/>
          </p:cNvSpPr>
          <p:nvPr>
            <p:ph type="sldNum" sz="quarter" idx="12"/>
          </p:nvPr>
        </p:nvSpPr>
        <p:spPr bwMode="auto">
          <a:noFill/>
          <a:ln>
            <a:miter lim="800000"/>
            <a:headEnd/>
            <a:tailEnd/>
          </a:ln>
        </p:spPr>
        <p:txBody>
          <a:bodyPr/>
          <a:lstStyle/>
          <a:p>
            <a:fld id="{433CFD60-C03F-4EAA-A762-5DB9C3DEB7AF}" type="slidenum">
              <a:rPr lang="ru-RU" altLang="ru-RU" smtClean="0"/>
              <a:pPr/>
              <a:t>1</a:t>
            </a:fld>
            <a:endParaRPr lang="ru-RU" altLang="ru-RU" smtClean="0"/>
          </a:p>
        </p:txBody>
      </p:sp>
      <p:sp>
        <p:nvSpPr>
          <p:cNvPr id="6" name="Содержимое 5"/>
          <p:cNvSpPr>
            <a:spLocks noGrp="1"/>
          </p:cNvSpPr>
          <p:nvPr>
            <p:ph idx="1"/>
          </p:nvPr>
        </p:nvSpPr>
        <p:spPr>
          <a:xfrm>
            <a:off x="457200" y="1491630"/>
            <a:ext cx="8229600" cy="3102595"/>
          </a:xfrm>
        </p:spPr>
        <p:txBody>
          <a:bodyPr/>
          <a:lstStyle/>
          <a:p>
            <a:pPr algn="ctr">
              <a:buNone/>
            </a:pPr>
            <a:r>
              <a:rPr lang="ru-RU" b="1" i="1" dirty="0" smtClean="0">
                <a:solidFill>
                  <a:srgbClr val="FF0000"/>
                </a:solidFill>
              </a:rPr>
              <a:t>Резервы повышения эффективности командной работы в системе здравоохранения</a:t>
            </a:r>
          </a:p>
          <a:p>
            <a:pPr algn="ctr">
              <a:buNone/>
            </a:pPr>
            <a:endParaRPr lang="ru-RU" b="1" i="1" dirty="0" smtClean="0">
              <a:solidFill>
                <a:srgbClr val="FF0000"/>
              </a:solidFill>
            </a:endParaRPr>
          </a:p>
          <a:p>
            <a:pPr algn="r">
              <a:buNone/>
            </a:pPr>
            <a:r>
              <a:rPr lang="ru-RU" sz="2400" dirty="0" smtClean="0"/>
              <a:t>Выполнила: Бекетова А.А.</a:t>
            </a:r>
          </a:p>
          <a:p>
            <a:pPr algn="r">
              <a:buNone/>
            </a:pPr>
            <a:r>
              <a:rPr lang="ru-RU" sz="2400" dirty="0" smtClean="0"/>
              <a:t>Преподаватель: канд.психол.наук,  доцент </a:t>
            </a:r>
            <a:r>
              <a:rPr lang="ru-RU" sz="2400" dirty="0" err="1" smtClean="0"/>
              <a:t>Чегринцова</a:t>
            </a:r>
            <a:r>
              <a:rPr lang="ru-RU" sz="2400" dirty="0" smtClean="0"/>
              <a:t> С.В.</a:t>
            </a:r>
          </a:p>
          <a:p>
            <a:pPr algn="ctr">
              <a:buNone/>
            </a:pPr>
            <a:endParaRPr lang="ru-RU" dirty="0"/>
          </a:p>
        </p:txBody>
      </p:sp>
      <p:sp>
        <p:nvSpPr>
          <p:cNvPr id="7" name="Заголовок 6"/>
          <p:cNvSpPr>
            <a:spLocks noGrp="1"/>
          </p:cNvSpPr>
          <p:nvPr>
            <p:ph type="title"/>
          </p:nvPr>
        </p:nvSpPr>
        <p:spPr/>
        <p:txBody>
          <a:bodyPr/>
          <a:lstStyle/>
          <a:p>
            <a:r>
              <a:rPr lang="ru-RU" sz="2400" dirty="0" smtClean="0"/>
              <a:t>ФГБОУ ВО Тверской государственный университет</a:t>
            </a:r>
            <a:br>
              <a:rPr lang="ru-RU" sz="2400" dirty="0" smtClean="0"/>
            </a:br>
            <a:r>
              <a:rPr lang="ru-RU" sz="2400" dirty="0" smtClean="0"/>
              <a:t>Институт экономики и управления</a:t>
            </a:r>
            <a:endParaRPr lang="ru-RU" sz="2400"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6375"/>
            <a:ext cx="8229600" cy="565175"/>
          </a:xfrm>
        </p:spPr>
        <p:txBody>
          <a:bodyPr/>
          <a:lstStyle/>
          <a:p>
            <a:r>
              <a:rPr lang="ru-RU" sz="4000" b="1" dirty="0" smtClean="0">
                <a:solidFill>
                  <a:srgbClr val="0070C0"/>
                </a:solidFill>
              </a:rPr>
              <a:t>7. Умение слушать</a:t>
            </a:r>
            <a:endParaRPr lang="ru-RU" sz="4000" b="1" dirty="0">
              <a:solidFill>
                <a:srgbClr val="0070C0"/>
              </a:solidFill>
            </a:endParaRPr>
          </a:p>
        </p:txBody>
      </p:sp>
      <p:sp>
        <p:nvSpPr>
          <p:cNvPr id="3" name="Содержимое 2"/>
          <p:cNvSpPr>
            <a:spLocks noGrp="1"/>
          </p:cNvSpPr>
          <p:nvPr>
            <p:ph idx="1"/>
          </p:nvPr>
        </p:nvSpPr>
        <p:spPr>
          <a:xfrm>
            <a:off x="457200" y="915566"/>
            <a:ext cx="8229600" cy="3678659"/>
          </a:xfrm>
        </p:spPr>
        <p:txBody>
          <a:bodyPr/>
          <a:lstStyle/>
          <a:p>
            <a:r>
              <a:rPr lang="ru-RU" sz="2400" dirty="0" smtClean="0"/>
              <a:t>Умение слушать – ключ к эффективному сотрудничеству, и эффективно работающие команды знают, что уметь слушать и понимать очень важно. Если вы хотите слушать и слышать то, что вам говорят, вы должны сконцентрировать своё внимание на том, кто говорит, и не думать в этот момент о своём собственном расписании. Команды, в которых только «специалисты», которые не могут слушать, будут долго работать над своей эффективностью</a:t>
            </a:r>
            <a:endParaRPr lang="ru-RU" sz="2400" dirty="0"/>
          </a:p>
        </p:txBody>
      </p:sp>
      <p:sp>
        <p:nvSpPr>
          <p:cNvPr id="4" name="Номер слайда 3"/>
          <p:cNvSpPr>
            <a:spLocks noGrp="1"/>
          </p:cNvSpPr>
          <p:nvPr>
            <p:ph type="sldNum" sz="quarter" idx="12"/>
          </p:nvPr>
        </p:nvSpPr>
        <p:spPr/>
        <p:txBody>
          <a:bodyPr/>
          <a:lstStyle/>
          <a:p>
            <a:pPr>
              <a:defRPr/>
            </a:pPr>
            <a:fld id="{65B8F488-82BE-4A2F-847D-9F49655A5ABA}" type="slidenum">
              <a:rPr lang="ru-RU" altLang="ru-RU" smtClean="0"/>
              <a:pPr>
                <a:defRPr/>
              </a:pPr>
              <a:t>10</a:t>
            </a:fld>
            <a:endParaRPr lang="ru-RU" altLang="ru-RU"/>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b="1" dirty="0" smtClean="0">
                <a:solidFill>
                  <a:srgbClr val="0070C0"/>
                </a:solidFill>
              </a:rPr>
              <a:t>8. Выражение своих эмоций</a:t>
            </a:r>
            <a:endParaRPr lang="ru-RU" sz="4000" b="1" dirty="0">
              <a:solidFill>
                <a:srgbClr val="0070C0"/>
              </a:solidFill>
            </a:endParaRPr>
          </a:p>
        </p:txBody>
      </p:sp>
      <p:sp>
        <p:nvSpPr>
          <p:cNvPr id="3" name="Содержимое 2"/>
          <p:cNvSpPr>
            <a:spLocks noGrp="1"/>
          </p:cNvSpPr>
          <p:nvPr>
            <p:ph idx="1"/>
          </p:nvPr>
        </p:nvSpPr>
        <p:spPr/>
        <p:txBody>
          <a:bodyPr/>
          <a:lstStyle/>
          <a:p>
            <a:r>
              <a:rPr lang="ru-RU" sz="2400" dirty="0" smtClean="0"/>
              <a:t>Нам часто говорят держать наши эмоции подальше от рабочего места. На самом деле, если команда хочет работать эффективно, она должна создать безопасную и спокойную обстановку для выражения чувств и переживаний каждого. Важно, чтобы чувства могли быть выражены каждым членом команды, не опасаясь насмешек</a:t>
            </a:r>
            <a:endParaRPr lang="ru-RU" sz="2400" dirty="0"/>
          </a:p>
        </p:txBody>
      </p:sp>
      <p:sp>
        <p:nvSpPr>
          <p:cNvPr id="4" name="Номер слайда 3"/>
          <p:cNvSpPr>
            <a:spLocks noGrp="1"/>
          </p:cNvSpPr>
          <p:nvPr>
            <p:ph type="sldNum" sz="quarter" idx="12"/>
          </p:nvPr>
        </p:nvSpPr>
        <p:spPr/>
        <p:txBody>
          <a:bodyPr/>
          <a:lstStyle/>
          <a:p>
            <a:pPr>
              <a:defRPr/>
            </a:pPr>
            <a:fld id="{65B8F488-82BE-4A2F-847D-9F49655A5ABA}" type="slidenum">
              <a:rPr lang="ru-RU" altLang="ru-RU" smtClean="0"/>
              <a:pPr>
                <a:defRPr/>
              </a:pPr>
              <a:t>11</a:t>
            </a:fld>
            <a:endParaRPr lang="ru-RU" altLang="ru-RU"/>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43608" y="411510"/>
            <a:ext cx="7427168" cy="2952328"/>
          </a:xfrm>
          <a:solidFill>
            <a:schemeClr val="bg1"/>
          </a:solidFill>
        </p:spPr>
        <p:txBody>
          <a:bodyPr/>
          <a:lstStyle/>
          <a:p>
            <a:pPr algn="ctr">
              <a:buNone/>
            </a:pPr>
            <a:r>
              <a:rPr lang="ru-RU" sz="2400" dirty="0" smtClean="0"/>
              <a:t>	</a:t>
            </a:r>
          </a:p>
          <a:p>
            <a:pPr algn="ctr">
              <a:buNone/>
            </a:pPr>
            <a:r>
              <a:rPr lang="ru-RU" sz="2400" b="1" dirty="0" smtClean="0"/>
              <a:t>Если члены команды могут работать вместе – они достигнут хорошего результата. </a:t>
            </a:r>
          </a:p>
          <a:p>
            <a:pPr algn="ctr">
              <a:buNone/>
            </a:pPr>
            <a:endParaRPr lang="ru-RU" sz="2400" b="1" dirty="0" smtClean="0"/>
          </a:p>
          <a:p>
            <a:pPr algn="ctr">
              <a:buNone/>
            </a:pPr>
            <a:r>
              <a:rPr lang="ru-RU" sz="2400" b="1" dirty="0" smtClean="0"/>
              <a:t>Что необходимо конкретной команде для того, </a:t>
            </a:r>
          </a:p>
          <a:p>
            <a:pPr algn="ctr">
              <a:buNone/>
            </a:pPr>
            <a:r>
              <a:rPr lang="ru-RU" sz="2400" b="1" dirty="0" smtClean="0"/>
              <a:t>чтобы эффективно работать?</a:t>
            </a:r>
            <a:endParaRPr lang="ru-RU" sz="2400" b="1" dirty="0"/>
          </a:p>
        </p:txBody>
      </p:sp>
      <p:sp>
        <p:nvSpPr>
          <p:cNvPr id="4" name="Номер слайда 3"/>
          <p:cNvSpPr>
            <a:spLocks noGrp="1"/>
          </p:cNvSpPr>
          <p:nvPr>
            <p:ph type="sldNum" sz="quarter" idx="12"/>
          </p:nvPr>
        </p:nvSpPr>
        <p:spPr/>
        <p:txBody>
          <a:bodyPr/>
          <a:lstStyle/>
          <a:p>
            <a:pPr>
              <a:defRPr/>
            </a:pPr>
            <a:fld id="{65B8F488-82BE-4A2F-847D-9F49655A5ABA}" type="slidenum">
              <a:rPr lang="ru-RU" altLang="ru-RU" smtClean="0"/>
              <a:pPr>
                <a:defRPr/>
              </a:pPr>
              <a:t>12</a:t>
            </a:fld>
            <a:endParaRPr lang="ru-RU" altLang="ru-RU"/>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6375"/>
            <a:ext cx="8229600" cy="565175"/>
          </a:xfrm>
        </p:spPr>
        <p:txBody>
          <a:bodyPr/>
          <a:lstStyle/>
          <a:p>
            <a:r>
              <a:rPr lang="ru-RU" sz="3200" b="1" dirty="0" smtClean="0">
                <a:solidFill>
                  <a:srgbClr val="0070C0"/>
                </a:solidFill>
              </a:rPr>
              <a:t>Управление командой</a:t>
            </a:r>
            <a:endParaRPr lang="ru-RU" sz="3200" b="1" dirty="0">
              <a:solidFill>
                <a:srgbClr val="0070C0"/>
              </a:solidFill>
            </a:endParaRPr>
          </a:p>
        </p:txBody>
      </p:sp>
      <p:sp>
        <p:nvSpPr>
          <p:cNvPr id="3" name="Содержимое 2"/>
          <p:cNvSpPr>
            <a:spLocks noGrp="1"/>
          </p:cNvSpPr>
          <p:nvPr>
            <p:ph idx="1"/>
          </p:nvPr>
        </p:nvSpPr>
        <p:spPr>
          <a:xfrm>
            <a:off x="457200" y="915566"/>
            <a:ext cx="8229600" cy="3678659"/>
          </a:xfrm>
        </p:spPr>
        <p:txBody>
          <a:bodyPr/>
          <a:lstStyle/>
          <a:p>
            <a:r>
              <a:rPr lang="ru-RU" sz="2400" dirty="0" smtClean="0"/>
              <a:t>Потенциально управление командой возможно без наличия взаимопонимания между руководителем и участниками команды. Но насколько эффективным будет управление в этом случае? Безусловно, ниже, чем в противном случае, когда между руководителем и участниками команды существует взаимное понимание. При этом процесс формирования отношений, приводящих к взаимопониманию должен быть двусторонним, то есть осуществляться как со стороны руководителя, так и со стороны участников команды.</a:t>
            </a:r>
          </a:p>
          <a:p>
            <a:endParaRPr lang="ru-RU" dirty="0"/>
          </a:p>
        </p:txBody>
      </p:sp>
      <p:sp>
        <p:nvSpPr>
          <p:cNvPr id="4" name="Номер слайда 3"/>
          <p:cNvSpPr>
            <a:spLocks noGrp="1"/>
          </p:cNvSpPr>
          <p:nvPr>
            <p:ph type="sldNum" sz="quarter" idx="12"/>
          </p:nvPr>
        </p:nvSpPr>
        <p:spPr/>
        <p:txBody>
          <a:bodyPr/>
          <a:lstStyle/>
          <a:p>
            <a:pPr>
              <a:defRPr/>
            </a:pPr>
            <a:fld id="{65B8F488-82BE-4A2F-847D-9F49655A5ABA}" type="slidenum">
              <a:rPr lang="ru-RU" altLang="ru-RU" smtClean="0"/>
              <a:pPr>
                <a:defRPr/>
              </a:pPr>
              <a:t>13</a:t>
            </a:fld>
            <a:endParaRPr lang="ru-RU" altLang="ru-RU"/>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b="1" dirty="0" smtClean="0">
                <a:solidFill>
                  <a:srgbClr val="0070C0"/>
                </a:solidFill>
              </a:rPr>
              <a:t>Роль руководителя в формировании взаимопонимания:</a:t>
            </a:r>
            <a:endParaRPr lang="ru-RU" sz="3200" b="1" dirty="0">
              <a:solidFill>
                <a:srgbClr val="0070C0"/>
              </a:solidFill>
            </a:endParaRPr>
          </a:p>
        </p:txBody>
      </p:sp>
      <p:sp>
        <p:nvSpPr>
          <p:cNvPr id="3" name="Содержимое 2"/>
          <p:cNvSpPr>
            <a:spLocks noGrp="1"/>
          </p:cNvSpPr>
          <p:nvPr>
            <p:ph idx="1"/>
          </p:nvPr>
        </p:nvSpPr>
        <p:spPr/>
        <p:txBody>
          <a:bodyPr/>
          <a:lstStyle/>
          <a:p>
            <a:pPr marL="180000" indent="324000">
              <a:spcBef>
                <a:spcPts val="0"/>
              </a:spcBef>
            </a:pPr>
            <a:r>
              <a:rPr lang="ru-RU" dirty="0" smtClean="0"/>
              <a:t> </a:t>
            </a:r>
            <a:r>
              <a:rPr lang="ru-RU" sz="2400" dirty="0" smtClean="0"/>
              <a:t>дать участникам команды возможность по­чувствовать их значимость;</a:t>
            </a:r>
          </a:p>
          <a:p>
            <a:pPr marL="180000" indent="324000">
              <a:spcBef>
                <a:spcPts val="0"/>
              </a:spcBef>
            </a:pPr>
            <a:r>
              <a:rPr lang="ru-RU" sz="2400" dirty="0" smtClean="0"/>
              <a:t>постараться лучше узнать и лучше понять участников команды;</a:t>
            </a:r>
          </a:p>
          <a:p>
            <a:pPr marL="180000" indent="324000">
              <a:spcBef>
                <a:spcPts val="0"/>
              </a:spcBef>
            </a:pPr>
            <a:r>
              <a:rPr lang="ru-RU" sz="2400" dirty="0" smtClean="0"/>
              <a:t>расположить к себе участников команды, повышать и поддерживать в их глазах свой авторитет;</a:t>
            </a:r>
          </a:p>
          <a:p>
            <a:pPr marL="180000" indent="324000">
              <a:spcBef>
                <a:spcPts val="0"/>
              </a:spcBef>
            </a:pPr>
            <a:r>
              <a:rPr lang="ru-RU" sz="2400" dirty="0" smtClean="0"/>
              <a:t>умело влиять на позицию участников команды;</a:t>
            </a:r>
          </a:p>
          <a:p>
            <a:pPr marL="180000" indent="324000">
              <a:spcBef>
                <a:spcPts val="0"/>
              </a:spcBef>
            </a:pPr>
            <a:r>
              <a:rPr lang="ru-RU" sz="2400" dirty="0" smtClean="0"/>
              <a:t>использовать делегирование в качестве одного из основных инструментов формирования сотрудничества.</a:t>
            </a:r>
          </a:p>
          <a:p>
            <a:pPr marL="180000" indent="324000">
              <a:spcBef>
                <a:spcPts val="0"/>
              </a:spcBef>
              <a:buNone/>
            </a:pPr>
            <a:endParaRPr lang="ru-RU" sz="2400" dirty="0"/>
          </a:p>
        </p:txBody>
      </p:sp>
      <p:sp>
        <p:nvSpPr>
          <p:cNvPr id="4" name="Номер слайда 3"/>
          <p:cNvSpPr>
            <a:spLocks noGrp="1"/>
          </p:cNvSpPr>
          <p:nvPr>
            <p:ph type="sldNum" sz="quarter" idx="12"/>
          </p:nvPr>
        </p:nvSpPr>
        <p:spPr/>
        <p:txBody>
          <a:bodyPr/>
          <a:lstStyle/>
          <a:p>
            <a:pPr>
              <a:defRPr/>
            </a:pPr>
            <a:fld id="{65B8F488-82BE-4A2F-847D-9F49655A5ABA}" type="slidenum">
              <a:rPr lang="ru-RU" altLang="ru-RU" smtClean="0"/>
              <a:pPr>
                <a:defRPr/>
              </a:pPr>
              <a:t>14</a:t>
            </a:fld>
            <a:endParaRPr lang="ru-RU" altLang="ru-RU"/>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6375"/>
            <a:ext cx="8229600" cy="637183"/>
          </a:xfrm>
        </p:spPr>
        <p:txBody>
          <a:bodyPr/>
          <a:lstStyle/>
          <a:p>
            <a:r>
              <a:rPr lang="ru-RU" sz="3200" b="1" dirty="0" smtClean="0">
                <a:solidFill>
                  <a:srgbClr val="0070C0"/>
                </a:solidFill>
              </a:rPr>
              <a:t>Роль участников команды в формировании взаимопонимания:</a:t>
            </a:r>
            <a:endParaRPr lang="ru-RU" sz="3200" b="1" dirty="0">
              <a:solidFill>
                <a:srgbClr val="0070C0"/>
              </a:solidFill>
            </a:endParaRPr>
          </a:p>
        </p:txBody>
      </p:sp>
      <p:sp>
        <p:nvSpPr>
          <p:cNvPr id="3" name="Содержимое 2"/>
          <p:cNvSpPr>
            <a:spLocks noGrp="1"/>
          </p:cNvSpPr>
          <p:nvPr>
            <p:ph idx="1"/>
          </p:nvPr>
        </p:nvSpPr>
        <p:spPr/>
        <p:txBody>
          <a:bodyPr/>
          <a:lstStyle/>
          <a:p>
            <a:r>
              <a:rPr lang="ru-RU" sz="2400" dirty="0" smtClean="0"/>
              <a:t>показывать руководителю реальную помощь,</a:t>
            </a:r>
          </a:p>
          <a:p>
            <a:r>
              <a:rPr lang="ru-RU" sz="2400" dirty="0" smtClean="0"/>
              <a:t>хорошо выполнять его поручения; </a:t>
            </a:r>
          </a:p>
          <a:p>
            <a:r>
              <a:rPr lang="ru-RU" sz="2400" dirty="0" smtClean="0"/>
              <a:t>быть приятным, интересным, привлекательным, авторитетным для сотрудничества человеком;</a:t>
            </a:r>
          </a:p>
          <a:p>
            <a:r>
              <a:rPr lang="ru-RU" sz="2400" dirty="0" smtClean="0"/>
              <a:t>защищать и повышать авторитет своего руководителя, быть преданным и надежным; </a:t>
            </a:r>
          </a:p>
          <a:p>
            <a:r>
              <a:rPr lang="ru-RU" sz="2400" dirty="0" smtClean="0"/>
              <a:t>принимать и исполнять поручения руководителя соответствующим образом. </a:t>
            </a:r>
            <a:endParaRPr lang="ru-RU" sz="2400" dirty="0"/>
          </a:p>
        </p:txBody>
      </p:sp>
      <p:sp>
        <p:nvSpPr>
          <p:cNvPr id="4" name="Номер слайда 3"/>
          <p:cNvSpPr>
            <a:spLocks noGrp="1"/>
          </p:cNvSpPr>
          <p:nvPr>
            <p:ph type="sldNum" sz="quarter" idx="12"/>
          </p:nvPr>
        </p:nvSpPr>
        <p:spPr/>
        <p:txBody>
          <a:bodyPr/>
          <a:lstStyle/>
          <a:p>
            <a:pPr>
              <a:defRPr/>
            </a:pPr>
            <a:fld id="{65B8F488-82BE-4A2F-847D-9F49655A5ABA}" type="slidenum">
              <a:rPr lang="ru-RU" altLang="ru-RU" smtClean="0"/>
              <a:pPr>
                <a:defRPr/>
              </a:pPr>
              <a:t>15</a:t>
            </a:fld>
            <a:endParaRPr lang="ru-RU" altLang="ru-RU"/>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lgn="ctr">
              <a:buNone/>
            </a:pPr>
            <a:r>
              <a:rPr lang="ru-RU" sz="2400" dirty="0" smtClean="0"/>
              <a:t>	Практика показывает, что зачастую действия по устранению проблем, возникающих в работе команды и препятствующих ее развитию, носят характер эпизодического вмешательства в жизнедеятельность команды и являются бессистемными. </a:t>
            </a:r>
          </a:p>
          <a:p>
            <a:pPr algn="ctr">
              <a:buNone/>
            </a:pPr>
            <a:r>
              <a:rPr lang="ru-RU" sz="2400" b="1" dirty="0" smtClean="0"/>
              <a:t>Поэтому проблемы не только остаются не решенными, но еще более усугубляются.</a:t>
            </a:r>
          </a:p>
          <a:p>
            <a:endParaRPr lang="ru-RU" sz="2400" dirty="0"/>
          </a:p>
        </p:txBody>
      </p:sp>
      <p:sp>
        <p:nvSpPr>
          <p:cNvPr id="4" name="Номер слайда 3"/>
          <p:cNvSpPr>
            <a:spLocks noGrp="1"/>
          </p:cNvSpPr>
          <p:nvPr>
            <p:ph type="sldNum" sz="quarter" idx="12"/>
          </p:nvPr>
        </p:nvSpPr>
        <p:spPr/>
        <p:txBody>
          <a:bodyPr/>
          <a:lstStyle/>
          <a:p>
            <a:pPr>
              <a:defRPr/>
            </a:pPr>
            <a:fld id="{65B8F488-82BE-4A2F-847D-9F49655A5ABA}" type="slidenum">
              <a:rPr lang="ru-RU" altLang="ru-RU" smtClean="0"/>
              <a:pPr>
                <a:defRPr/>
              </a:pPr>
              <a:t>16</a:t>
            </a:fld>
            <a:endParaRPr lang="ru-RU" altLang="ru-RU"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b="1" dirty="0" smtClean="0">
                <a:solidFill>
                  <a:srgbClr val="0070C0"/>
                </a:solidFill>
              </a:rPr>
              <a:t>Этапы реализации резервов развития команды:</a:t>
            </a:r>
            <a:endParaRPr lang="ru-RU" sz="3600" b="1" dirty="0">
              <a:solidFill>
                <a:srgbClr val="0070C0"/>
              </a:solidFill>
            </a:endParaRPr>
          </a:p>
        </p:txBody>
      </p:sp>
      <p:sp>
        <p:nvSpPr>
          <p:cNvPr id="3" name="Содержимое 2"/>
          <p:cNvSpPr>
            <a:spLocks noGrp="1"/>
          </p:cNvSpPr>
          <p:nvPr>
            <p:ph idx="1"/>
          </p:nvPr>
        </p:nvSpPr>
        <p:spPr/>
        <p:txBody>
          <a:bodyPr/>
          <a:lstStyle/>
          <a:p>
            <a:pPr>
              <a:buNone/>
            </a:pPr>
            <a:r>
              <a:rPr lang="ru-RU" dirty="0" smtClean="0"/>
              <a:t>1. Анализ проблем, возникающих в процессе организации совместного труда в команде</a:t>
            </a:r>
          </a:p>
          <a:p>
            <a:pPr>
              <a:buNone/>
            </a:pPr>
            <a:r>
              <a:rPr lang="ru-RU" dirty="0" smtClean="0"/>
              <a:t>2. Извлечение решений и развитие плана действий</a:t>
            </a:r>
          </a:p>
          <a:p>
            <a:pPr>
              <a:buNone/>
            </a:pPr>
            <a:r>
              <a:rPr lang="ru-RU" dirty="0" smtClean="0"/>
              <a:t>3. Реализация плана действий и оценка их эффективности</a:t>
            </a:r>
          </a:p>
          <a:p>
            <a:endParaRPr lang="ru-RU" dirty="0"/>
          </a:p>
        </p:txBody>
      </p:sp>
      <p:sp>
        <p:nvSpPr>
          <p:cNvPr id="4" name="Номер слайда 3"/>
          <p:cNvSpPr>
            <a:spLocks noGrp="1"/>
          </p:cNvSpPr>
          <p:nvPr>
            <p:ph type="sldNum" sz="quarter" idx="12"/>
          </p:nvPr>
        </p:nvSpPr>
        <p:spPr/>
        <p:txBody>
          <a:bodyPr/>
          <a:lstStyle/>
          <a:p>
            <a:pPr>
              <a:defRPr/>
            </a:pPr>
            <a:fld id="{65B8F488-82BE-4A2F-847D-9F49655A5ABA}" type="slidenum">
              <a:rPr lang="ru-RU" altLang="ru-RU" smtClean="0"/>
              <a:pPr>
                <a:defRPr/>
              </a:pPr>
              <a:t>17</a:t>
            </a:fld>
            <a:endParaRPr lang="ru-RU" altLang="ru-RU"/>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b="1" dirty="0" smtClean="0">
                <a:solidFill>
                  <a:srgbClr val="0070C0"/>
                </a:solidFill>
              </a:rPr>
              <a:t>Выявить командные проблемы – основная задача аналитического этапа</a:t>
            </a:r>
            <a:endParaRPr lang="ru-RU" sz="3200" b="1" dirty="0"/>
          </a:p>
        </p:txBody>
      </p:sp>
      <p:sp>
        <p:nvSpPr>
          <p:cNvPr id="3" name="Содержимое 2"/>
          <p:cNvSpPr>
            <a:spLocks noGrp="1"/>
          </p:cNvSpPr>
          <p:nvPr>
            <p:ph sz="half" idx="1"/>
          </p:nvPr>
        </p:nvSpPr>
        <p:spPr/>
        <p:txBody>
          <a:bodyPr/>
          <a:lstStyle/>
          <a:p>
            <a:pPr>
              <a:buNone/>
            </a:pPr>
            <a:r>
              <a:rPr lang="ru-RU" sz="2000" dirty="0" smtClean="0"/>
              <a:t>1. Определить конечные задачи, с которыми команда не справилась</a:t>
            </a:r>
          </a:p>
          <a:p>
            <a:pPr>
              <a:buNone/>
            </a:pPr>
            <a:r>
              <a:rPr lang="ru-RU" sz="2000" dirty="0" smtClean="0"/>
              <a:t>2. Установить причины, относящиеся к организации труда команды, которые привели к возникновению совокупности невыполненных задач</a:t>
            </a:r>
          </a:p>
          <a:p>
            <a:endParaRPr lang="ru-RU" sz="2000" dirty="0"/>
          </a:p>
        </p:txBody>
      </p:sp>
      <p:pic>
        <p:nvPicPr>
          <p:cNvPr id="6" name="Содержимое 5" descr="https://konspekta.net/lektsiiorgimg/baza1/6097370858635.files/image048.jpg"/>
          <p:cNvPicPr>
            <a:picLocks noGrp="1"/>
          </p:cNvPicPr>
          <p:nvPr>
            <p:ph sz="half" idx="2"/>
          </p:nvPr>
        </p:nvPicPr>
        <p:blipFill>
          <a:blip r:embed="rId2" cstate="print"/>
          <a:stretch>
            <a:fillRect/>
          </a:stretch>
        </p:blipFill>
        <p:spPr bwMode="auto">
          <a:xfrm>
            <a:off x="5364088" y="1347614"/>
            <a:ext cx="3124200" cy="2000250"/>
          </a:xfrm>
          <a:prstGeom prst="rect">
            <a:avLst/>
          </a:prstGeom>
          <a:noFill/>
          <a:ln w="9525">
            <a:noFill/>
            <a:miter lim="800000"/>
            <a:headEnd/>
            <a:tailEnd/>
          </a:ln>
        </p:spPr>
      </p:pic>
      <p:sp>
        <p:nvSpPr>
          <p:cNvPr id="5" name="Номер слайда 4"/>
          <p:cNvSpPr>
            <a:spLocks noGrp="1"/>
          </p:cNvSpPr>
          <p:nvPr>
            <p:ph type="sldNum" sz="quarter" idx="12"/>
          </p:nvPr>
        </p:nvSpPr>
        <p:spPr/>
        <p:txBody>
          <a:bodyPr/>
          <a:lstStyle/>
          <a:p>
            <a:pPr>
              <a:defRPr/>
            </a:pPr>
            <a:fld id="{E16D6338-896D-42E8-AD44-D3FF049D9AEB}" type="slidenum">
              <a:rPr lang="ru-RU" altLang="ru-RU" smtClean="0"/>
              <a:pPr>
                <a:defRPr/>
              </a:pPr>
              <a:t>18</a:t>
            </a:fld>
            <a:endParaRPr lang="ru-RU" altLang="ru-RU"/>
          </a:p>
        </p:txBody>
      </p:sp>
      <p:sp>
        <p:nvSpPr>
          <p:cNvPr id="7" name="TextBox 6"/>
          <p:cNvSpPr txBox="1"/>
          <p:nvPr/>
        </p:nvSpPr>
        <p:spPr>
          <a:xfrm>
            <a:off x="5796136" y="3435846"/>
            <a:ext cx="2376264" cy="1200329"/>
          </a:xfrm>
          <a:prstGeom prst="rect">
            <a:avLst/>
          </a:prstGeom>
          <a:solidFill>
            <a:schemeClr val="bg1"/>
          </a:solidFill>
          <a:ln w="12700">
            <a:solidFill>
              <a:schemeClr val="tx1"/>
            </a:solidFill>
          </a:ln>
        </p:spPr>
        <p:txBody>
          <a:bodyPr wrap="square" rtlCol="0">
            <a:spAutoFit/>
          </a:bodyPr>
          <a:lstStyle/>
          <a:p>
            <a:pPr algn="ctr"/>
            <a:r>
              <a:rPr lang="ru-RU" dirty="0" smtClean="0"/>
              <a:t>Вопросник по определению и анализу командных проблем </a:t>
            </a:r>
            <a:endParaRPr lang="ru-RU"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6375"/>
            <a:ext cx="8229600" cy="637183"/>
          </a:xfrm>
        </p:spPr>
        <p:txBody>
          <a:bodyPr/>
          <a:lstStyle/>
          <a:p>
            <a:r>
              <a:rPr lang="ru-RU" sz="3200" b="1" dirty="0" smtClean="0">
                <a:solidFill>
                  <a:srgbClr val="0070C0"/>
                </a:solidFill>
              </a:rPr>
              <a:t>Инструменты аналитического этапа</a:t>
            </a:r>
            <a:endParaRPr lang="ru-RU" sz="3200" b="1" dirty="0">
              <a:solidFill>
                <a:srgbClr val="0070C0"/>
              </a:solidFill>
            </a:endParaRPr>
          </a:p>
        </p:txBody>
      </p:sp>
      <p:sp>
        <p:nvSpPr>
          <p:cNvPr id="3" name="Содержимое 2"/>
          <p:cNvSpPr>
            <a:spLocks noGrp="1"/>
          </p:cNvSpPr>
          <p:nvPr>
            <p:ph idx="1"/>
          </p:nvPr>
        </p:nvSpPr>
        <p:spPr>
          <a:xfrm>
            <a:off x="457200" y="843558"/>
            <a:ext cx="8229600" cy="3816424"/>
          </a:xfrm>
        </p:spPr>
        <p:txBody>
          <a:bodyPr/>
          <a:lstStyle/>
          <a:p>
            <a:r>
              <a:rPr lang="ru-RU" sz="2000" dirty="0" smtClean="0"/>
              <a:t>Применение специально разработанного вопросника с учетом специфики конкретной команды для проведения детализированного анализа и, соответственно, выявления конкретных недостатков, возникающих в процессе командной работы. </a:t>
            </a:r>
          </a:p>
          <a:p>
            <a:r>
              <a:rPr lang="ru-RU" sz="2000" dirty="0" smtClean="0"/>
              <a:t>Оценка может быть осуществлена членами команды самостоятельно. </a:t>
            </a:r>
          </a:p>
          <a:p>
            <a:r>
              <a:rPr lang="ru-RU" sz="2000" dirty="0" smtClean="0"/>
              <a:t>Участие внешних экспертов и консультантов требуется только в тех случаях, когда установлена необходимость в обучении членов команды новым методам и приемам организации совместного труда, требуется глубинная реорганизация команды, с которой ее члены не могут справиться без посторонней помощи, возникает потребность в ознакомлении с наиболее эффективными достижениями науки и практики в области организации эффективного совместного труда.</a:t>
            </a:r>
          </a:p>
        </p:txBody>
      </p:sp>
      <p:sp>
        <p:nvSpPr>
          <p:cNvPr id="4" name="Номер слайда 3"/>
          <p:cNvSpPr>
            <a:spLocks noGrp="1"/>
          </p:cNvSpPr>
          <p:nvPr>
            <p:ph type="sldNum" sz="quarter" idx="12"/>
          </p:nvPr>
        </p:nvSpPr>
        <p:spPr/>
        <p:txBody>
          <a:bodyPr/>
          <a:lstStyle/>
          <a:p>
            <a:pPr>
              <a:defRPr/>
            </a:pPr>
            <a:fld id="{65B8F488-82BE-4A2F-847D-9F49655A5ABA}" type="slidenum">
              <a:rPr lang="ru-RU" altLang="ru-RU" smtClean="0"/>
              <a:pPr>
                <a:defRPr/>
              </a:pPr>
              <a:t>19</a:t>
            </a:fld>
            <a:endParaRPr lang="ru-RU" altLang="ru-RU"/>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p:cNvSpPr>
            <a:spLocks noGrp="1"/>
          </p:cNvSpPr>
          <p:nvPr>
            <p:ph type="title"/>
          </p:nvPr>
        </p:nvSpPr>
        <p:spPr>
          <a:xfrm>
            <a:off x="457200" y="206375"/>
            <a:ext cx="8229600" cy="565175"/>
          </a:xfrm>
        </p:spPr>
        <p:txBody>
          <a:bodyPr>
            <a:noAutofit/>
          </a:bodyPr>
          <a:lstStyle/>
          <a:p>
            <a:pPr>
              <a:defRPr/>
            </a:pPr>
            <a:r>
              <a:rPr lang="ru-RU" altLang="ru-RU" sz="3200" b="1" dirty="0" smtClean="0">
                <a:solidFill>
                  <a:srgbClr val="0070C0"/>
                </a:solidFill>
                <a:cs typeface="Times New Roman" panose="02020603050405020304" pitchFamily="18" charset="0"/>
              </a:rPr>
              <a:t>Введение</a:t>
            </a:r>
            <a:endParaRPr lang="ru-RU" altLang="ru-RU" sz="3200" b="1" dirty="0" smtClean="0">
              <a:solidFill>
                <a:srgbClr val="0070C0"/>
              </a:solidFill>
              <a:cs typeface="Times New Roman" panose="02020603050405020304" pitchFamily="18" charset="0"/>
            </a:endParaRPr>
          </a:p>
        </p:txBody>
      </p:sp>
      <p:sp>
        <p:nvSpPr>
          <p:cNvPr id="3075" name="Содержимое 2"/>
          <p:cNvSpPr>
            <a:spLocks noGrp="1"/>
          </p:cNvSpPr>
          <p:nvPr>
            <p:ph idx="1"/>
          </p:nvPr>
        </p:nvSpPr>
        <p:spPr>
          <a:xfrm>
            <a:off x="611188" y="843558"/>
            <a:ext cx="8086725" cy="4032448"/>
          </a:xfrm>
        </p:spPr>
        <p:txBody>
          <a:bodyPr>
            <a:normAutofit fontScale="47500" lnSpcReduction="20000"/>
          </a:bodyPr>
          <a:lstStyle/>
          <a:p>
            <a:pPr marL="360000" indent="-324000" algn="just">
              <a:spcBef>
                <a:spcPts val="0"/>
              </a:spcBef>
              <a:buFont typeface="Arial" panose="020B0604020202020204" pitchFamily="34" charset="0"/>
              <a:buChar char="•"/>
              <a:defRPr/>
            </a:pPr>
            <a:r>
              <a:rPr lang="ru-RU" sz="4800" dirty="0" smtClean="0"/>
              <a:t>Команды имеют огромный потенциал для создания чего-то значительного. </a:t>
            </a:r>
          </a:p>
          <a:p>
            <a:pPr marL="360000" indent="-324000" algn="just">
              <a:spcBef>
                <a:spcPts val="0"/>
              </a:spcBef>
              <a:buFont typeface="Arial" panose="020B0604020202020204" pitchFamily="34" charset="0"/>
              <a:buChar char="•"/>
              <a:defRPr/>
            </a:pPr>
            <a:endParaRPr lang="ru-RU" sz="2000" dirty="0" smtClean="0"/>
          </a:p>
          <a:p>
            <a:pPr marL="360000" indent="-324000" algn="just">
              <a:spcBef>
                <a:spcPts val="0"/>
              </a:spcBef>
              <a:buFont typeface="Arial" panose="020B0604020202020204" pitchFamily="34" charset="0"/>
              <a:buChar char="•"/>
              <a:defRPr/>
            </a:pPr>
            <a:r>
              <a:rPr lang="ru-RU" sz="4800" dirty="0" smtClean="0"/>
              <a:t>Вы всегда сможете вспомнить команду, в состав которой вы входили, и которая работала эффективно. </a:t>
            </a:r>
          </a:p>
          <a:p>
            <a:pPr marL="360000" indent="-324000" algn="just">
              <a:spcBef>
                <a:spcPts val="0"/>
              </a:spcBef>
              <a:buFont typeface="Arial" panose="020B0604020202020204" pitchFamily="34" charset="0"/>
              <a:buChar char="•"/>
              <a:defRPr/>
            </a:pPr>
            <a:endParaRPr lang="ru-RU" sz="2000" dirty="0" smtClean="0"/>
          </a:p>
          <a:p>
            <a:pPr marL="360000" indent="-324000" algn="just">
              <a:spcBef>
                <a:spcPts val="0"/>
              </a:spcBef>
              <a:buFont typeface="Arial" panose="020B0604020202020204" pitchFamily="34" charset="0"/>
              <a:buChar char="•"/>
              <a:defRPr/>
            </a:pPr>
            <a:r>
              <a:rPr lang="ru-RU" sz="4800" dirty="0" smtClean="0"/>
              <a:t>Это могла быть и бизнес-команда, и спортивная команда и кружок по интересам и т.д., а также это может быть команда, работающая в сфере здравоохранения, например, </a:t>
            </a:r>
            <a:r>
              <a:rPr lang="ru-RU" sz="4800" dirty="0" smtClean="0">
                <a:solidFill>
                  <a:srgbClr val="FF0000"/>
                </a:solidFill>
              </a:rPr>
              <a:t>сотрудники одного из </a:t>
            </a:r>
            <a:r>
              <a:rPr lang="ru-RU" sz="4800" dirty="0" smtClean="0">
                <a:solidFill>
                  <a:srgbClr val="FF0000"/>
                </a:solidFill>
              </a:rPr>
              <a:t>подразделений </a:t>
            </a:r>
            <a:r>
              <a:rPr lang="ru-RU" sz="4800" dirty="0" smtClean="0">
                <a:solidFill>
                  <a:srgbClr val="FF0000"/>
                </a:solidFill>
              </a:rPr>
              <a:t>или целой медицинской </a:t>
            </a:r>
            <a:r>
              <a:rPr lang="ru-RU" sz="4800" dirty="0" smtClean="0">
                <a:solidFill>
                  <a:srgbClr val="FF0000"/>
                </a:solidFill>
              </a:rPr>
              <a:t>организации, участвующие в реализации федерального проекта «Бережливая поликлиника»</a:t>
            </a:r>
            <a:endParaRPr lang="ru-RU" sz="4800" dirty="0" smtClean="0">
              <a:solidFill>
                <a:srgbClr val="FF0000"/>
              </a:solidFill>
            </a:endParaRPr>
          </a:p>
          <a:p>
            <a:pPr marL="360000" indent="-324000" algn="just">
              <a:spcBef>
                <a:spcPts val="0"/>
              </a:spcBef>
              <a:buFont typeface="Arial" panose="020B0604020202020204" pitchFamily="34" charset="0"/>
              <a:buChar char="•"/>
              <a:defRPr/>
            </a:pPr>
            <a:endParaRPr lang="ru-RU" sz="4800" dirty="0" smtClean="0">
              <a:solidFill>
                <a:srgbClr val="FF0000"/>
              </a:solidFill>
            </a:endParaRPr>
          </a:p>
          <a:p>
            <a:pPr marL="360000" indent="-324000" algn="ctr">
              <a:spcBef>
                <a:spcPts val="0"/>
              </a:spcBef>
              <a:buNone/>
              <a:defRPr/>
            </a:pPr>
            <a:r>
              <a:rPr lang="ru-RU" sz="4800" dirty="0" smtClean="0"/>
              <a:t>Итак, </a:t>
            </a:r>
            <a:r>
              <a:rPr lang="ru-RU" sz="4800" dirty="0" smtClean="0"/>
              <a:t>какие </a:t>
            </a:r>
            <a:r>
              <a:rPr lang="ru-RU" sz="4800" dirty="0" smtClean="0"/>
              <a:t>особенности делают командную работу столь эффективной? </a:t>
            </a:r>
            <a:endParaRPr lang="ru-RU" sz="4800" dirty="0" smtClean="0">
              <a:solidFill>
                <a:srgbClr val="002060"/>
              </a:solidFill>
              <a:cs typeface="Times New Roman" pitchFamily="18" charset="0"/>
            </a:endParaRPr>
          </a:p>
        </p:txBody>
      </p:sp>
      <p:sp>
        <p:nvSpPr>
          <p:cNvPr id="7172" name="Номер слайда 3"/>
          <p:cNvSpPr>
            <a:spLocks noGrp="1"/>
          </p:cNvSpPr>
          <p:nvPr>
            <p:ph type="sldNum" sz="quarter" idx="12"/>
          </p:nvPr>
        </p:nvSpPr>
        <p:spPr bwMode="auto">
          <a:noFill/>
          <a:ln>
            <a:miter lim="800000"/>
            <a:headEnd/>
            <a:tailEnd/>
          </a:ln>
        </p:spPr>
        <p:txBody>
          <a:bodyPr/>
          <a:lstStyle/>
          <a:p>
            <a:fld id="{23E6D1AF-AB66-4192-9FE9-9533C5FCFEAC}" type="slidenum">
              <a:rPr lang="ru-RU" altLang="ru-RU" smtClean="0"/>
              <a:pPr/>
              <a:t>2</a:t>
            </a:fld>
            <a:endParaRPr lang="ru-RU" altLang="ru-RU" smtClean="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b="1" dirty="0" smtClean="0">
                <a:solidFill>
                  <a:srgbClr val="0070C0"/>
                </a:solidFill>
              </a:rPr>
              <a:t>Пути решения проблем и разработка плана командных действий</a:t>
            </a:r>
            <a:endParaRPr lang="ru-RU" sz="3200" b="1" dirty="0">
              <a:solidFill>
                <a:srgbClr val="0070C0"/>
              </a:solidFill>
            </a:endParaRPr>
          </a:p>
        </p:txBody>
      </p:sp>
      <p:sp>
        <p:nvSpPr>
          <p:cNvPr id="4" name="Номер слайда 3"/>
          <p:cNvSpPr>
            <a:spLocks noGrp="1"/>
          </p:cNvSpPr>
          <p:nvPr>
            <p:ph type="sldNum" sz="quarter" idx="12"/>
          </p:nvPr>
        </p:nvSpPr>
        <p:spPr/>
        <p:txBody>
          <a:bodyPr/>
          <a:lstStyle/>
          <a:p>
            <a:pPr>
              <a:defRPr/>
            </a:pPr>
            <a:fld id="{65B8F488-82BE-4A2F-847D-9F49655A5ABA}" type="slidenum">
              <a:rPr lang="ru-RU" altLang="ru-RU" smtClean="0"/>
              <a:pPr>
                <a:defRPr/>
              </a:pPr>
              <a:t>20</a:t>
            </a:fld>
            <a:endParaRPr lang="ru-RU" altLang="ru-RU"/>
          </a:p>
        </p:txBody>
      </p:sp>
      <p:sp>
        <p:nvSpPr>
          <p:cNvPr id="6" name="Содержимое 5"/>
          <p:cNvSpPr>
            <a:spLocks noGrp="1"/>
          </p:cNvSpPr>
          <p:nvPr>
            <p:ph idx="1"/>
          </p:nvPr>
        </p:nvSpPr>
        <p:spPr/>
        <p:txBody>
          <a:bodyPr/>
          <a:lstStyle/>
          <a:p>
            <a:pPr>
              <a:buNone/>
            </a:pPr>
            <a:r>
              <a:rPr lang="ru-RU" dirty="0" smtClean="0"/>
              <a:t>Задачи:</a:t>
            </a:r>
          </a:p>
          <a:p>
            <a:pPr>
              <a:buNone/>
            </a:pPr>
            <a:r>
              <a:rPr lang="ru-RU" sz="2800" dirty="0" smtClean="0"/>
              <a:t>1. Определить тип изменений.</a:t>
            </a:r>
          </a:p>
          <a:p>
            <a:pPr>
              <a:buNone/>
            </a:pPr>
            <a:r>
              <a:rPr lang="ru-RU" sz="2800" dirty="0" smtClean="0"/>
              <a:t>2. Обсудить варианты изменений.</a:t>
            </a:r>
          </a:p>
          <a:p>
            <a:pPr>
              <a:buNone/>
            </a:pPr>
            <a:r>
              <a:rPr lang="ru-RU" sz="2800" dirty="0" smtClean="0"/>
              <a:t>3. Выбрать соответствующий вариант изменений.</a:t>
            </a:r>
          </a:p>
          <a:p>
            <a:pPr>
              <a:buNone/>
            </a:pPr>
            <a:r>
              <a:rPr lang="ru-RU" sz="2800" dirty="0" smtClean="0"/>
              <a:t>4. Принять план действий по осуществлению выбранного варианта изменений.</a:t>
            </a:r>
          </a:p>
          <a:p>
            <a:endParaRPr lang="ru-RU" dirty="0"/>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Типы </a:t>
            </a:r>
            <a:r>
              <a:rPr lang="ru-RU" b="1" dirty="0" smtClean="0">
                <a:solidFill>
                  <a:srgbClr val="0070C0"/>
                </a:solidFill>
              </a:rPr>
              <a:t>изменений</a:t>
            </a:r>
            <a:endParaRPr lang="ru-RU" b="1" dirty="0">
              <a:solidFill>
                <a:srgbClr val="0070C0"/>
              </a:solidFill>
            </a:endParaRPr>
          </a:p>
        </p:txBody>
      </p:sp>
      <p:sp>
        <p:nvSpPr>
          <p:cNvPr id="3" name="Содержимое 2"/>
          <p:cNvSpPr>
            <a:spLocks noGrp="1"/>
          </p:cNvSpPr>
          <p:nvPr>
            <p:ph idx="1"/>
          </p:nvPr>
        </p:nvSpPr>
        <p:spPr/>
        <p:txBody>
          <a:bodyPr/>
          <a:lstStyle/>
          <a:p>
            <a:pPr>
              <a:buNone/>
            </a:pPr>
            <a:r>
              <a:rPr lang="ru-RU" dirty="0" smtClean="0">
                <a:solidFill>
                  <a:srgbClr val="FF0000"/>
                </a:solidFill>
              </a:rPr>
              <a:t>1. Революционные (радикальные)</a:t>
            </a:r>
          </a:p>
          <a:p>
            <a:pPr>
              <a:buNone/>
            </a:pPr>
            <a:r>
              <a:rPr lang="ru-RU" sz="2000" dirty="0" smtClean="0"/>
              <a:t>	применяются в условиях кризиса работоспособности , то есть когда нужен комплекс мер, который позволил бы почти полностью перестроить команду и процессы ее деятельности. </a:t>
            </a:r>
          </a:p>
          <a:p>
            <a:pPr>
              <a:buNone/>
            </a:pPr>
            <a:r>
              <a:rPr lang="ru-RU" dirty="0" smtClean="0">
                <a:solidFill>
                  <a:srgbClr val="FF0000"/>
                </a:solidFill>
              </a:rPr>
              <a:t>2. Эволюционные </a:t>
            </a:r>
          </a:p>
          <a:p>
            <a:pPr>
              <a:spcBef>
                <a:spcPts val="0"/>
              </a:spcBef>
              <a:buNone/>
            </a:pPr>
            <a:r>
              <a:rPr lang="ru-RU" dirty="0" smtClean="0"/>
              <a:t>	</a:t>
            </a:r>
            <a:r>
              <a:rPr lang="ru-RU" sz="2000" dirty="0" smtClean="0"/>
              <a:t>применяются тогда, когда дела идут в целом неплохо, но ухудшилась динамика развития</a:t>
            </a:r>
            <a:endParaRPr lang="ru-RU" sz="2000" dirty="0"/>
          </a:p>
        </p:txBody>
      </p:sp>
      <p:sp>
        <p:nvSpPr>
          <p:cNvPr id="4" name="Номер слайда 3"/>
          <p:cNvSpPr>
            <a:spLocks noGrp="1"/>
          </p:cNvSpPr>
          <p:nvPr>
            <p:ph type="sldNum" sz="quarter" idx="12"/>
          </p:nvPr>
        </p:nvSpPr>
        <p:spPr/>
        <p:txBody>
          <a:bodyPr/>
          <a:lstStyle/>
          <a:p>
            <a:pPr>
              <a:defRPr/>
            </a:pPr>
            <a:fld id="{65B8F488-82BE-4A2F-847D-9F49655A5ABA}" type="slidenum">
              <a:rPr lang="ru-RU" altLang="ru-RU" smtClean="0"/>
              <a:pPr>
                <a:defRPr/>
              </a:pPr>
              <a:t>21</a:t>
            </a:fld>
            <a:endParaRPr lang="ru-RU" altLang="ru-RU"/>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Характер кризисной ситуации</a:t>
            </a:r>
            <a:endParaRPr lang="ru-RU" b="1" dirty="0">
              <a:solidFill>
                <a:srgbClr val="0070C0"/>
              </a:solidFill>
            </a:endParaRPr>
          </a:p>
        </p:txBody>
      </p:sp>
      <p:sp>
        <p:nvSpPr>
          <p:cNvPr id="3" name="Содержимое 2"/>
          <p:cNvSpPr>
            <a:spLocks noGrp="1"/>
          </p:cNvSpPr>
          <p:nvPr>
            <p:ph idx="1"/>
          </p:nvPr>
        </p:nvSpPr>
        <p:spPr/>
        <p:txBody>
          <a:bodyPr/>
          <a:lstStyle/>
          <a:p>
            <a:pPr>
              <a:buNone/>
            </a:pPr>
            <a:r>
              <a:rPr lang="ru-RU" sz="2000" i="1" dirty="0" smtClean="0">
                <a:solidFill>
                  <a:srgbClr val="FF0000"/>
                </a:solidFill>
              </a:rPr>
              <a:t>1. Кризис работоспособности.</a:t>
            </a:r>
            <a:r>
              <a:rPr lang="ru-RU" sz="2000" i="1" dirty="0" smtClean="0"/>
              <a:t> </a:t>
            </a:r>
            <a:r>
              <a:rPr lang="ru-RU" sz="2000" dirty="0" smtClean="0"/>
              <a:t>Означает реальную потерю командой способности </a:t>
            </a:r>
            <a:r>
              <a:rPr lang="ru-RU" sz="2000" dirty="0" err="1" smtClean="0"/>
              <a:t>peшать</a:t>
            </a:r>
            <a:r>
              <a:rPr lang="ru-RU" sz="2000" dirty="0" smtClean="0"/>
              <a:t> стоящие перед ней задачи: большинство из поставленных перед командой задач остается без решения или решается не должным образом.</a:t>
            </a:r>
          </a:p>
          <a:p>
            <a:pPr>
              <a:buNone/>
            </a:pPr>
            <a:r>
              <a:rPr lang="ru-RU" sz="2000" i="1" dirty="0" smtClean="0">
                <a:solidFill>
                  <a:srgbClr val="FF0000"/>
                </a:solidFill>
              </a:rPr>
              <a:t>2. Кризис успеха.</a:t>
            </a:r>
            <a:r>
              <a:rPr lang="ru-RU" sz="2000" i="1" dirty="0" smtClean="0"/>
              <a:t> </a:t>
            </a:r>
            <a:r>
              <a:rPr lang="ru-RU" sz="2000" dirty="0" smtClean="0"/>
              <a:t>Характеризуется явным негативным отклонением фактического состояния от запланированного: достигаемые командой показатели деятельности отличаются от ожидаемых.</a:t>
            </a:r>
          </a:p>
          <a:p>
            <a:pPr>
              <a:buNone/>
            </a:pPr>
            <a:r>
              <a:rPr lang="ru-RU" sz="2000" dirty="0" smtClean="0">
                <a:solidFill>
                  <a:srgbClr val="FF0000"/>
                </a:solidFill>
              </a:rPr>
              <a:t>3. </a:t>
            </a:r>
            <a:r>
              <a:rPr lang="ru-RU" sz="2000" i="1" dirty="0" smtClean="0">
                <a:solidFill>
                  <a:srgbClr val="FF0000"/>
                </a:solidFill>
              </a:rPr>
              <a:t>Стратегический кризис.</a:t>
            </a:r>
            <a:r>
              <a:rPr lang="ru-RU" sz="2000" i="1" dirty="0" smtClean="0"/>
              <a:t> </a:t>
            </a:r>
            <a:r>
              <a:rPr lang="ru-RU" sz="2000" dirty="0" smtClean="0"/>
              <a:t>Менее заметный и не столь непосредственный. Означает намечающийся разрыв между вероятными и желаемыми результатами.</a:t>
            </a:r>
          </a:p>
          <a:p>
            <a:pPr>
              <a:buNone/>
            </a:pPr>
            <a:endParaRPr lang="ru-RU" dirty="0"/>
          </a:p>
        </p:txBody>
      </p:sp>
      <p:sp>
        <p:nvSpPr>
          <p:cNvPr id="4" name="Номер слайда 3"/>
          <p:cNvSpPr>
            <a:spLocks noGrp="1"/>
          </p:cNvSpPr>
          <p:nvPr>
            <p:ph type="sldNum" sz="quarter" idx="12"/>
          </p:nvPr>
        </p:nvSpPr>
        <p:spPr/>
        <p:txBody>
          <a:bodyPr/>
          <a:lstStyle/>
          <a:p>
            <a:pPr>
              <a:defRPr/>
            </a:pPr>
            <a:fld id="{65B8F488-82BE-4A2F-847D-9F49655A5ABA}" type="slidenum">
              <a:rPr lang="ru-RU" altLang="ru-RU" smtClean="0"/>
              <a:pPr>
                <a:defRPr/>
              </a:pPr>
              <a:t>22</a:t>
            </a:fld>
            <a:endParaRPr lang="ru-RU" altLang="ru-RU"/>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6375"/>
            <a:ext cx="8229600" cy="565175"/>
          </a:xfrm>
        </p:spPr>
        <p:txBody>
          <a:bodyPr/>
          <a:lstStyle/>
          <a:p>
            <a:r>
              <a:rPr lang="ru-RU" sz="3200" b="1" dirty="0" smtClean="0">
                <a:solidFill>
                  <a:srgbClr val="0070C0"/>
                </a:solidFill>
              </a:rPr>
              <a:t>Обсуждение </a:t>
            </a:r>
            <a:r>
              <a:rPr lang="ru-RU" sz="3200" b="1" dirty="0" smtClean="0">
                <a:solidFill>
                  <a:srgbClr val="0070C0"/>
                </a:solidFill>
              </a:rPr>
              <a:t>вариантов изменений:</a:t>
            </a:r>
            <a:endParaRPr lang="ru-RU" sz="3200" b="1" dirty="0">
              <a:solidFill>
                <a:srgbClr val="0070C0"/>
              </a:solidFill>
            </a:endParaRPr>
          </a:p>
        </p:txBody>
      </p:sp>
      <p:sp>
        <p:nvSpPr>
          <p:cNvPr id="3" name="Содержимое 2"/>
          <p:cNvSpPr>
            <a:spLocks noGrp="1"/>
          </p:cNvSpPr>
          <p:nvPr>
            <p:ph idx="1"/>
          </p:nvPr>
        </p:nvSpPr>
        <p:spPr>
          <a:xfrm>
            <a:off x="457200" y="915566"/>
            <a:ext cx="8229600" cy="3678659"/>
          </a:xfrm>
        </p:spPr>
        <p:txBody>
          <a:bodyPr/>
          <a:lstStyle/>
          <a:p>
            <a:pPr>
              <a:buNone/>
            </a:pPr>
            <a:r>
              <a:rPr lang="ru-RU" sz="2000" dirty="0" smtClean="0"/>
              <a:t>1. Членами команды предлагается как можно больше вариантов решения обсуждаемой проблемы («</a:t>
            </a:r>
            <a:r>
              <a:rPr lang="ru-RU" sz="2000" dirty="0" err="1" smtClean="0"/>
              <a:t>брейнсторминг</a:t>
            </a:r>
            <a:r>
              <a:rPr lang="ru-RU" sz="2000" dirty="0" smtClean="0"/>
              <a:t>»). Они могут быть абсолютно неаргументированными, даже фантастическими, но обязательное условие, что пока их никто не подвергает критике. Таким образом создается как можно больший массив самых разнообразных предложений.</a:t>
            </a:r>
          </a:p>
          <a:p>
            <a:pPr>
              <a:buNone/>
            </a:pPr>
            <a:r>
              <a:rPr lang="ru-RU" sz="2000" dirty="0" smtClean="0"/>
              <a:t>2. Осуществляется критика и сортировка поступивших предложений: отсеиваются совершенно непригодные, откладываются спорные, безусловно принимаются очевидно удачные. При повторном анализе спорные предложения обсуждаются, и из них удерживается также максимум возможного. В итоге получается набор различных вариантов решения каждой из проблем.</a:t>
            </a:r>
          </a:p>
          <a:p>
            <a:endParaRPr lang="ru-RU" dirty="0"/>
          </a:p>
        </p:txBody>
      </p:sp>
      <p:sp>
        <p:nvSpPr>
          <p:cNvPr id="4" name="Номер слайда 3"/>
          <p:cNvSpPr>
            <a:spLocks noGrp="1"/>
          </p:cNvSpPr>
          <p:nvPr>
            <p:ph type="sldNum" sz="quarter" idx="12"/>
          </p:nvPr>
        </p:nvSpPr>
        <p:spPr/>
        <p:txBody>
          <a:bodyPr/>
          <a:lstStyle/>
          <a:p>
            <a:pPr>
              <a:defRPr/>
            </a:pPr>
            <a:endParaRPr lang="ru-RU" altLang="ru-RU" dirty="0"/>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6375"/>
            <a:ext cx="8229600" cy="565175"/>
          </a:xfrm>
        </p:spPr>
        <p:txBody>
          <a:bodyPr/>
          <a:lstStyle/>
          <a:p>
            <a:r>
              <a:rPr lang="ru-RU" sz="3200" b="1" dirty="0" smtClean="0">
                <a:solidFill>
                  <a:srgbClr val="0070C0"/>
                </a:solidFill>
              </a:rPr>
              <a:t>Выбрать </a:t>
            </a:r>
            <a:r>
              <a:rPr lang="ru-RU" sz="3200" b="1" dirty="0" smtClean="0">
                <a:solidFill>
                  <a:srgbClr val="0070C0"/>
                </a:solidFill>
              </a:rPr>
              <a:t>соответствующий вариант изменений:</a:t>
            </a:r>
            <a:endParaRPr lang="ru-RU" sz="3200" b="1" dirty="0">
              <a:solidFill>
                <a:srgbClr val="0070C0"/>
              </a:solidFill>
            </a:endParaRPr>
          </a:p>
        </p:txBody>
      </p:sp>
      <p:sp>
        <p:nvSpPr>
          <p:cNvPr id="3" name="Содержимое 2"/>
          <p:cNvSpPr>
            <a:spLocks noGrp="1"/>
          </p:cNvSpPr>
          <p:nvPr>
            <p:ph idx="1"/>
          </p:nvPr>
        </p:nvSpPr>
        <p:spPr>
          <a:xfrm>
            <a:off x="457200" y="915566"/>
            <a:ext cx="8229600" cy="3678659"/>
          </a:xfrm>
        </p:spPr>
        <p:txBody>
          <a:bodyPr/>
          <a:lstStyle/>
          <a:p>
            <a:r>
              <a:rPr lang="ru-RU" sz="2000" dirty="0" smtClean="0"/>
              <a:t>Лучше всего эта задача выполняется посредством дискуссии, участие в которой принимают все члены команды.</a:t>
            </a:r>
          </a:p>
          <a:p>
            <a:r>
              <a:rPr lang="ru-RU" sz="2000" dirty="0" smtClean="0"/>
              <a:t>На основе консенсуса вырабатываются основной и желательно запасной варианты изменений. Установление консенсуса означает, что принятый вариант отвечает требованию групповой рациональности.</a:t>
            </a:r>
          </a:p>
          <a:p>
            <a:r>
              <a:rPr lang="ru-RU" sz="2000" dirty="0" smtClean="0"/>
              <a:t>Таким образом, совсем не обязательно достижение абсолютного согласия. Важно, чтобы каждый член команды честно высказался и взял на себя обязательства поддерживать принятый вариант.</a:t>
            </a:r>
          </a:p>
          <a:p>
            <a:r>
              <a:rPr lang="ru-RU" sz="2000" dirty="0" smtClean="0"/>
              <a:t>Выбранный вариант изменений направлен на устранение расхождения между требованиями к работе команды (требуемая результативность) и реальной результативностью.</a:t>
            </a:r>
          </a:p>
          <a:p>
            <a:endParaRPr lang="ru-RU" dirty="0"/>
          </a:p>
        </p:txBody>
      </p:sp>
      <p:sp>
        <p:nvSpPr>
          <p:cNvPr id="4" name="Номер слайда 3"/>
          <p:cNvSpPr>
            <a:spLocks noGrp="1"/>
          </p:cNvSpPr>
          <p:nvPr>
            <p:ph type="sldNum" sz="quarter" idx="12"/>
          </p:nvPr>
        </p:nvSpPr>
        <p:spPr/>
        <p:txBody>
          <a:bodyPr/>
          <a:lstStyle/>
          <a:p>
            <a:pPr>
              <a:defRPr/>
            </a:pPr>
            <a:fld id="{65B8F488-82BE-4A2F-847D-9F49655A5ABA}" type="slidenum">
              <a:rPr lang="ru-RU" altLang="ru-RU" smtClean="0"/>
              <a:pPr>
                <a:defRPr/>
              </a:pPr>
              <a:t>24</a:t>
            </a:fld>
            <a:endParaRPr lang="ru-RU" altLang="ru-RU"/>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6375"/>
            <a:ext cx="8229600" cy="637183"/>
          </a:xfrm>
        </p:spPr>
        <p:txBody>
          <a:bodyPr/>
          <a:lstStyle/>
          <a:p>
            <a:r>
              <a:rPr lang="ru-RU" sz="3200" b="1" dirty="0" smtClean="0">
                <a:solidFill>
                  <a:srgbClr val="0070C0"/>
                </a:solidFill>
              </a:rPr>
              <a:t>Принять </a:t>
            </a:r>
            <a:r>
              <a:rPr lang="ru-RU" sz="3200" b="1" dirty="0" smtClean="0">
                <a:solidFill>
                  <a:srgbClr val="0070C0"/>
                </a:solidFill>
              </a:rPr>
              <a:t>план действий по осуществлению соответствующего варианта изменений</a:t>
            </a:r>
            <a:endParaRPr lang="ru-RU" sz="3200" b="1" dirty="0">
              <a:solidFill>
                <a:srgbClr val="0070C0"/>
              </a:solidFill>
            </a:endParaRPr>
          </a:p>
        </p:txBody>
      </p:sp>
      <p:sp>
        <p:nvSpPr>
          <p:cNvPr id="3" name="Содержимое 2"/>
          <p:cNvSpPr>
            <a:spLocks noGrp="1"/>
          </p:cNvSpPr>
          <p:nvPr>
            <p:ph idx="1"/>
          </p:nvPr>
        </p:nvSpPr>
        <p:spPr>
          <a:xfrm>
            <a:off x="457200" y="1203598"/>
            <a:ext cx="8229600" cy="3390627"/>
          </a:xfrm>
        </p:spPr>
        <p:txBody>
          <a:bodyPr/>
          <a:lstStyle/>
          <a:p>
            <a:pPr>
              <a:buNone/>
            </a:pPr>
            <a:r>
              <a:rPr lang="ru-RU" sz="2400" dirty="0" smtClean="0"/>
              <a:t>	Эффективное предложение по изменениям показывает не только, что следует внедрить, но и как это сделать. Поэтому необходимо принять план действий по осуществлению выбранного варианта изменений. Кроме совокупности мероприятий в нем должен содержаться календарный план с указанием сроков выполнения , работ и должностных лиц, ответственных за создание соответствующих условий</a:t>
            </a:r>
            <a:r>
              <a:rPr lang="ru-RU" sz="2400" dirty="0" smtClean="0"/>
              <a:t>.</a:t>
            </a:r>
            <a:endParaRPr lang="ru-RU" sz="2400" dirty="0" smtClean="0"/>
          </a:p>
        </p:txBody>
      </p:sp>
      <p:sp>
        <p:nvSpPr>
          <p:cNvPr id="4" name="Номер слайда 3"/>
          <p:cNvSpPr>
            <a:spLocks noGrp="1"/>
          </p:cNvSpPr>
          <p:nvPr>
            <p:ph type="sldNum" sz="quarter" idx="12"/>
          </p:nvPr>
        </p:nvSpPr>
        <p:spPr/>
        <p:txBody>
          <a:bodyPr/>
          <a:lstStyle/>
          <a:p>
            <a:pPr>
              <a:defRPr/>
            </a:pPr>
            <a:fld id="{65B8F488-82BE-4A2F-847D-9F49655A5ABA}" type="slidenum">
              <a:rPr lang="ru-RU" altLang="ru-RU" smtClean="0"/>
              <a:pPr>
                <a:defRPr/>
              </a:pPr>
              <a:t>25</a:t>
            </a:fld>
            <a:endParaRPr lang="ru-RU" altLang="ru-RU"/>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6374"/>
            <a:ext cx="8229600" cy="1069231"/>
          </a:xfrm>
        </p:spPr>
        <p:txBody>
          <a:bodyPr/>
          <a:lstStyle/>
          <a:p>
            <a:pPr algn="ctr"/>
            <a:r>
              <a:rPr lang="ru-RU" sz="3200" b="1" dirty="0" smtClean="0">
                <a:solidFill>
                  <a:srgbClr val="0070C0"/>
                </a:solidFill>
              </a:rPr>
              <a:t>8 ключевых факторов эффективной работы команды</a:t>
            </a:r>
            <a:endParaRPr lang="ru-RU" sz="3200" b="1" dirty="0">
              <a:solidFill>
                <a:srgbClr val="0070C0"/>
              </a:solidFill>
            </a:endParaRPr>
          </a:p>
        </p:txBody>
      </p:sp>
      <p:graphicFrame>
        <p:nvGraphicFramePr>
          <p:cNvPr id="4" name="Объект 3"/>
          <p:cNvGraphicFramePr>
            <a:graphicFrameLocks noGrp="1"/>
          </p:cNvGraphicFramePr>
          <p:nvPr>
            <p:ph idx="1"/>
            <p:extLst>
              <p:ext uri="{D42A27DB-BD31-4B8C-83A1-F6EECF244321}">
                <p14:modId xmlns="" xmlns:p14="http://schemas.microsoft.com/office/powerpoint/2010/main" val="2298648526"/>
              </p:ext>
            </p:extLst>
          </p:nvPr>
        </p:nvGraphicFramePr>
        <p:xfrm>
          <a:off x="467544" y="1131591"/>
          <a:ext cx="8352928" cy="36544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22341148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b="1" dirty="0" smtClean="0">
                <a:solidFill>
                  <a:srgbClr val="0070C0"/>
                </a:solidFill>
              </a:rPr>
              <a:t>1. Забота друг о друге</a:t>
            </a:r>
            <a:endParaRPr lang="ru-RU" sz="4000" b="1" dirty="0">
              <a:solidFill>
                <a:srgbClr val="0070C0"/>
              </a:solidFill>
            </a:endParaRPr>
          </a:p>
        </p:txBody>
      </p:sp>
      <p:sp>
        <p:nvSpPr>
          <p:cNvPr id="3" name="Содержимое 2"/>
          <p:cNvSpPr>
            <a:spLocks noGrp="1"/>
          </p:cNvSpPr>
          <p:nvPr>
            <p:ph idx="1"/>
          </p:nvPr>
        </p:nvSpPr>
        <p:spPr/>
        <p:txBody>
          <a:bodyPr/>
          <a:lstStyle/>
          <a:p>
            <a:r>
              <a:rPr lang="ru-RU" sz="2400" dirty="0" smtClean="0"/>
              <a:t>Наиболее эффективны команды, где члены стараются заботиться друг о друге. Каждый в такой команде заинтересован в других членах, в их успехе и самоутверждении. Необходимо думать о тех временах, когда дела в команде шли действительно хорошо. Одним из наиболее сильных объединяющих средств является живой интерес друг к другу. </a:t>
            </a:r>
            <a:endParaRPr lang="ru-RU" sz="2400" dirty="0"/>
          </a:p>
        </p:txBody>
      </p:sp>
      <p:sp>
        <p:nvSpPr>
          <p:cNvPr id="4" name="Номер слайда 3"/>
          <p:cNvSpPr>
            <a:spLocks noGrp="1"/>
          </p:cNvSpPr>
          <p:nvPr>
            <p:ph type="sldNum" sz="quarter" idx="12"/>
          </p:nvPr>
        </p:nvSpPr>
        <p:spPr/>
        <p:txBody>
          <a:bodyPr/>
          <a:lstStyle/>
          <a:p>
            <a:pPr>
              <a:defRPr/>
            </a:pPr>
            <a:fld id="{65B8F488-82BE-4A2F-847D-9F49655A5ABA}" type="slidenum">
              <a:rPr lang="ru-RU" altLang="ru-RU" smtClean="0"/>
              <a:pPr>
                <a:defRPr/>
              </a:pPr>
              <a:t>4</a:t>
            </a:fld>
            <a:endParaRPr lang="ru-RU" altLang="ru-RU"/>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b="1" dirty="0" smtClean="0">
                <a:solidFill>
                  <a:srgbClr val="0070C0"/>
                </a:solidFill>
              </a:rPr>
              <a:t>2. Откровенность и правдивость</a:t>
            </a:r>
            <a:endParaRPr lang="ru-RU" sz="4000" b="1" dirty="0">
              <a:solidFill>
                <a:srgbClr val="0070C0"/>
              </a:solidFill>
            </a:endParaRPr>
          </a:p>
        </p:txBody>
      </p:sp>
      <p:sp>
        <p:nvSpPr>
          <p:cNvPr id="3" name="Содержимое 2"/>
          <p:cNvSpPr>
            <a:spLocks noGrp="1"/>
          </p:cNvSpPr>
          <p:nvPr>
            <p:ph idx="1"/>
          </p:nvPr>
        </p:nvSpPr>
        <p:spPr/>
        <p:txBody>
          <a:bodyPr/>
          <a:lstStyle/>
          <a:p>
            <a:r>
              <a:rPr lang="ru-RU" sz="2400" dirty="0" smtClean="0"/>
              <a:t>Откровенность и правдивость - вторая ключевая характеристика эффективной работы команды. Когда члены команды искренни и доверяют друг другу, предлагают свою помощь, когда необходимо, говорят то, что должно быть сказано, то в такой команде все работники заинтересованы во взаимопомощи для достижения намеченных целей.</a:t>
            </a:r>
            <a:endParaRPr lang="ru-RU" sz="2400" dirty="0"/>
          </a:p>
        </p:txBody>
      </p:sp>
      <p:sp>
        <p:nvSpPr>
          <p:cNvPr id="4" name="Номер слайда 3"/>
          <p:cNvSpPr>
            <a:spLocks noGrp="1"/>
          </p:cNvSpPr>
          <p:nvPr>
            <p:ph type="sldNum" sz="quarter" idx="12"/>
          </p:nvPr>
        </p:nvSpPr>
        <p:spPr/>
        <p:txBody>
          <a:bodyPr/>
          <a:lstStyle/>
          <a:p>
            <a:pPr>
              <a:defRPr/>
            </a:pPr>
            <a:fld id="{65B8F488-82BE-4A2F-847D-9F49655A5ABA}" type="slidenum">
              <a:rPr lang="ru-RU" altLang="ru-RU" smtClean="0"/>
              <a:pPr>
                <a:defRPr/>
              </a:pPr>
              <a:t>5</a:t>
            </a:fld>
            <a:endParaRPr lang="ru-RU" altLang="ru-RU"/>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b="1" dirty="0" smtClean="0">
                <a:solidFill>
                  <a:srgbClr val="0070C0"/>
                </a:solidFill>
              </a:rPr>
              <a:t>3. Высокий уровень доверия</a:t>
            </a:r>
            <a:endParaRPr lang="ru-RU" sz="4000" b="1" dirty="0">
              <a:solidFill>
                <a:srgbClr val="0070C0"/>
              </a:solidFill>
            </a:endParaRPr>
          </a:p>
        </p:txBody>
      </p:sp>
      <p:sp>
        <p:nvSpPr>
          <p:cNvPr id="3" name="Содержимое 2"/>
          <p:cNvSpPr>
            <a:spLocks noGrp="1"/>
          </p:cNvSpPr>
          <p:nvPr>
            <p:ph idx="1"/>
          </p:nvPr>
        </p:nvSpPr>
        <p:spPr>
          <a:xfrm>
            <a:off x="457200" y="1059582"/>
            <a:ext cx="8229600" cy="3534643"/>
          </a:xfrm>
        </p:spPr>
        <p:txBody>
          <a:bodyPr/>
          <a:lstStyle/>
          <a:p>
            <a:r>
              <a:rPr lang="ru-RU" sz="2400" dirty="0" smtClean="0"/>
              <a:t>Команда, в которой все постоянно оглядываются, в которой члены боятся того, что будет сказано за их спиной в маленьких группах, в которой члены не могут положиться друг на друга, не сможет наладить взаимодоверие между членами. Если в команде низкий уровень доверия, то команде чрезвычайно трудно существовать. Почему? У вас нет команды, только индивиды, которые вынуждены работать вместе, чтобы достичь чего-то.</a:t>
            </a:r>
            <a:endParaRPr lang="ru-RU" sz="2400" dirty="0"/>
          </a:p>
        </p:txBody>
      </p:sp>
      <p:sp>
        <p:nvSpPr>
          <p:cNvPr id="4" name="Номер слайда 3"/>
          <p:cNvSpPr>
            <a:spLocks noGrp="1"/>
          </p:cNvSpPr>
          <p:nvPr>
            <p:ph type="sldNum" sz="quarter" idx="12"/>
          </p:nvPr>
        </p:nvSpPr>
        <p:spPr/>
        <p:txBody>
          <a:bodyPr/>
          <a:lstStyle/>
          <a:p>
            <a:pPr>
              <a:defRPr/>
            </a:pPr>
            <a:fld id="{65B8F488-82BE-4A2F-847D-9F49655A5ABA}" type="slidenum">
              <a:rPr lang="ru-RU" altLang="ru-RU" smtClean="0"/>
              <a:pPr>
                <a:defRPr/>
              </a:pPr>
              <a:t>6</a:t>
            </a:fld>
            <a:endParaRPr lang="ru-RU" altLang="ru-RU"/>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b="1" dirty="0" smtClean="0">
                <a:solidFill>
                  <a:srgbClr val="0070C0"/>
                </a:solidFill>
              </a:rPr>
              <a:t>4. Совместное принятие решений</a:t>
            </a:r>
            <a:endParaRPr lang="ru-RU" sz="4000" b="1" dirty="0">
              <a:solidFill>
                <a:srgbClr val="0070C0"/>
              </a:solidFill>
            </a:endParaRPr>
          </a:p>
        </p:txBody>
      </p:sp>
      <p:sp>
        <p:nvSpPr>
          <p:cNvPr id="3" name="Содержимое 2"/>
          <p:cNvSpPr>
            <a:spLocks noGrp="1"/>
          </p:cNvSpPr>
          <p:nvPr>
            <p:ph idx="1"/>
          </p:nvPr>
        </p:nvSpPr>
        <p:spPr/>
        <p:txBody>
          <a:bodyPr/>
          <a:lstStyle/>
          <a:p>
            <a:r>
              <a:rPr lang="ru-RU" sz="2400" dirty="0" smtClean="0"/>
              <a:t>Если вы тот, кто смотрит на принятие решений через призму того, чего вы хотите добиться, и это отвечает интересам команды, насколько эта команда будет эффективна, как вы думаете? Принятие совместного решения не подразумевает уклонение от принятия собственного решения или потери вашего предложения среди остальных. Оно подразумевает поиск наилучшего выхода для всей команды</a:t>
            </a:r>
            <a:endParaRPr lang="ru-RU" sz="2400" dirty="0"/>
          </a:p>
        </p:txBody>
      </p:sp>
      <p:sp>
        <p:nvSpPr>
          <p:cNvPr id="4" name="Номер слайда 3"/>
          <p:cNvSpPr>
            <a:spLocks noGrp="1"/>
          </p:cNvSpPr>
          <p:nvPr>
            <p:ph type="sldNum" sz="quarter" idx="12"/>
          </p:nvPr>
        </p:nvSpPr>
        <p:spPr/>
        <p:txBody>
          <a:bodyPr/>
          <a:lstStyle/>
          <a:p>
            <a:pPr>
              <a:defRPr/>
            </a:pPr>
            <a:fld id="{65B8F488-82BE-4A2F-847D-9F49655A5ABA}" type="slidenum">
              <a:rPr lang="ru-RU" altLang="ru-RU" smtClean="0"/>
              <a:pPr>
                <a:defRPr/>
              </a:pPr>
              <a:t>7</a:t>
            </a:fld>
            <a:endParaRPr lang="ru-RU" altLang="ru-RU"/>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b="1" dirty="0" smtClean="0">
                <a:solidFill>
                  <a:srgbClr val="0070C0"/>
                </a:solidFill>
              </a:rPr>
              <a:t>5. Обязательство</a:t>
            </a:r>
            <a:endParaRPr lang="ru-RU" sz="4000" b="1" dirty="0">
              <a:solidFill>
                <a:srgbClr val="0070C0"/>
              </a:solidFill>
            </a:endParaRPr>
          </a:p>
        </p:txBody>
      </p:sp>
      <p:sp>
        <p:nvSpPr>
          <p:cNvPr id="3" name="Содержимое 2"/>
          <p:cNvSpPr>
            <a:spLocks noGrp="1"/>
          </p:cNvSpPr>
          <p:nvPr>
            <p:ph idx="1"/>
          </p:nvPr>
        </p:nvSpPr>
        <p:spPr>
          <a:xfrm>
            <a:off x="457200" y="1059582"/>
            <a:ext cx="8229600" cy="3534643"/>
          </a:xfrm>
        </p:spPr>
        <p:txBody>
          <a:bodyPr/>
          <a:lstStyle/>
          <a:p>
            <a:r>
              <a:rPr lang="ru-RU" sz="2000" dirty="0" smtClean="0"/>
              <a:t>Команды, которые хотят работать эффективно, должны чётко придерживаться тех целей, которые они перед собой поставили. Они знают, где их сильная сторона - работники в таких командах мотивированны и они устойчивы даже к крупным неудачам. Определённые обязательства касаются того, что необходимо сделать, чтобы достичь желаемого результата. Думайте о команде, которая достигла поставленных целей, и спрашивайте себя, какими качествами она обладает, которые помогли ей достичь того результата, которого она достигла</a:t>
            </a:r>
            <a:endParaRPr lang="ru-RU" sz="2000" dirty="0"/>
          </a:p>
        </p:txBody>
      </p:sp>
      <p:sp>
        <p:nvSpPr>
          <p:cNvPr id="4" name="Номер слайда 3"/>
          <p:cNvSpPr>
            <a:spLocks noGrp="1"/>
          </p:cNvSpPr>
          <p:nvPr>
            <p:ph type="sldNum" sz="quarter" idx="12"/>
          </p:nvPr>
        </p:nvSpPr>
        <p:spPr/>
        <p:txBody>
          <a:bodyPr/>
          <a:lstStyle/>
          <a:p>
            <a:pPr>
              <a:defRPr/>
            </a:pPr>
            <a:fld id="{65B8F488-82BE-4A2F-847D-9F49655A5ABA}" type="slidenum">
              <a:rPr lang="ru-RU" altLang="ru-RU" smtClean="0"/>
              <a:pPr>
                <a:defRPr/>
              </a:pPr>
              <a:t>8</a:t>
            </a:fld>
            <a:endParaRPr lang="ru-RU" altLang="ru-RU"/>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7494"/>
            <a:ext cx="8229600" cy="857250"/>
          </a:xfrm>
        </p:spPr>
        <p:txBody>
          <a:bodyPr/>
          <a:lstStyle/>
          <a:p>
            <a:r>
              <a:rPr lang="ru-RU" sz="4000" b="1" dirty="0" smtClean="0">
                <a:solidFill>
                  <a:srgbClr val="0070C0"/>
                </a:solidFill>
              </a:rPr>
              <a:t>6. Конфликты</a:t>
            </a:r>
            <a:endParaRPr lang="ru-RU" sz="4000" b="1" dirty="0">
              <a:solidFill>
                <a:srgbClr val="0070C0"/>
              </a:solidFill>
            </a:endParaRPr>
          </a:p>
        </p:txBody>
      </p:sp>
      <p:sp>
        <p:nvSpPr>
          <p:cNvPr id="3" name="Содержимое 2"/>
          <p:cNvSpPr>
            <a:spLocks noGrp="1"/>
          </p:cNvSpPr>
          <p:nvPr>
            <p:ph idx="1"/>
          </p:nvPr>
        </p:nvSpPr>
        <p:spPr/>
        <p:txBody>
          <a:bodyPr/>
          <a:lstStyle/>
          <a:p>
            <a:r>
              <a:rPr lang="ru-RU" sz="2400" dirty="0" smtClean="0"/>
              <a:t>Иногда люди ошибочно верят, что в эффективно работающих командах не бывает конфликтов. Разница между теми командами, которые сильней, и теми командами, которые слабей – отношение к конфликтам. Лучше чем рассматривать недопонимание как что-то негативное, команды принимают это как что-то естественное и преодолимое, не мешающее им добиваться желаемых целей</a:t>
            </a:r>
            <a:endParaRPr lang="ru-RU" sz="2400" dirty="0"/>
          </a:p>
        </p:txBody>
      </p:sp>
      <p:sp>
        <p:nvSpPr>
          <p:cNvPr id="4" name="Номер слайда 3"/>
          <p:cNvSpPr>
            <a:spLocks noGrp="1"/>
          </p:cNvSpPr>
          <p:nvPr>
            <p:ph type="sldNum" sz="quarter" idx="12"/>
          </p:nvPr>
        </p:nvSpPr>
        <p:spPr/>
        <p:txBody>
          <a:bodyPr/>
          <a:lstStyle/>
          <a:p>
            <a:pPr>
              <a:defRPr/>
            </a:pPr>
            <a:fld id="{65B8F488-82BE-4A2F-847D-9F49655A5ABA}" type="slidenum">
              <a:rPr lang="ru-RU" altLang="ru-RU" smtClean="0"/>
              <a:pPr>
                <a:defRPr/>
              </a:pPr>
              <a:t>9</a:t>
            </a:fld>
            <a:endParaRPr lang="ru-RU" altLang="ru-RU"/>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1579</TotalTime>
  <Words>1317</Words>
  <Application>Microsoft Office PowerPoint</Application>
  <PresentationFormat>Экран (16:9)</PresentationFormat>
  <Paragraphs>127</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Тема Office</vt:lpstr>
      <vt:lpstr>ФГБОУ ВО Тверской государственный университет Институт экономики и управления</vt:lpstr>
      <vt:lpstr>Введение</vt:lpstr>
      <vt:lpstr>8 ключевых факторов эффективной работы команды</vt:lpstr>
      <vt:lpstr>1. Забота друг о друге</vt:lpstr>
      <vt:lpstr>2. Откровенность и правдивость</vt:lpstr>
      <vt:lpstr>3. Высокий уровень доверия</vt:lpstr>
      <vt:lpstr>4. Совместное принятие решений</vt:lpstr>
      <vt:lpstr>5. Обязательство</vt:lpstr>
      <vt:lpstr>6. Конфликты</vt:lpstr>
      <vt:lpstr>7. Умение слушать</vt:lpstr>
      <vt:lpstr>8. Выражение своих эмоций</vt:lpstr>
      <vt:lpstr>Слайд 12</vt:lpstr>
      <vt:lpstr>Управление командой</vt:lpstr>
      <vt:lpstr>Роль руководителя в формировании взаимопонимания:</vt:lpstr>
      <vt:lpstr>Роль участников команды в формировании взаимопонимания:</vt:lpstr>
      <vt:lpstr>Слайд 16</vt:lpstr>
      <vt:lpstr>Этапы реализации резервов развития команды:</vt:lpstr>
      <vt:lpstr>Выявить командные проблемы – основная задача аналитического этапа</vt:lpstr>
      <vt:lpstr>Инструменты аналитического этапа</vt:lpstr>
      <vt:lpstr>Пути решения проблем и разработка плана командных действий</vt:lpstr>
      <vt:lpstr>Типы изменений</vt:lpstr>
      <vt:lpstr>Характер кризисной ситуации</vt:lpstr>
      <vt:lpstr>Обсуждение вариантов изменений:</vt:lpstr>
      <vt:lpstr>Выбрать соответствующий вариант изменений:</vt:lpstr>
      <vt:lpstr>Принять план действий по осуществлению соответствующего варианта изменений</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Пользователь</dc:creator>
  <cp:lastModifiedBy>ПАВЛО</cp:lastModifiedBy>
  <cp:revision>242</cp:revision>
  <cp:lastPrinted>2017-08-01T11:33:45Z</cp:lastPrinted>
  <dcterms:created xsi:type="dcterms:W3CDTF">2017-07-28T15:01:59Z</dcterms:created>
  <dcterms:modified xsi:type="dcterms:W3CDTF">2017-12-18T21:38:17Z</dcterms:modified>
</cp:coreProperties>
</file>