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6" r:id="rId1"/>
  </p:sldMasterIdLst>
  <p:notesMasterIdLst>
    <p:notesMasterId r:id="rId29"/>
  </p:notesMasterIdLst>
  <p:sldIdLst>
    <p:sldId id="256" r:id="rId2"/>
    <p:sldId id="283" r:id="rId3"/>
    <p:sldId id="28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3" r:id="rId20"/>
    <p:sldId id="274" r:id="rId21"/>
    <p:sldId id="275" r:id="rId22"/>
    <p:sldId id="276" r:id="rId23"/>
    <p:sldId id="284" r:id="rId24"/>
    <p:sldId id="278" r:id="rId25"/>
    <p:sldId id="280" r:id="rId26"/>
    <p:sldId id="282" r:id="rId27"/>
    <p:sldId id="286" r:id="rId28"/>
  </p:sldIdLst>
  <p:sldSz cx="9144000" cy="6858000" type="screen4x3"/>
  <p:notesSz cx="6735763" cy="9799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596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расходов</c:v>
                </c:pt>
              </c:strCache>
            </c:strRef>
          </c:tx>
          <c:dLbls>
            <c:dLbl>
              <c:idx val="0"/>
              <c:layout>
                <c:manualLayout>
                  <c:x val="-1.3882205696510165E-2"/>
                  <c:y val="-0.13510409499682061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Национально-государственная </a:t>
                    </a:r>
                    <a:r>
                      <a:rPr lang="ru-RU" dirty="0"/>
                      <a:t>система здравоохранения
</a:t>
                    </a:r>
                    <a:r>
                      <a:rPr lang="ru-RU" dirty="0">
                        <a:solidFill>
                          <a:srgbClr val="FF0000"/>
                        </a:solidFill>
                      </a:rPr>
                      <a:t>87%</a:t>
                    </a:r>
                  </a:p>
                </c:rich>
              </c:tx>
              <c:showCatName val="1"/>
              <c:showPercent val="1"/>
            </c:dLbl>
            <c:dLbl>
              <c:idx val="1"/>
              <c:layout>
                <c:manualLayout>
                  <c:x val="-0.10700986447326058"/>
                  <c:y val="1.507537688442211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ДМС  и </a:t>
                    </a:r>
                    <a:r>
                      <a:rPr lang="ru-RU" dirty="0"/>
                      <a:t>платная (частная) медицина
</a:t>
                    </a:r>
                    <a:r>
                      <a:rPr lang="ru-RU" dirty="0">
                        <a:solidFill>
                          <a:srgbClr val="FF0000"/>
                        </a:solidFill>
                      </a:rPr>
                      <a:t>13%</a:t>
                    </a:r>
                  </a:p>
                </c:rich>
              </c:tx>
              <c:showCatName val="1"/>
              <c:showPercent val="1"/>
            </c:dLbl>
            <c:txPr>
              <a:bodyPr/>
              <a:lstStyle/>
              <a:p>
                <a:pPr>
                  <a:defRPr b="1">
                    <a:solidFill>
                      <a:srgbClr val="FFFF00"/>
                    </a:solidFill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Лист1!$A$2:$A$3</c:f>
              <c:strCache>
                <c:ptCount val="2"/>
                <c:pt idx="0">
                  <c:v>Национально-государственная система здравоохранения</c:v>
                </c:pt>
                <c:pt idx="1">
                  <c:v>ДМС и платная (частная) медицина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0.87000000000000022</c:v>
                </c:pt>
                <c:pt idx="1">
                  <c:v>0.13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68A835-8403-41F2-BD18-609B1083990D}" type="doc">
      <dgm:prSet loTypeId="urn:microsoft.com/office/officeart/2005/8/layout/process1" loCatId="process" qsTypeId="urn:microsoft.com/office/officeart/2005/8/quickstyle/simple3" qsCatId="simple" csTypeId="urn:microsoft.com/office/officeart/2005/8/colors/colorful1#2" csCatId="colorful" phldr="1"/>
      <dgm:spPr/>
    </dgm:pt>
    <dgm:pt modelId="{25CD7682-F0FD-4797-ACC9-D26F0EB4B9E8}">
      <dgm:prSet phldrT="[Текст]" custT="1"/>
      <dgm:spPr/>
      <dgm:t>
        <a:bodyPr/>
        <a:lstStyle/>
        <a:p>
          <a:pPr algn="l"/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1. «Акт о национальном страховании» принят в 1911г.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8851382A-16C2-4658-9FD8-F110A66943DE}" type="parTrans" cxnId="{4D243F98-161B-40E3-9475-730D3994AA98}">
      <dgm:prSet/>
      <dgm:spPr/>
      <dgm:t>
        <a:bodyPr/>
        <a:lstStyle/>
        <a:p>
          <a:endParaRPr lang="ru-RU"/>
        </a:p>
      </dgm:t>
    </dgm:pt>
    <dgm:pt modelId="{FD953FD6-0A2F-4554-B4D7-00939EE8F476}" type="sibTrans" cxnId="{4D243F98-161B-40E3-9475-730D3994AA98}">
      <dgm:prSet/>
      <dgm:spPr/>
      <dgm:t>
        <a:bodyPr/>
        <a:lstStyle/>
        <a:p>
          <a:endParaRPr lang="ru-RU"/>
        </a:p>
      </dgm:t>
    </dgm:pt>
    <dgm:pt modelId="{C3A27754-26AB-485B-82A0-097344B241CC}" type="pres">
      <dgm:prSet presAssocID="{1468A835-8403-41F2-BD18-609B1083990D}" presName="Name0" presStyleCnt="0">
        <dgm:presLayoutVars>
          <dgm:dir/>
          <dgm:resizeHandles val="exact"/>
        </dgm:presLayoutVars>
      </dgm:prSet>
      <dgm:spPr/>
    </dgm:pt>
    <dgm:pt modelId="{3CDAF8B9-D7D3-48C7-93D3-52D3F5BB8FE8}" type="pres">
      <dgm:prSet presAssocID="{25CD7682-F0FD-4797-ACC9-D26F0EB4B9E8}" presName="node" presStyleLbl="node1" presStyleIdx="0" presStyleCnt="1" custLinFactNeighborX="90" custLinFactNeighborY="-166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243F98-161B-40E3-9475-730D3994AA98}" srcId="{1468A835-8403-41F2-BD18-609B1083990D}" destId="{25CD7682-F0FD-4797-ACC9-D26F0EB4B9E8}" srcOrd="0" destOrd="0" parTransId="{8851382A-16C2-4658-9FD8-F110A66943DE}" sibTransId="{FD953FD6-0A2F-4554-B4D7-00939EE8F476}"/>
    <dgm:cxn modelId="{398AF013-0B95-4F7B-81C9-7E3F7C13ADA7}" type="presOf" srcId="{25CD7682-F0FD-4797-ACC9-D26F0EB4B9E8}" destId="{3CDAF8B9-D7D3-48C7-93D3-52D3F5BB8FE8}" srcOrd="0" destOrd="0" presId="urn:microsoft.com/office/officeart/2005/8/layout/process1"/>
    <dgm:cxn modelId="{D708CF3A-D35B-4C01-9416-D1207232E085}" type="presOf" srcId="{1468A835-8403-41F2-BD18-609B1083990D}" destId="{C3A27754-26AB-485B-82A0-097344B241CC}" srcOrd="0" destOrd="0" presId="urn:microsoft.com/office/officeart/2005/8/layout/process1"/>
    <dgm:cxn modelId="{9FA07FF3-75E6-4FF1-80CE-E31F54AFCD82}" type="presParOf" srcId="{C3A27754-26AB-485B-82A0-097344B241CC}" destId="{3CDAF8B9-D7D3-48C7-93D3-52D3F5BB8FE8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199049-E5DC-4340-8FB5-99180D75ACA5}" type="doc">
      <dgm:prSet loTypeId="urn:microsoft.com/office/officeart/2005/8/layout/process1" loCatId="process" qsTypeId="urn:microsoft.com/office/officeart/2005/8/quickstyle/simple3" qsCatId="simple" csTypeId="urn:microsoft.com/office/officeart/2005/8/colors/colorful4" csCatId="colorful" phldr="1"/>
      <dgm:spPr/>
    </dgm:pt>
    <dgm:pt modelId="{AE6D3D0F-A174-4B7C-A1E4-0C2EFE5E6B74}">
      <dgm:prSet phldrT="[Текст]" custT="1"/>
      <dgm:spPr/>
      <dgm:t>
        <a:bodyPr/>
        <a:lstStyle/>
        <a:p>
          <a:pPr algn="l"/>
          <a:r>
            <a:rPr lang="ru-RU" sz="2800" dirty="0" smtClean="0"/>
            <a:t>2. </a:t>
          </a:r>
          <a:r>
            <a:rPr lang="ru-RU" sz="3200" dirty="0" smtClean="0">
              <a:latin typeface="Times New Roman" pitchFamily="18" charset="0"/>
              <a:cs typeface="Times New Roman" pitchFamily="18" charset="0"/>
            </a:rPr>
            <a:t>Реформа</a:t>
          </a:r>
          <a:r>
            <a:rPr lang="ru-RU" sz="2800" dirty="0" smtClean="0"/>
            <a:t> 1913 г. – государство берет на себя часть расходов, связанных со страхованием на случай болезни и инвалидности</a:t>
          </a:r>
          <a:endParaRPr lang="ru-RU" sz="2800" dirty="0"/>
        </a:p>
      </dgm:t>
    </dgm:pt>
    <dgm:pt modelId="{C4B8EF3B-4F19-4D2E-868D-7FB716474170}" type="parTrans" cxnId="{E689C337-29F1-42E8-B6BE-8565A1BF6145}">
      <dgm:prSet/>
      <dgm:spPr/>
      <dgm:t>
        <a:bodyPr/>
        <a:lstStyle/>
        <a:p>
          <a:endParaRPr lang="ru-RU"/>
        </a:p>
      </dgm:t>
    </dgm:pt>
    <dgm:pt modelId="{872E2ABD-93F1-441F-83D5-1EA8C26B9BA8}" type="sibTrans" cxnId="{E689C337-29F1-42E8-B6BE-8565A1BF6145}">
      <dgm:prSet/>
      <dgm:spPr/>
      <dgm:t>
        <a:bodyPr/>
        <a:lstStyle/>
        <a:p>
          <a:endParaRPr lang="ru-RU"/>
        </a:p>
      </dgm:t>
    </dgm:pt>
    <dgm:pt modelId="{EEEADF68-B281-421B-90E1-8BA1F9CE43E2}" type="pres">
      <dgm:prSet presAssocID="{0B199049-E5DC-4340-8FB5-99180D75ACA5}" presName="Name0" presStyleCnt="0">
        <dgm:presLayoutVars>
          <dgm:dir/>
          <dgm:resizeHandles val="exact"/>
        </dgm:presLayoutVars>
      </dgm:prSet>
      <dgm:spPr/>
    </dgm:pt>
    <dgm:pt modelId="{6337DC1D-860A-47F3-B330-6911954AFE5E}" type="pres">
      <dgm:prSet presAssocID="{AE6D3D0F-A174-4B7C-A1E4-0C2EFE5E6B7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89C337-29F1-42E8-B6BE-8565A1BF6145}" srcId="{0B199049-E5DC-4340-8FB5-99180D75ACA5}" destId="{AE6D3D0F-A174-4B7C-A1E4-0C2EFE5E6B74}" srcOrd="0" destOrd="0" parTransId="{C4B8EF3B-4F19-4D2E-868D-7FB716474170}" sibTransId="{872E2ABD-93F1-441F-83D5-1EA8C26B9BA8}"/>
    <dgm:cxn modelId="{98F5CCEE-4C56-43F2-A90D-CB0C47AE98F0}" type="presOf" srcId="{AE6D3D0F-A174-4B7C-A1E4-0C2EFE5E6B74}" destId="{6337DC1D-860A-47F3-B330-6911954AFE5E}" srcOrd="0" destOrd="0" presId="urn:microsoft.com/office/officeart/2005/8/layout/process1"/>
    <dgm:cxn modelId="{6E9BC665-41D1-4373-B1D9-5CB218DB89A0}" type="presOf" srcId="{0B199049-E5DC-4340-8FB5-99180D75ACA5}" destId="{EEEADF68-B281-421B-90E1-8BA1F9CE43E2}" srcOrd="0" destOrd="0" presId="urn:microsoft.com/office/officeart/2005/8/layout/process1"/>
    <dgm:cxn modelId="{826FFA72-FE51-498B-A21A-382A764E12E5}" type="presParOf" srcId="{EEEADF68-B281-421B-90E1-8BA1F9CE43E2}" destId="{6337DC1D-860A-47F3-B330-6911954AFE5E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B3F123-319F-4095-94A2-0A6E7FA94B7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918424-2106-4AB0-B7B4-759072A88647}">
      <dgm:prSet phldrT="[Текст]" custT="1"/>
      <dgm:spPr/>
      <dgm:t>
        <a:bodyPr/>
        <a:lstStyle/>
        <a:p>
          <a:pPr algn="l"/>
          <a:r>
            <a: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3. Создание Национальной службы здравоохранения  05.07.1948г.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F33ABF5-BC81-4217-A9EA-40389BC993F2}" type="parTrans" cxnId="{B7257AB0-F54C-4B92-8B2B-0921FAF59CBE}">
      <dgm:prSet/>
      <dgm:spPr/>
      <dgm:t>
        <a:bodyPr/>
        <a:lstStyle/>
        <a:p>
          <a:endParaRPr lang="ru-RU"/>
        </a:p>
      </dgm:t>
    </dgm:pt>
    <dgm:pt modelId="{36392994-1D2D-42FF-9EE4-995236FA7817}" type="sibTrans" cxnId="{B7257AB0-F54C-4B92-8B2B-0921FAF59CBE}">
      <dgm:prSet/>
      <dgm:spPr/>
      <dgm:t>
        <a:bodyPr/>
        <a:lstStyle/>
        <a:p>
          <a:endParaRPr lang="ru-RU"/>
        </a:p>
      </dgm:t>
    </dgm:pt>
    <dgm:pt modelId="{A94DA63F-D4F9-4DB4-8E9C-907A9420B5EB}" type="pres">
      <dgm:prSet presAssocID="{D1B3F123-319F-4095-94A2-0A6E7FA94B7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E7C5A5-3802-4FD5-9EA3-01F1DF167A98}" type="pres">
      <dgm:prSet presAssocID="{34918424-2106-4AB0-B7B4-759072A88647}" presName="node" presStyleLbl="node1" presStyleIdx="0" presStyleCnt="1" custScaleY="34591" custLinFactNeighborX="1137" custLinFactNeighborY="-77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756CF6-F4E0-4CF1-916F-DBDB8FC1A7B9}" type="presOf" srcId="{34918424-2106-4AB0-B7B4-759072A88647}" destId="{18E7C5A5-3802-4FD5-9EA3-01F1DF167A98}" srcOrd="0" destOrd="0" presId="urn:microsoft.com/office/officeart/2005/8/layout/process1"/>
    <dgm:cxn modelId="{B7257AB0-F54C-4B92-8B2B-0921FAF59CBE}" srcId="{D1B3F123-319F-4095-94A2-0A6E7FA94B7C}" destId="{34918424-2106-4AB0-B7B4-759072A88647}" srcOrd="0" destOrd="0" parTransId="{FF33ABF5-BC81-4217-A9EA-40389BC993F2}" sibTransId="{36392994-1D2D-42FF-9EE4-995236FA7817}"/>
    <dgm:cxn modelId="{52B88B92-CBFB-48AC-8EF0-2DCBB720A5CB}" type="presOf" srcId="{D1B3F123-319F-4095-94A2-0A6E7FA94B7C}" destId="{A94DA63F-D4F9-4DB4-8E9C-907A9420B5EB}" srcOrd="0" destOrd="0" presId="urn:microsoft.com/office/officeart/2005/8/layout/process1"/>
    <dgm:cxn modelId="{73AA33E3-D7E9-499F-84DE-9528EDE75D3F}" type="presParOf" srcId="{A94DA63F-D4F9-4DB4-8E9C-907A9420B5EB}" destId="{18E7C5A5-3802-4FD5-9EA3-01F1DF167A98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CDAF8B9-D7D3-48C7-93D3-52D3F5BB8FE8}">
      <dsp:nvSpPr>
        <dsp:cNvPr id="0" name=""/>
        <dsp:cNvSpPr/>
      </dsp:nvSpPr>
      <dsp:spPr>
        <a:xfrm>
          <a:off x="7453" y="0"/>
          <a:ext cx="7625394" cy="12414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70000"/>
                <a:satMod val="180000"/>
              </a:schemeClr>
            </a:gs>
            <a:gs pos="62000">
              <a:schemeClr val="accent2">
                <a:hueOff val="0"/>
                <a:satOff val="0"/>
                <a:lumOff val="0"/>
                <a:alphaOff val="0"/>
                <a:tint val="30000"/>
                <a:satMod val="18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22000"/>
                <a:satMod val="18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1. «Акт о национальном страховании» принят в 1911г.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453" y="0"/>
        <a:ext cx="7625394" cy="124142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337DC1D-860A-47F3-B330-6911954AFE5E}">
      <dsp:nvSpPr>
        <dsp:cNvPr id="0" name=""/>
        <dsp:cNvSpPr/>
      </dsp:nvSpPr>
      <dsp:spPr>
        <a:xfrm>
          <a:off x="7450" y="0"/>
          <a:ext cx="7617947" cy="15365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0000"/>
                <a:satMod val="180000"/>
              </a:schemeClr>
            </a:gs>
            <a:gs pos="62000">
              <a:schemeClr val="accent4">
                <a:hueOff val="0"/>
                <a:satOff val="0"/>
                <a:lumOff val="0"/>
                <a:alphaOff val="0"/>
                <a:tint val="30000"/>
                <a:satMod val="18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22000"/>
                <a:satMod val="180000"/>
              </a:schemeClr>
            </a:gs>
          </a:gsLst>
          <a:lin ang="16200000" scaled="0"/>
        </a:gradFill>
        <a:ln>
          <a:noFill/>
        </a:ln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2. </a:t>
          </a:r>
          <a:r>
            <a:rPr lang="ru-RU" sz="3200" kern="1200" dirty="0" smtClean="0">
              <a:latin typeface="Times New Roman" pitchFamily="18" charset="0"/>
              <a:cs typeface="Times New Roman" pitchFamily="18" charset="0"/>
            </a:rPr>
            <a:t>Реформа</a:t>
          </a:r>
          <a:r>
            <a:rPr lang="ru-RU" sz="2800" kern="1200" dirty="0" smtClean="0"/>
            <a:t> 1913 г. – государство берет на себя часть расходов, связанных со страхованием на случай болезни и инвалидности</a:t>
          </a:r>
          <a:endParaRPr lang="ru-RU" sz="2800" kern="1200" dirty="0"/>
        </a:p>
      </dsp:txBody>
      <dsp:txXfrm>
        <a:off x="7450" y="0"/>
        <a:ext cx="7617947" cy="153657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E7C5A5-3802-4FD5-9EA3-01F1DF167A98}">
      <dsp:nvSpPr>
        <dsp:cNvPr id="0" name=""/>
        <dsp:cNvSpPr/>
      </dsp:nvSpPr>
      <dsp:spPr>
        <a:xfrm>
          <a:off x="0" y="0"/>
          <a:ext cx="7632848" cy="158416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3. Создание Национальной службы здравоохранения  05.07.1948г.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7632848" cy="15841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1900E1-5AA4-4D39-A086-599EC218D5E0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5013"/>
            <a:ext cx="4897437" cy="3675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54550"/>
            <a:ext cx="5389563" cy="4410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07513"/>
            <a:ext cx="2919413" cy="490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07513"/>
            <a:ext cx="2919412" cy="490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4A135D-45C1-440A-A979-B9B4016AD6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fld id="{F5947281-F763-4244-A925-2309663F86B4}" type="datetime1">
              <a:rPr lang="ru-RU" smtClean="0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109B01A7-8626-48B0-9C86-F1D4CC8454F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E608E52-C6AC-48DC-AA60-CBDF723C676D}" type="datetime1">
              <a:rPr lang="ru-RU" smtClean="0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0679072-78F5-429D-99D0-54B769EA3F8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4712199-0C44-4A12-A233-CEBF172222B6}" type="datetime1">
              <a:rPr lang="ru-RU" smtClean="0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C7AA0BD-3E12-4982-9289-5C1A58C2B7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F863C2A-45EB-4612-BB0D-41B0E487CCEE}" type="datetime1">
              <a:rPr lang="ru-RU" smtClean="0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2100F40-7E38-4894-A9DE-6DAF7323D72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fld id="{1A4E165C-444B-4448-B572-00FCC0B277D9}" type="datetime1">
              <a:rPr lang="ru-RU" smtClean="0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DA4C69E8-BFD1-4433-9C37-A660FA618A1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78EFD50-E1BA-4FA0-B82B-94A2C7E4AD79}" type="datetime1">
              <a:rPr lang="ru-RU" smtClean="0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pPr>
              <a:defRPr/>
            </a:pPr>
            <a:fld id="{B6406A0A-6656-485F-A36A-5ADEEC162A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B10FAE2-126F-4B78-8A13-891530DDD74B}" type="datetime1">
              <a:rPr lang="ru-RU" smtClean="0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pPr>
              <a:defRPr/>
            </a:pPr>
            <a:fld id="{9157CC66-961F-4583-A98E-C69EE26877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BA9B355-3D10-4D06-9A7E-803DE59E5BFC}" type="datetime1">
              <a:rPr lang="ru-RU" smtClean="0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21FB7DD-4722-48E6-862A-30FD2BC4F8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7EC0C31-E6BE-4DB6-9B5E-E2E72E4E653C}" type="datetime1">
              <a:rPr lang="ru-RU" smtClean="0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fld id="{3656F260-F0BA-42E9-BD0E-CD7E6754B823}" type="datetime1">
              <a:rPr lang="ru-RU" smtClean="0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D36E6021-61D9-441D-9D3A-3D6889799E4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fld id="{575A7B46-67DE-4460-987A-4026F82A3575}" type="datetime1">
              <a:rPr lang="ru-RU" smtClean="0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9908F3F0-1224-4743-8819-307D728EC73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fld id="{98BBCBAC-DED9-4FDE-89CC-C8CDDFDF93A3}" type="datetime1">
              <a:rPr lang="ru-RU" smtClean="0"/>
              <a:pPr>
                <a:defRPr/>
              </a:pPr>
              <a:t>20.06.2018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18EB768B-CB04-48A9-B598-C7796B59F3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hf hdr="0" ftr="0" dt="0"/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1600200" y="279400"/>
            <a:ext cx="6248400" cy="190500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endParaRPr lang="ru-RU" sz="3600" kern="10">
              <a:ln w="12700">
                <a:solidFill>
                  <a:srgbClr val="B2B2B2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520402"/>
                  </a:gs>
                  <a:gs pos="100000">
                    <a:srgbClr val="FFCC00"/>
                  </a:gs>
                </a:gsLst>
                <a:lin ang="5400000" scaled="1"/>
              </a:gra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95400" y="609600"/>
            <a:ext cx="69342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u="sng" kern="1800" dirty="0">
                <a:latin typeface="Times New Roman"/>
                <a:ea typeface="Times New Roman"/>
                <a:cs typeface="Tahoma"/>
              </a:rPr>
              <a:t>Здравоохранение </a:t>
            </a:r>
            <a:r>
              <a:rPr lang="ru-RU" sz="3200" b="1" u="sng" kern="1800" dirty="0" smtClean="0">
                <a:latin typeface="Times New Roman"/>
                <a:ea typeface="Times New Roman"/>
                <a:cs typeface="Tahoma"/>
              </a:rPr>
              <a:t> и  медицинское страхование  в  </a:t>
            </a:r>
            <a:r>
              <a:rPr lang="ru-RU" sz="3200" b="1" u="sng" kern="1800" dirty="0">
                <a:latin typeface="Times New Roman"/>
                <a:ea typeface="Times New Roman"/>
                <a:cs typeface="Tahoma"/>
              </a:rPr>
              <a:t>Великобритании </a:t>
            </a:r>
          </a:p>
          <a:p>
            <a:pPr algn="ctr">
              <a:defRPr/>
            </a:pPr>
            <a:r>
              <a:rPr lang="ru-RU" sz="3200" b="1" u="sng" kern="1800" dirty="0">
                <a:solidFill>
                  <a:srgbClr val="FF0000"/>
                </a:solidFill>
                <a:latin typeface="Times New Roman"/>
                <a:ea typeface="Times New Roman"/>
                <a:cs typeface="Tahoma"/>
              </a:rPr>
              <a:t> UK </a:t>
            </a:r>
            <a:r>
              <a:rPr lang="ru-RU" sz="3200" b="1" u="sng" kern="1800" dirty="0" smtClean="0">
                <a:solidFill>
                  <a:srgbClr val="FF0000"/>
                </a:solidFill>
                <a:latin typeface="Times New Roman"/>
                <a:ea typeface="Times New Roman"/>
                <a:cs typeface="Tahoma"/>
              </a:rPr>
              <a:t> </a:t>
            </a:r>
            <a:r>
              <a:rPr lang="ru-RU" sz="3200" b="1" u="sng" kern="1800" dirty="0" err="1" smtClean="0">
                <a:solidFill>
                  <a:srgbClr val="FF0000"/>
                </a:solidFill>
                <a:latin typeface="Times New Roman"/>
                <a:ea typeface="Times New Roman"/>
                <a:cs typeface="Tahoma"/>
              </a:rPr>
              <a:t>Health</a:t>
            </a:r>
            <a:r>
              <a:rPr lang="ru-RU" sz="3200" b="1" u="sng" kern="1800" dirty="0" smtClean="0">
                <a:solidFill>
                  <a:srgbClr val="FF0000"/>
                </a:solidFill>
                <a:latin typeface="Times New Roman"/>
                <a:ea typeface="Times New Roman"/>
                <a:cs typeface="Tahoma"/>
              </a:rPr>
              <a:t>  </a:t>
            </a:r>
            <a:r>
              <a:rPr lang="ru-RU" sz="3200" b="1" u="sng" kern="1800" dirty="0" err="1">
                <a:solidFill>
                  <a:srgbClr val="FF0000"/>
                </a:solidFill>
                <a:latin typeface="Times New Roman"/>
                <a:ea typeface="Times New Roman"/>
                <a:cs typeface="Tahoma"/>
              </a:rPr>
              <a:t>Service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076" name="Рисунок 4" descr="http://blog.apca.com.au/wp-content/uploads/2015/01/Medicine-for-UK-payments-system-680x3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286000"/>
            <a:ext cx="5940425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38200" y="5715000"/>
            <a:ext cx="746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Выполнила: Бекетова А.А.</a:t>
            </a:r>
          </a:p>
          <a:p>
            <a:pPr algn="r"/>
            <a:r>
              <a:rPr lang="ru-RU" dirty="0" smtClean="0"/>
              <a:t>Преподаватель: доцент Старшинова Т.А.</a:t>
            </a:r>
          </a:p>
          <a:p>
            <a:pPr algn="ctr"/>
            <a:r>
              <a:rPr lang="ru-RU" dirty="0" smtClean="0"/>
              <a:t>Тверь - 2018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8540750" cy="4956175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 </a:t>
            </a: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В Великобритании при вирусных инфекциях пациента отправят домой, посоветовав пить больше воды, налегать на грейпфруты, а в крайнем случае – принять парацетамол</a:t>
            </a:r>
            <a:r>
              <a:rPr lang="ru-RU" sz="2800" dirty="0" smtClean="0">
                <a:solidFill>
                  <a:srgbClr val="444444"/>
                </a:solidFill>
                <a:effectLst/>
                <a:latin typeface="Times New Roman"/>
                <a:ea typeface="Times New Roman"/>
                <a:cs typeface="Arial"/>
              </a:rPr>
              <a:t> </a:t>
            </a:r>
            <a:endParaRPr lang="en-US" sz="2800" dirty="0" smtClean="0">
              <a:solidFill>
                <a:srgbClr val="444444"/>
              </a:solidFill>
              <a:effectLst/>
              <a:latin typeface="Times New Roman"/>
              <a:ea typeface="Times New Roman"/>
              <a:cs typeface="Arial"/>
            </a:endParaRPr>
          </a:p>
          <a:p>
            <a:pPr eaLnBrk="1" hangingPunct="1">
              <a:buNone/>
              <a:defRPr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 </a:t>
            </a:r>
            <a:endParaRPr lang="ru-RU" b="1" dirty="0" smtClean="0">
              <a:solidFill>
                <a:srgbClr val="FFFF00"/>
              </a:solidFill>
            </a:endParaRP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1143000" y="381000"/>
            <a:ext cx="7010400" cy="11969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Сравнение подходов к лечению в России и Великобритании</a:t>
            </a:r>
            <a:endParaRPr lang="ru-RU" sz="32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US" sz="3600" kern="10" dirty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</a:t>
            </a:r>
            <a:endParaRPr lang="ru-RU" sz="3600" kern="10" dirty="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10244" name="Рисунок 6" descr="https://im1-tub-ru.yandex.net/i?id=5d991d638d243547677f792efafc45de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3276600"/>
            <a:ext cx="6629400" cy="312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676400"/>
            <a:ext cx="7854950" cy="4422775"/>
          </a:xfrm>
        </p:spPr>
        <p:txBody>
          <a:bodyPr/>
          <a:lstStyle/>
          <a:p>
            <a:pPr algn="ctr" eaLnBrk="1" hangingPunct="1">
              <a:buNone/>
              <a:defRPr/>
            </a:pP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/>
                <a:ea typeface="Calibri"/>
                <a:cs typeface="Arial"/>
              </a:rPr>
              <a:t>Необходимо зарегистрироваться в местной врачебной практике у терапевта </a:t>
            </a:r>
          </a:p>
          <a:p>
            <a:pPr algn="ctr" eaLnBrk="1" hangingPunct="1">
              <a:buNone/>
              <a:defRPr/>
            </a:pPr>
            <a:r>
              <a:rPr lang="ru-RU" sz="2800" b="1" u="sng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Arial"/>
              </a:rPr>
              <a:t>(</a:t>
            </a:r>
            <a:r>
              <a:rPr lang="ru-RU" sz="2800" b="1" u="sng" dirty="0" err="1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Arial"/>
              </a:rPr>
              <a:t>general</a:t>
            </a:r>
            <a:r>
              <a:rPr lang="ru-RU" sz="2800" b="1" u="sng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Arial"/>
              </a:rPr>
              <a:t> </a:t>
            </a:r>
            <a:r>
              <a:rPr lang="ru-RU" sz="2800" b="1" u="sng" dirty="0" err="1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Arial"/>
              </a:rPr>
              <a:t>practitioner</a:t>
            </a:r>
            <a:r>
              <a:rPr lang="ru-RU" sz="2800" b="1" u="sng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Arial"/>
              </a:rPr>
              <a:t>, сокращенно GP).</a:t>
            </a:r>
            <a:endParaRPr lang="en-US" sz="2800" b="1" u="sng" dirty="0" smtClean="0">
              <a:solidFill>
                <a:srgbClr val="FF0000"/>
              </a:solidFill>
              <a:effectLst/>
              <a:latin typeface="Times New Roman"/>
              <a:ea typeface="Times New Roman"/>
              <a:cs typeface="Arial"/>
            </a:endParaRPr>
          </a:p>
          <a:p>
            <a:pPr algn="ctr" eaLnBrk="1" hangingPunct="1">
              <a:buNone/>
              <a:defRPr/>
            </a:pPr>
            <a:r>
              <a:rPr lang="ru-RU" dirty="0" smtClean="0">
                <a:solidFill>
                  <a:srgbClr val="444444"/>
                </a:solidFill>
                <a:effectLst/>
                <a:latin typeface="Times New Roman"/>
                <a:ea typeface="Times New Roman"/>
                <a:cs typeface="Arial"/>
              </a:rPr>
              <a:t> 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 </a:t>
            </a:r>
            <a:endParaRPr lang="ru-RU" b="1" dirty="0" smtClean="0">
              <a:solidFill>
                <a:srgbClr val="FFFF00"/>
              </a:solidFill>
            </a:endParaRP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1143000" y="381000"/>
            <a:ext cx="7010400" cy="11969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48696"/>
              </a:avLst>
            </a:prstTxWarp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Как получить медицинскую помощь </a:t>
            </a: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NHS</a:t>
            </a:r>
            <a:endParaRPr lang="ru-RU" sz="36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algn="ctr">
              <a:defRPr/>
            </a:pPr>
            <a:endParaRPr lang="ru-RU" sz="3600" kern="10" dirty="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11268" name="Рисунок 4" descr="http://media.clinicaladvisor.com/images/2014/09/18/clinicianassistedweightloss_6583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3657600"/>
            <a:ext cx="5635625" cy="2959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76400"/>
            <a:ext cx="8083550" cy="4422775"/>
          </a:xfrm>
        </p:spPr>
        <p:txBody>
          <a:bodyPr/>
          <a:lstStyle/>
          <a:p>
            <a:pPr algn="ctr" eaLnBrk="1" hangingPunct="1">
              <a:buNone/>
              <a:defRPr/>
            </a:pPr>
            <a:r>
              <a:rPr lang="ru-RU" b="1" dirty="0" smtClean="0">
                <a:solidFill>
                  <a:srgbClr val="FFFF00"/>
                </a:solidFill>
                <a:latin typeface="Times New Roman"/>
                <a:ea typeface="Calibri"/>
                <a:cs typeface="Arial"/>
              </a:rPr>
              <a:t>	</a:t>
            </a: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/>
                <a:ea typeface="Calibri"/>
                <a:cs typeface="Arial"/>
              </a:rPr>
              <a:t>Для регистрации достаточно иметь при себе удостоверение личности 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Arial"/>
              </a:rPr>
              <a:t>(ID), </a:t>
            </a: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/>
                <a:ea typeface="Calibri"/>
                <a:cs typeface="Arial"/>
              </a:rPr>
              <a:t>подтверждающее </a:t>
            </a:r>
            <a:r>
              <a:rPr lang="ru-RU" sz="2800" b="1" dirty="0" err="1" smtClean="0">
                <a:solidFill>
                  <a:srgbClr val="FFFF00"/>
                </a:solidFill>
                <a:effectLst/>
                <a:latin typeface="Times New Roman"/>
                <a:ea typeface="Calibri"/>
                <a:cs typeface="Arial"/>
              </a:rPr>
              <a:t>резидентство</a:t>
            </a: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/>
                <a:ea typeface="Calibri"/>
                <a:cs typeface="Arial"/>
              </a:rPr>
              <a:t> в Англии, и доказательство адреса 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Arial"/>
              </a:rPr>
              <a:t>(</a:t>
            </a:r>
            <a:r>
              <a:rPr lang="ru-RU" sz="2800" b="1" dirty="0" err="1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Arial"/>
              </a:rPr>
              <a:t>proof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Arial"/>
              </a:rPr>
              <a:t>of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Arial"/>
              </a:rPr>
              <a:t>address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Arial"/>
              </a:rPr>
              <a:t>).</a:t>
            </a:r>
            <a:endParaRPr lang="ru-RU" sz="2800" b="1" dirty="0" smtClean="0">
              <a:solidFill>
                <a:srgbClr val="C00000"/>
              </a:solidFill>
            </a:endParaRP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1143000" y="381000"/>
            <a:ext cx="7010400" cy="11969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Как получить медицинскую помощь </a:t>
            </a: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NHS</a:t>
            </a:r>
            <a:endParaRPr lang="ru-RU" sz="36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algn="ctr">
              <a:defRPr/>
            </a:pPr>
            <a:endParaRPr lang="ru-RU" sz="3600" kern="10" dirty="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12292" name="Рисунок 4" descr="http://www.ynfpublishers.com/wp-content/uploads/2013/12/NHS_Hospital_for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3810000"/>
            <a:ext cx="5715000" cy="2754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676400"/>
            <a:ext cx="8007350" cy="4422775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 </a:t>
            </a:r>
            <a:r>
              <a:rPr lang="ru-RU" sz="3600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 </a:t>
            </a: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/>
                <a:ea typeface="Calibri"/>
                <a:cs typeface="Arial"/>
              </a:rPr>
              <a:t>В качестве последнего может выступать любой счет за коммунальные услуги, стационарный телефон или интернет, квитанция на оплату </a:t>
            </a:r>
          </a:p>
          <a:p>
            <a:pPr eaLnBrk="1" hangingPunct="1">
              <a:defRPr/>
            </a:pPr>
            <a:endParaRPr lang="ru-RU" sz="2800" b="1" dirty="0" smtClean="0">
              <a:solidFill>
                <a:srgbClr val="FFFF00"/>
              </a:solidFill>
              <a:effectLst/>
              <a:latin typeface="Times New Roman"/>
              <a:ea typeface="Calibri"/>
              <a:cs typeface="Arial"/>
            </a:endParaRPr>
          </a:p>
          <a:p>
            <a:pPr eaLnBrk="1" hangingPunct="1">
              <a:defRPr/>
            </a:pPr>
            <a:r>
              <a:rPr lang="ru-RU" sz="2800" b="1" dirty="0" err="1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Arial"/>
              </a:rPr>
              <a:t>council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Arial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Arial"/>
              </a:rPr>
              <a:t>tax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Arial"/>
              </a:rPr>
              <a:t> </a:t>
            </a: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/>
                <a:ea typeface="Calibri"/>
                <a:cs typeface="Arial"/>
              </a:rPr>
              <a:t>и некоторые другие виды документов (полный список можно уточнить в самом медучреждении)</a:t>
            </a:r>
            <a:endParaRPr lang="ru-RU" sz="2800" b="1" dirty="0" smtClean="0">
              <a:solidFill>
                <a:srgbClr val="C00000"/>
              </a:solidFill>
            </a:endParaRP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1143000" y="381000"/>
            <a:ext cx="7010400" cy="11969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Как получить медицинскую помощь </a:t>
            </a: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NHS</a:t>
            </a:r>
            <a:endParaRPr lang="ru-RU" sz="36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algn="ctr">
              <a:defRPr/>
            </a:pPr>
            <a:endParaRPr lang="ru-RU" sz="3600" kern="10" dirty="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676400"/>
            <a:ext cx="8007350" cy="4422775"/>
          </a:xfrm>
        </p:spPr>
        <p:txBody>
          <a:bodyPr/>
          <a:lstStyle/>
          <a:p>
            <a:pPr algn="ctr" eaLnBrk="1" hangingPunct="1">
              <a:spcBef>
                <a:spcPts val="750"/>
              </a:spcBef>
              <a:spcAft>
                <a:spcPts val="750"/>
              </a:spcAft>
              <a:defRPr/>
            </a:pPr>
            <a:r>
              <a:rPr lang="ru-RU" sz="2400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 </a:t>
            </a: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Именно 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Arial"/>
              </a:rPr>
              <a:t>GP</a:t>
            </a: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 проводит первичный осмотр пациента и, при необходимости, выдает направление к узкому специалисту</a:t>
            </a:r>
            <a:r>
              <a:rPr lang="ru-RU" sz="2800" dirty="0" smtClean="0">
                <a:solidFill>
                  <a:srgbClr val="444444"/>
                </a:solidFill>
                <a:effectLst/>
                <a:latin typeface="Times New Roman"/>
                <a:ea typeface="Times New Roman"/>
                <a:cs typeface="Arial"/>
              </a:rPr>
              <a:t> 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eaLnBrk="1" hangingPunct="1"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1143000" y="381000"/>
            <a:ext cx="7010400" cy="11969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Как получить медицинскую помощь </a:t>
            </a: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NHS</a:t>
            </a:r>
            <a:endParaRPr lang="ru-RU" sz="36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algn="ctr">
              <a:defRPr/>
            </a:pPr>
            <a:endParaRPr lang="ru-RU" sz="3600" kern="10" dirty="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14340" name="Рисунок 4" descr="http://aminsurancegroup.com/aminsurance/wp-content/uploads/2015/12/shutterstock_32336797-health-care-e14509746641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200400"/>
            <a:ext cx="5637212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524000"/>
            <a:ext cx="8007350" cy="4575175"/>
          </a:xfrm>
        </p:spPr>
        <p:txBody>
          <a:bodyPr/>
          <a:lstStyle/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r>
              <a:rPr lang="ru-RU" sz="20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  <a:effectLst/>
                <a:latin typeface="Times New Roman"/>
                <a:ea typeface="Calibri"/>
                <a:cs typeface="Arial"/>
              </a:rPr>
              <a:t>Если гражданин недавно переехал в район и еще не успел зарегистрироваться у местного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Arial"/>
              </a:rPr>
              <a:t>GP</a:t>
            </a:r>
            <a:r>
              <a:rPr lang="ru-RU" sz="2400" b="1" dirty="0" smtClean="0">
                <a:solidFill>
                  <a:srgbClr val="FFFF00"/>
                </a:solidFill>
                <a:effectLst/>
                <a:latin typeface="Times New Roman"/>
                <a:ea typeface="Calibri"/>
                <a:cs typeface="Arial"/>
              </a:rPr>
              <a:t>, то к его услугам существуют специальные </a:t>
            </a:r>
            <a:r>
              <a:rPr lang="fr-FR" sz="2400" b="1" u="sng" dirty="0" err="1" smtClean="0">
                <a:solidFill>
                  <a:srgbClr val="FF0000"/>
                </a:solidFill>
                <a:latin typeface="Times New Roman"/>
                <a:ea typeface="Calibri"/>
                <a:cs typeface="Arial"/>
              </a:rPr>
              <a:t>W</a:t>
            </a:r>
            <a:r>
              <a:rPr lang="ru-RU" sz="2400" b="1" u="sng" dirty="0" err="1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Arial"/>
              </a:rPr>
              <a:t>alk-in</a:t>
            </a:r>
            <a:r>
              <a:rPr lang="ru-RU" sz="2400" b="1" u="sng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Arial"/>
              </a:rPr>
              <a:t> </a:t>
            </a:r>
            <a:r>
              <a:rPr lang="ru-RU" sz="2400" b="1" u="sng" dirty="0" err="1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Arial"/>
              </a:rPr>
              <a:t>centres</a:t>
            </a:r>
            <a:r>
              <a:rPr lang="ru-RU" sz="2400" b="1" dirty="0" smtClean="0">
                <a:solidFill>
                  <a:srgbClr val="FFFF00"/>
                </a:solidFill>
                <a:effectLst/>
                <a:latin typeface="Times New Roman"/>
                <a:ea typeface="Calibri"/>
                <a:cs typeface="Arial"/>
              </a:rPr>
              <a:t>, куда можно обратиться с не слишком серьезными проблемами со здоровьем</a:t>
            </a:r>
            <a:endParaRPr lang="ru-RU" sz="2400" b="1" dirty="0" smtClean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eaLnBrk="1" hangingPunct="1"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1143000" y="381000"/>
            <a:ext cx="7010400" cy="11969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Как получить медицинскую помощь </a:t>
            </a: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NHS</a:t>
            </a:r>
            <a:endParaRPr lang="ru-RU" sz="36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algn="ctr">
              <a:defRPr/>
            </a:pPr>
            <a:endParaRPr lang="ru-RU" sz="3600" kern="10" dirty="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15364" name="Рисунок 4" descr="http://vsetravmy.ru/wp-content/uploads/2015/07/vrach-1024x68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3810000"/>
            <a:ext cx="5484812" cy="265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447800"/>
            <a:ext cx="8159750" cy="4651375"/>
          </a:xfrm>
        </p:spPr>
        <p:txBody>
          <a:bodyPr/>
          <a:lstStyle/>
          <a:p>
            <a:pPr algn="ctr" eaLnBrk="1" hangingPunct="1">
              <a:spcBef>
                <a:spcPts val="750"/>
              </a:spcBef>
              <a:spcAft>
                <a:spcPts val="750"/>
              </a:spcAft>
              <a:defRPr/>
            </a:pPr>
            <a:r>
              <a:rPr lang="ru-RU" sz="24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  <a:effectLst/>
                <a:latin typeface="Times New Roman"/>
                <a:ea typeface="Calibri"/>
                <a:cs typeface="Arial"/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В случаях, не терпящих отлагательства,  гражданин может обратиться в отделение </a:t>
            </a:r>
            <a:r>
              <a:rPr lang="ru-RU" sz="2400" b="1" dirty="0" err="1" smtClean="0">
                <a:effectLst/>
                <a:latin typeface="Times New Roman"/>
                <a:ea typeface="Times New Roman"/>
                <a:cs typeface="Arial"/>
              </a:rPr>
              <a:t>Accident</a:t>
            </a:r>
            <a:r>
              <a:rPr lang="ru-RU" sz="2400" b="1" dirty="0" smtClean="0">
                <a:effectLst/>
                <a:latin typeface="Times New Roman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effectLst/>
                <a:latin typeface="Times New Roman"/>
                <a:ea typeface="Times New Roman"/>
                <a:cs typeface="Arial"/>
              </a:rPr>
              <a:t>and</a:t>
            </a:r>
            <a:r>
              <a:rPr lang="ru-RU" sz="2400" b="1" dirty="0" smtClean="0">
                <a:effectLst/>
                <a:latin typeface="Times New Roman"/>
                <a:ea typeface="Times New Roman"/>
                <a:cs typeface="Arial"/>
              </a:rPr>
              <a:t> </a:t>
            </a:r>
            <a:r>
              <a:rPr lang="ru-RU" sz="2400" b="1" dirty="0" err="1" smtClean="0">
                <a:effectLst/>
                <a:latin typeface="Times New Roman"/>
                <a:ea typeface="Times New Roman"/>
                <a:cs typeface="Arial"/>
              </a:rPr>
              <a:t>emergency</a:t>
            </a:r>
            <a:r>
              <a:rPr lang="ru-RU" sz="2400" b="1" dirty="0" smtClean="0">
                <a:effectLst/>
                <a:latin typeface="Times New Roman"/>
                <a:ea typeface="Times New Roman"/>
                <a:cs typeface="Arial"/>
              </a:rPr>
              <a:t> (A&amp;E)</a:t>
            </a:r>
            <a:r>
              <a:rPr lang="ru-RU" sz="24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 при любой больнице, где в порядке живой очереди его примет нужный специалист</a:t>
            </a:r>
            <a:endParaRPr lang="ru-RU" sz="2400" dirty="0" smtClean="0">
              <a:effectLst/>
              <a:latin typeface="Times New Roman"/>
              <a:ea typeface="Times New Roman"/>
            </a:endParaRP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endParaRPr lang="ru-RU" sz="2000" b="1" dirty="0" smtClean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eaLnBrk="1" hangingPunct="1"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1143000" y="381000"/>
            <a:ext cx="7010400" cy="11969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Как получить медицинскую помощь </a:t>
            </a: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NHS</a:t>
            </a:r>
            <a:endParaRPr lang="ru-RU" sz="36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algn="ctr">
              <a:defRPr/>
            </a:pPr>
            <a:endParaRPr lang="ru-RU" sz="3600" kern="10" dirty="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16388" name="Рисунок 4" descr="https://im1-tub-ru.yandex.net/i?id=e882fb5d11218938b47a0859d6617c5d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3352800"/>
            <a:ext cx="6019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524000"/>
            <a:ext cx="8159750" cy="4575175"/>
          </a:xfrm>
        </p:spPr>
        <p:txBody>
          <a:bodyPr/>
          <a:lstStyle/>
          <a:p>
            <a:pPr algn="ctr" eaLnBrk="1" hangingPunct="1">
              <a:spcBef>
                <a:spcPts val="750"/>
              </a:spcBef>
              <a:spcAft>
                <a:spcPts val="750"/>
              </a:spcAft>
              <a:defRPr/>
            </a:pPr>
            <a:r>
              <a:rPr lang="ru-RU" sz="2400" b="1" dirty="0" smtClean="0">
                <a:solidFill>
                  <a:srgbClr val="FFC000"/>
                </a:solidFill>
                <a:effectLst/>
                <a:latin typeface="Times New Roman"/>
                <a:ea typeface="Times New Roman"/>
                <a:cs typeface="Arial"/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  <a:effectLst/>
                <a:latin typeface="Times New Roman"/>
                <a:ea typeface="Calibri"/>
                <a:cs typeface="Arial"/>
              </a:rPr>
              <a:t>При заболеваниях посерьезнее насморка резидент может рассчитывать на полноценную медицинскую помощь, которая в любом случае начинается с посещения</a:t>
            </a:r>
            <a:r>
              <a:rPr lang="ru-RU" sz="2400" b="1" dirty="0" smtClean="0">
                <a:solidFill>
                  <a:srgbClr val="FFC000"/>
                </a:solidFill>
                <a:effectLst/>
                <a:latin typeface="Times New Roman"/>
                <a:ea typeface="Calibri"/>
                <a:cs typeface="Arial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Arial"/>
              </a:rPr>
              <a:t>GP</a:t>
            </a:r>
            <a:endParaRPr lang="ru-RU" sz="2400" b="1" dirty="0" smtClean="0">
              <a:solidFill>
                <a:srgbClr val="FFC000"/>
              </a:solidFill>
              <a:effectLst/>
              <a:latin typeface="Times New Roman"/>
              <a:ea typeface="Times New Roman"/>
            </a:endParaRP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endParaRPr lang="ru-RU" sz="2000" b="1" dirty="0" smtClean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eaLnBrk="1" hangingPunct="1"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1143000" y="381000"/>
            <a:ext cx="7010400" cy="11969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Как получить медицинскую помощь </a:t>
            </a: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NHS</a:t>
            </a:r>
            <a:endParaRPr lang="ru-RU" sz="36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algn="ctr">
              <a:defRPr/>
            </a:pPr>
            <a:endParaRPr lang="ru-RU" sz="3600" kern="10" dirty="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17412" name="Рисунок 4" descr="http://trauma.ru/upload/iblock/a35/CAT-sc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3200400"/>
            <a:ext cx="5561013" cy="318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3250" y="1371600"/>
            <a:ext cx="8083550" cy="4614863"/>
          </a:xfrm>
        </p:spPr>
        <p:txBody>
          <a:bodyPr/>
          <a:lstStyle/>
          <a:p>
            <a:pPr algn="ctr" eaLnBrk="1" hangingPunct="1">
              <a:spcBef>
                <a:spcPts val="750"/>
              </a:spcBef>
              <a:spcAft>
                <a:spcPts val="750"/>
              </a:spcAft>
              <a:defRPr/>
            </a:pPr>
            <a:r>
              <a:rPr lang="ru-RU" sz="2000" b="1" dirty="0" smtClean="0">
                <a:solidFill>
                  <a:srgbClr val="FFC000"/>
                </a:solidFill>
                <a:effectLst/>
                <a:latin typeface="Times New Roman"/>
                <a:ea typeface="Times New Roman"/>
                <a:cs typeface="Arial"/>
              </a:rPr>
              <a:t> </a:t>
            </a:r>
            <a:r>
              <a:rPr lang="ru-RU" sz="2000" b="1" dirty="0" smtClean="0">
                <a:solidFill>
                  <a:srgbClr val="FFC000"/>
                </a:solidFill>
                <a:effectLst/>
                <a:latin typeface="Times New Roman"/>
                <a:ea typeface="Calibri"/>
                <a:cs typeface="Arial"/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  <a:effectLst/>
                <a:latin typeface="Times New Roman"/>
                <a:ea typeface="Calibri"/>
                <a:cs typeface="Arial"/>
              </a:rPr>
              <a:t>Услуги NHS включают в себя как проведение различных обследований с целью диагностики и профилактики болезней, так и амбулаторное и стационарное лечение</a:t>
            </a:r>
            <a:endParaRPr lang="ru-RU" sz="2400" b="1" dirty="0" smtClean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endParaRPr lang="ru-RU" sz="2000" b="1" dirty="0" smtClean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eaLnBrk="1" hangingPunct="1"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1295400" y="381001"/>
            <a:ext cx="6858000" cy="1066800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652"/>
              </a:avLst>
            </a:prstTxWarp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Как получить медицинскую помощь </a:t>
            </a: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NHS</a:t>
            </a:r>
            <a:endParaRPr lang="ru-RU" sz="36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algn="ctr">
              <a:defRPr/>
            </a:pPr>
            <a:endParaRPr lang="ru-RU" sz="3600" kern="10" dirty="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18436" name="Рисунок 4" descr="https://www.colourbox.com/preview/10332829-doctor-and-staff-in-hospit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116685"/>
            <a:ext cx="3932169" cy="2750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uznayvse.ru/images/stories/uzn_13979775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9171" y="3124200"/>
            <a:ext cx="4148253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3250" y="1563688"/>
            <a:ext cx="8007350" cy="4422775"/>
          </a:xfrm>
        </p:spPr>
        <p:txBody>
          <a:bodyPr/>
          <a:lstStyle/>
          <a:p>
            <a:pPr algn="ctr" eaLnBrk="1" hangingPunct="1">
              <a:spcBef>
                <a:spcPts val="750"/>
              </a:spcBef>
              <a:spcAft>
                <a:spcPts val="750"/>
              </a:spcAft>
              <a:defRPr/>
            </a:pPr>
            <a:r>
              <a:rPr lang="ru-RU" sz="24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Бесплатный медицинский совет можно также получить в 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Arial"/>
              </a:rPr>
              <a:t>любой аптеке у фармацевта</a:t>
            </a:r>
            <a:r>
              <a:rPr lang="ru-RU" sz="24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 или по телефону </a:t>
            </a:r>
            <a:r>
              <a:rPr lang="ru-RU" sz="2400" b="1" u="sng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Arial"/>
              </a:rPr>
              <a:t>111</a:t>
            </a:r>
            <a:r>
              <a:rPr lang="ru-RU" sz="24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 – квалифицированный персонал проанализирует симптомы и подскажет, как действовать дальше</a:t>
            </a:r>
            <a:endParaRPr lang="ru-RU" sz="2400" dirty="0" smtClean="0">
              <a:effectLst/>
              <a:latin typeface="Times New Roman"/>
              <a:ea typeface="Times New Roman"/>
            </a:endParaRP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endParaRPr lang="ru-RU" sz="2000" b="1" dirty="0" smtClean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endParaRPr lang="ru-RU" sz="2000" b="1" dirty="0" smtClean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eaLnBrk="1" hangingPunct="1"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1143000" y="381000"/>
            <a:ext cx="7010400" cy="11969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Как получить медицинскую помощь </a:t>
            </a: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NHS</a:t>
            </a:r>
            <a:endParaRPr lang="ru-RU" sz="36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algn="ctr">
              <a:defRPr/>
            </a:pPr>
            <a:endParaRPr lang="ru-RU" sz="3600" kern="10" dirty="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20484" name="Рисунок 4" descr="http://www.continuumofcarenews.com/sites/continuumofcarenews.com/files/styles/featured_image/public/doctor%20using%20computer-coc-featured.png?itok=pt_4Xb3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657600"/>
            <a:ext cx="594042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80920" cy="92447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Историческая справка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848863398"/>
              </p:ext>
            </p:extLst>
          </p:nvPr>
        </p:nvGraphicFramePr>
        <p:xfrm>
          <a:off x="914400" y="1600200"/>
          <a:ext cx="7632848" cy="1241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1249192446"/>
              </p:ext>
            </p:extLst>
          </p:nvPr>
        </p:nvGraphicFramePr>
        <p:xfrm>
          <a:off x="914400" y="3048000"/>
          <a:ext cx="7632848" cy="1536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3802822685"/>
              </p:ext>
            </p:extLst>
          </p:nvPr>
        </p:nvGraphicFramePr>
        <p:xfrm>
          <a:off x="827584" y="4876800"/>
          <a:ext cx="7632848" cy="1864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="" xmlns:p14="http://schemas.microsoft.com/office/powerpoint/2010/main" val="90915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Graphic spid="7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3250" y="1563688"/>
            <a:ext cx="8007350" cy="4422775"/>
          </a:xfrm>
        </p:spPr>
        <p:txBody>
          <a:bodyPr/>
          <a:lstStyle/>
          <a:p>
            <a:pPr eaLnBrk="1" hangingPunct="1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  <a:defRPr/>
            </a:pPr>
            <a:r>
              <a:rPr lang="ru-RU" sz="20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 </a:t>
            </a:r>
            <a:r>
              <a:rPr lang="ru-RU" sz="2000" b="1" dirty="0" smtClean="0">
                <a:effectLst/>
                <a:latin typeface="Times New Roman"/>
                <a:ea typeface="Times New Roman"/>
                <a:cs typeface="Arial"/>
              </a:rPr>
              <a:t>Понятие «скорая помощь»  в  Великобритании существует 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Arial"/>
              </a:rPr>
              <a:t>только для критических случаев</a:t>
            </a:r>
            <a:r>
              <a:rPr lang="ru-RU" sz="2000" b="1" dirty="0" smtClean="0">
                <a:effectLst/>
                <a:latin typeface="Times New Roman"/>
                <a:ea typeface="Times New Roman"/>
                <a:cs typeface="Arial"/>
              </a:rPr>
              <a:t>,  когда есть угроза жизни</a:t>
            </a:r>
          </a:p>
          <a:p>
            <a:pPr eaLnBrk="1" hangingPunct="1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  <a:defRPr/>
            </a:pPr>
            <a:r>
              <a:rPr lang="ru-RU" sz="2000" b="1" dirty="0" smtClean="0">
                <a:latin typeface="Times New Roman"/>
                <a:ea typeface="Times New Roman"/>
                <a:cs typeface="Arial"/>
              </a:rPr>
              <a:t>Телефон </a:t>
            </a:r>
            <a:r>
              <a:rPr lang="ru-RU" sz="2000" b="1" dirty="0" err="1" smtClean="0">
                <a:latin typeface="Times New Roman"/>
                <a:ea typeface="Times New Roman"/>
                <a:cs typeface="Arial"/>
              </a:rPr>
              <a:t>А</a:t>
            </a:r>
            <a:r>
              <a:rPr lang="ru-RU" sz="2000" b="1" dirty="0" err="1" smtClean="0">
                <a:effectLst/>
                <a:latin typeface="Times New Roman"/>
                <a:ea typeface="Times New Roman"/>
                <a:cs typeface="Arial"/>
              </a:rPr>
              <a:t>mbulance</a:t>
            </a:r>
            <a:r>
              <a:rPr lang="ru-RU" sz="2000" b="1" dirty="0" smtClean="0">
                <a:effectLst/>
                <a:latin typeface="Times New Roman"/>
                <a:ea typeface="Times New Roman"/>
                <a:cs typeface="Arial"/>
              </a:rPr>
              <a:t>  - </a:t>
            </a:r>
            <a:r>
              <a:rPr lang="ru-RU" sz="24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Arial"/>
              </a:rPr>
              <a:t>999</a:t>
            </a:r>
            <a:endParaRPr lang="ru-RU" sz="2400" b="1" dirty="0" smtClean="0">
              <a:effectLst/>
              <a:latin typeface="Calibri"/>
              <a:ea typeface="Calibri"/>
              <a:cs typeface="Times New Roman"/>
            </a:endParaRP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endParaRPr lang="ru-RU" sz="2000" dirty="0" smtClean="0">
              <a:effectLst/>
              <a:latin typeface="Times New Roman"/>
              <a:ea typeface="Times New Roman"/>
            </a:endParaRP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endParaRPr lang="ru-RU" sz="2000" b="1" dirty="0" smtClean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endParaRPr lang="ru-RU" sz="2000" b="1" dirty="0" smtClean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eaLnBrk="1" hangingPunct="1"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1143000" y="381000"/>
            <a:ext cx="7010400" cy="11969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Как получить медицинскую помощь </a:t>
            </a: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NHS</a:t>
            </a:r>
            <a:endParaRPr lang="ru-RU" sz="36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algn="ctr">
              <a:defRPr/>
            </a:pPr>
            <a:endParaRPr lang="ru-RU" sz="3600" kern="10" dirty="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21508" name="Рисунок 5" descr="http://tourdream.net/wp-content/uploads/2013/12/2013-12-31_01_London-Ambulance-Service-Van-UK-Great-Britain-370x2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3581400"/>
            <a:ext cx="4648200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3250" y="1219200"/>
            <a:ext cx="7854950" cy="4767263"/>
          </a:xfrm>
        </p:spPr>
        <p:txBody>
          <a:bodyPr/>
          <a:lstStyle/>
          <a:p>
            <a:pPr algn="just"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000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Times New Roman"/>
                <a:cs typeface="Arial"/>
              </a:rPr>
              <a:t>Ж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Arial"/>
              </a:rPr>
              <a:t>енщины</a:t>
            </a:r>
            <a:r>
              <a:rPr lang="ru-RU" sz="20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  проходят бесплатно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Обследование на предмет рака шейки матки 1 раз</a:t>
            </a:r>
            <a:r>
              <a:rPr lang="ru-RU" sz="20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 в 3 года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000" b="1" dirty="0" smtClean="0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Маммографию (по </a:t>
            </a:r>
            <a:r>
              <a:rPr lang="ru-RU" sz="20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достижении определенного возраста)</a:t>
            </a: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buNone/>
              <a:defRPr/>
            </a:pPr>
            <a:endParaRPr lang="ru-RU" sz="2000" b="1" dirty="0" smtClean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algn="just" eaLnBrk="1" hangingPunct="1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  <a:defRPr/>
            </a:pPr>
            <a:endParaRPr lang="ru-RU" sz="1800" b="1" dirty="0" smtClean="0">
              <a:solidFill>
                <a:srgbClr val="FFC000"/>
              </a:solidFill>
              <a:effectLst/>
              <a:latin typeface="Calibri"/>
              <a:ea typeface="Calibri"/>
              <a:cs typeface="Times New Roman"/>
            </a:endParaRP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endParaRPr lang="ru-RU" sz="2000" dirty="0" smtClean="0">
              <a:effectLst/>
              <a:latin typeface="Times New Roman"/>
              <a:ea typeface="Times New Roman"/>
            </a:endParaRP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endParaRPr lang="ru-RU" sz="2000" b="1" dirty="0" smtClean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endParaRPr lang="ru-RU" sz="2000" b="1" dirty="0" smtClean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eaLnBrk="1" hangingPunct="1"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1219200" y="381000"/>
            <a:ext cx="6934200" cy="990599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              </a:t>
            </a:r>
            <a:r>
              <a:rPr lang="ru-RU" sz="3600" b="1" kern="180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NHS</a:t>
            </a:r>
            <a:endParaRPr lang="ru-RU" sz="36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algn="ctr">
              <a:defRPr/>
            </a:pPr>
            <a:endParaRPr lang="ru-RU" sz="3600" kern="10" dirty="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22532" name="Рисунок 4" descr="http://www.iaes.org.uk/s/cc_images/cache_2461868827.JPG?t=14520656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3352800"/>
            <a:ext cx="4267200" cy="2987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Рисунок 5" descr="http://www.privatemedicine.info/media/k2/items/cache/6cff81ed2fd5fd02c6bfe5986e55231b_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895600"/>
            <a:ext cx="4038600" cy="2993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143000"/>
            <a:ext cx="7848600" cy="4572000"/>
          </a:xfrm>
        </p:spPr>
        <p:txBody>
          <a:bodyPr/>
          <a:lstStyle/>
          <a:p>
            <a:pPr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sz="28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Arial"/>
              </a:rPr>
              <a:t>Детям</a:t>
            </a: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 бесплатно</a:t>
            </a:r>
          </a:p>
          <a:p>
            <a:pPr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Ставятся прививки </a:t>
            </a: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800" b="1" dirty="0" smtClean="0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Выдаются в</a:t>
            </a: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се лекарства </a:t>
            </a:r>
            <a:r>
              <a:rPr lang="ru-RU" sz="2800" b="1" dirty="0" smtClean="0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(в </a:t>
            </a: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аптеках по рецепту врача)</a:t>
            </a:r>
            <a:endParaRPr lang="ru-RU" sz="2800" b="1" dirty="0" smtClean="0">
              <a:solidFill>
                <a:srgbClr val="FFFF00"/>
              </a:solidFill>
              <a:effectLst/>
              <a:latin typeface="Calibri"/>
              <a:ea typeface="Calibri"/>
              <a:cs typeface="Times New Roman"/>
            </a:endParaRP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endParaRPr lang="ru-RU" sz="2000" b="1" dirty="0" smtClean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algn="just" eaLnBrk="1" hangingPunct="1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  <a:defRPr/>
            </a:pPr>
            <a:r>
              <a:rPr lang="ru-RU" sz="20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 </a:t>
            </a:r>
            <a:endParaRPr lang="ru-RU" sz="1800" b="1" dirty="0" smtClean="0">
              <a:solidFill>
                <a:srgbClr val="FFC000"/>
              </a:solidFill>
              <a:effectLst/>
              <a:latin typeface="Calibri"/>
              <a:ea typeface="Calibri"/>
              <a:cs typeface="Times New Roman"/>
            </a:endParaRP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endParaRPr lang="ru-RU" sz="2000" dirty="0" smtClean="0">
              <a:effectLst/>
              <a:latin typeface="Times New Roman"/>
              <a:ea typeface="Times New Roman"/>
            </a:endParaRP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endParaRPr lang="ru-RU" sz="2000" b="1" dirty="0" smtClean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endParaRPr lang="ru-RU" sz="2000" b="1" dirty="0" smtClean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eaLnBrk="1" hangingPunct="1"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1143000" y="381000"/>
            <a:ext cx="7010400" cy="11969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Calibri"/>
                <a:ea typeface="Times New Roman"/>
                <a:cs typeface="Times New Roman"/>
              </a:rPr>
              <a:t>              </a:t>
            </a:r>
            <a:r>
              <a:rPr lang="ru-RU" sz="3600" b="1" kern="180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NHS</a:t>
            </a:r>
            <a:endParaRPr lang="ru-RU" sz="36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algn="ctr">
              <a:defRPr/>
            </a:pPr>
            <a:endParaRPr lang="ru-RU" sz="3600" kern="10" dirty="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33800" name="Picture 8" descr="2619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3505200"/>
            <a:ext cx="5486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20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1"/>
            <a:ext cx="8510588" cy="838200"/>
          </a:xfrm>
        </p:spPr>
        <p:txBody>
          <a:bodyPr/>
          <a:lstStyle/>
          <a:p>
            <a:pPr algn="ctr"/>
            <a:r>
              <a:rPr lang="fr-FR" dirty="0" smtClean="0">
                <a:solidFill>
                  <a:srgbClr val="C00000"/>
                </a:solidFill>
              </a:rPr>
              <a:t>NHS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625" y="914400"/>
            <a:ext cx="8540750" cy="5184775"/>
          </a:xfrm>
        </p:spPr>
        <p:txBody>
          <a:bodyPr>
            <a:normAutofit/>
          </a:bodyPr>
          <a:lstStyle/>
          <a:p>
            <a:r>
              <a:rPr lang="ru-RU" sz="22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Преимущества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: 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1) Жесткая система финансирования является регулирующим фактором стоимости медицинских услуг;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2) характеризуется самой высокой доступностью медицинской помощи.</a:t>
            </a:r>
          </a:p>
          <a:p>
            <a:r>
              <a:rPr lang="ru-RU" sz="22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Недостатки: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1) Из-за отсутствия дополнительных источников финансирования медицинская служба по техническому оснащению и лекарственному обеспечению уступает службам стран со "страховой медициной";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2) отличается консерватизмом, не может быстро реагировать на вновь возникающие потребности общества в медицинском обслуживании;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3) бюджет здравоохранения находится в большой зависимости от экономического состояния страны</a:t>
            </a: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100F40-7E38-4894-A9DE-6DAF7323D72F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0225" y="1563688"/>
            <a:ext cx="7851775" cy="4684712"/>
          </a:xfrm>
        </p:spPr>
        <p:txBody>
          <a:bodyPr>
            <a:normAutofit fontScale="77500" lnSpcReduction="20000"/>
          </a:bodyPr>
          <a:lstStyle/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r>
              <a:rPr lang="en-US" sz="2800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 </a:t>
            </a:r>
            <a:r>
              <a:rPr lang="ru-RU" sz="4000" b="1" dirty="0" smtClean="0">
                <a:solidFill>
                  <a:srgbClr val="FFFF00"/>
                </a:solidFill>
                <a:effectLst/>
                <a:latin typeface="Times New Roman"/>
                <a:ea typeface="Calibri"/>
                <a:cs typeface="Arial"/>
              </a:rPr>
              <a:t>Для тех же, кто предпочитает решать проблемы со здоровьем максимально оперативно, в UK существует множество коммерческих медицинских центров:</a:t>
            </a:r>
            <a:endParaRPr lang="ru-RU" sz="4000" dirty="0" smtClean="0">
              <a:solidFill>
                <a:srgbClr val="444444"/>
              </a:solidFill>
              <a:effectLst/>
              <a:latin typeface="Times New Roman"/>
              <a:ea typeface="Calibri"/>
              <a:cs typeface="Arial"/>
            </a:endParaRP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endParaRPr lang="ru-RU" sz="4000" b="1" dirty="0" smtClean="0">
              <a:solidFill>
                <a:srgbClr val="FFFF00"/>
              </a:solidFill>
              <a:effectLst/>
              <a:latin typeface="Times New Roman"/>
              <a:ea typeface="Calibri"/>
              <a:cs typeface="Arial"/>
            </a:endParaRP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r>
              <a:rPr lang="ru-RU" sz="4000" b="1" dirty="0" smtClean="0">
                <a:solidFill>
                  <a:srgbClr val="FFFF00"/>
                </a:solidFill>
                <a:effectLst/>
                <a:latin typeface="Times New Roman"/>
                <a:ea typeface="Calibri"/>
                <a:cs typeface="Arial"/>
              </a:rPr>
              <a:t>Цены  на услуги  высокие</a:t>
            </a: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r>
              <a:rPr lang="ru-RU" sz="40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Можно получить </a:t>
            </a:r>
            <a:r>
              <a:rPr lang="ru-RU" sz="4000" b="1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консультацию специалиста </a:t>
            </a:r>
            <a:r>
              <a:rPr lang="ru-RU" sz="4000" b="1" u="sng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в предельно сжатые сроки</a:t>
            </a:r>
            <a:endParaRPr lang="ru-RU" sz="2000" b="1" u="sng" dirty="0" smtClean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algn="just" eaLnBrk="1" hangingPunct="1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  <a:buNone/>
              <a:defRPr/>
            </a:pPr>
            <a:r>
              <a:rPr lang="ru-RU" sz="20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 </a:t>
            </a:r>
            <a:endParaRPr lang="ru-RU" sz="1800" b="1" dirty="0" smtClean="0">
              <a:solidFill>
                <a:srgbClr val="FFC000"/>
              </a:solidFill>
              <a:effectLst/>
              <a:latin typeface="Calibri"/>
              <a:ea typeface="Calibri"/>
              <a:cs typeface="Times New Roman"/>
            </a:endParaRP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endParaRPr lang="ru-RU" sz="2000" dirty="0" smtClean="0">
              <a:effectLst/>
              <a:latin typeface="Times New Roman"/>
              <a:ea typeface="Times New Roman"/>
            </a:endParaRP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endParaRPr lang="ru-RU" sz="2000" b="1" dirty="0" smtClean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algn="just" eaLnBrk="1" hangingPunct="1">
              <a:spcBef>
                <a:spcPts val="750"/>
              </a:spcBef>
              <a:spcAft>
                <a:spcPts val="750"/>
              </a:spcAft>
              <a:defRPr/>
            </a:pPr>
            <a:endParaRPr lang="ru-RU" sz="2000" b="1" dirty="0" smtClean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  <a:p>
            <a:pPr eaLnBrk="1" hangingPunct="1">
              <a:defRPr/>
            </a:pPr>
            <a:endParaRPr lang="ru-RU" sz="2800" b="1" dirty="0" smtClean="0">
              <a:solidFill>
                <a:srgbClr val="C00000"/>
              </a:solidFill>
            </a:endParaRP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1143000" y="381000"/>
            <a:ext cx="7010400" cy="11969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600" b="1" kern="1800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Коммерческая медицина в Великобритании</a:t>
            </a:r>
            <a:endParaRPr lang="ru-RU" sz="2000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ru-RU" sz="36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algn="ctr">
              <a:defRPr/>
            </a:pPr>
            <a:endParaRPr lang="ru-RU" sz="3600" kern="10" dirty="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0225" y="1219200"/>
            <a:ext cx="8232775" cy="4495800"/>
          </a:xfrm>
        </p:spPr>
        <p:txBody>
          <a:bodyPr>
            <a:normAutofit lnSpcReduction="10000"/>
          </a:bodyPr>
          <a:lstStyle/>
          <a:p>
            <a:pPr marL="0" indent="0" algn="ctr"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ru-RU" sz="2400" b="1" u="sng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 </a:t>
            </a:r>
            <a:r>
              <a:rPr lang="ru-RU" sz="2400" b="1" u="sng" kern="1800" dirty="0" smtClean="0">
                <a:solidFill>
                  <a:srgbClr val="FFC000"/>
                </a:solidFill>
                <a:effectLst/>
                <a:latin typeface="Times New Roman"/>
                <a:ea typeface="Times New Roman"/>
                <a:cs typeface="Times New Roman"/>
              </a:rPr>
              <a:t>Частное медицинское страхование в Великобритании</a:t>
            </a:r>
            <a:endParaRPr lang="ru-RU" sz="2400" b="1" u="sng" dirty="0" smtClean="0">
              <a:solidFill>
                <a:srgbClr val="FFC000"/>
              </a:solidFill>
              <a:effectLst/>
              <a:latin typeface="Calibri"/>
              <a:ea typeface="Calibri"/>
              <a:cs typeface="Times New Roman"/>
            </a:endParaRPr>
          </a:p>
          <a:p>
            <a:pPr eaLnBrk="1" hangingPunct="1">
              <a:spcBef>
                <a:spcPts val="750"/>
              </a:spcBef>
              <a:spcAft>
                <a:spcPts val="750"/>
              </a:spcAft>
              <a:defRPr/>
            </a:pPr>
            <a:endParaRPr lang="ru-RU" sz="2800" b="1" dirty="0" smtClean="0">
              <a:solidFill>
                <a:srgbClr val="C00000"/>
              </a:solidFill>
              <a:effectLst/>
              <a:latin typeface="Times New Roman"/>
              <a:ea typeface="Times New Roman"/>
              <a:cs typeface="Arial"/>
            </a:endParaRPr>
          </a:p>
          <a:p>
            <a:pPr algn="ctr" eaLnBrk="1" hangingPunct="1">
              <a:spcBef>
                <a:spcPts val="750"/>
              </a:spcBef>
              <a:spcAft>
                <a:spcPts val="750"/>
              </a:spcAft>
              <a:buNone/>
              <a:defRPr/>
            </a:pPr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Arial"/>
              </a:rPr>
              <a:t>	</a:t>
            </a:r>
            <a:r>
              <a:rPr lang="ru-RU" sz="2800" b="1" dirty="0" smtClean="0">
                <a:effectLst/>
                <a:latin typeface="Times New Roman"/>
                <a:ea typeface="Times New Roman"/>
                <a:cs typeface="Arial"/>
              </a:rPr>
              <a:t>Хорошей альтернативой коммерческой медицине является приобретение </a:t>
            </a:r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Arial"/>
              </a:rPr>
              <a:t>частной медицинской страховки</a:t>
            </a:r>
            <a:r>
              <a:rPr lang="ru-RU" sz="2800" b="1" dirty="0" smtClean="0">
                <a:effectLst/>
                <a:latin typeface="Times New Roman"/>
                <a:ea typeface="Times New Roman"/>
                <a:cs typeface="Arial"/>
              </a:rPr>
              <a:t> – она помогает сократить время ожидания приема нужного специалиста </a:t>
            </a:r>
          </a:p>
          <a:p>
            <a:pPr algn="ctr" eaLnBrk="1" hangingPunct="1">
              <a:spcBef>
                <a:spcPts val="750"/>
              </a:spcBef>
              <a:spcAft>
                <a:spcPts val="750"/>
              </a:spcAft>
              <a:buNone/>
              <a:defRPr/>
            </a:pP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Однако, направление к нему в любом случае  должен выписать </a:t>
            </a:r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Arial"/>
              </a:rPr>
              <a:t>GP</a:t>
            </a:r>
            <a:endParaRPr lang="ru-RU" sz="2800" b="1" dirty="0" smtClean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1295400" y="304801"/>
            <a:ext cx="5867400" cy="1295400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b="1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ru-RU" sz="36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algn="ctr">
              <a:defRPr/>
            </a:pPr>
            <a:endParaRPr lang="ru-RU" sz="3600" b="1" kern="10" dirty="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0225" y="228600"/>
            <a:ext cx="8004175" cy="5486400"/>
          </a:xfrm>
          <a:noFill/>
        </p:spPr>
        <p:txBody>
          <a:bodyPr>
            <a:normAutofit lnSpcReduction="10000"/>
          </a:bodyPr>
          <a:lstStyle/>
          <a:p>
            <a:pPr marL="0" indent="0" algn="ctr"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</a:pPr>
            <a:endParaRPr lang="ru-RU" sz="2400" b="1" u="sng" dirty="0" smtClean="0">
              <a:solidFill>
                <a:srgbClr val="FFC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ru-RU" sz="2400" b="1" u="sng" dirty="0" smtClean="0"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Частное медицинское страхование в Великобритании</a:t>
            </a:r>
            <a:endParaRPr lang="ru-RU" sz="2400" b="1" u="sng" dirty="0" smtClean="0">
              <a:solidFill>
                <a:srgbClr val="FFC0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indent="0" algn="just" eaLnBrk="1" hangingPunct="1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  <a:buNone/>
            </a:pPr>
            <a:endParaRPr lang="ru-RU" sz="2800" b="1" dirty="0" smtClean="0"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marL="0" indent="0" algn="just" eaLnBrk="1" hangingPunct="1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Arial" charset="0"/>
              </a:rPr>
              <a:t>Однако далеко не все состояния подпадают под страховые случаи – большинство страховок не покрывает беременность и роды, а также дорогостоящее лечение, например, при онкологических заболеваниях</a:t>
            </a:r>
          </a:p>
          <a:p>
            <a:pPr marL="0" indent="0" algn="just" eaLnBrk="1" hangingPunct="1">
              <a:lnSpc>
                <a:spcPct val="11500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Arial" charset="0"/>
              </a:rPr>
              <a:t> Наиболее взвешенное решение - </a:t>
            </a:r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Arial" charset="0"/>
              </a:rPr>
              <a:t>сочетание частной страховки и услуг NHS</a:t>
            </a:r>
            <a:r>
              <a:rPr lang="ru-RU" sz="2800" b="1" dirty="0" smtClean="0"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Arial" charset="0"/>
              </a:rPr>
              <a:t> </a:t>
            </a:r>
            <a:endParaRPr lang="ru-RU" sz="2400" b="1" dirty="0" smtClean="0">
              <a:solidFill>
                <a:srgbClr val="FFFF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indent="0" eaLnBrk="1" hangingPunct="1">
              <a:spcBef>
                <a:spcPts val="750"/>
              </a:spcBef>
              <a:spcAft>
                <a:spcPts val="750"/>
              </a:spcAft>
            </a:pPr>
            <a:endParaRPr lang="ru-RU" sz="2800" b="1" dirty="0" smtClean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1295400" y="304801"/>
            <a:ext cx="5867400" cy="1295400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2800" b="1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ru-RU" sz="32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ru-RU" sz="36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algn="ctr">
              <a:defRPr/>
            </a:pPr>
            <a:endParaRPr lang="ru-RU" sz="3600" b="1" kern="10" dirty="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1-tub-ru.yandex.net/i?id=ccb0c6b59312aa0e25ea79760fde04bf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455" y="838201"/>
            <a:ext cx="7926945" cy="5126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Формы организации медицинской помощи    в Великобритании</a:t>
            </a:r>
            <a:endParaRPr lang="ru-RU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462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100F40-7E38-4894-A9DE-6DAF7323D72F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676400"/>
            <a:ext cx="8305800" cy="4422775"/>
          </a:xfrm>
        </p:spPr>
        <p:txBody>
          <a:bodyPr/>
          <a:lstStyle/>
          <a:p>
            <a:pPr algn="ctr" eaLnBrk="1" hangingPunct="1">
              <a:buNone/>
              <a:defRPr/>
            </a:pPr>
            <a:r>
              <a:rPr lang="ru-RU" sz="5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Arial"/>
              </a:rPr>
              <a:t>«</a:t>
            </a:r>
            <a:r>
              <a:rPr lang="ru-RU" sz="5400" b="1" dirty="0" err="1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Arial"/>
              </a:rPr>
              <a:t>National</a:t>
            </a:r>
            <a:r>
              <a:rPr lang="ru-RU" sz="5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Arial"/>
              </a:rPr>
              <a:t>  </a:t>
            </a:r>
            <a:r>
              <a:rPr lang="ru-RU" sz="5400" b="1" dirty="0" err="1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Arial"/>
              </a:rPr>
              <a:t>Health</a:t>
            </a:r>
            <a:r>
              <a:rPr lang="ru-RU" sz="5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Arial"/>
              </a:rPr>
              <a:t>  </a:t>
            </a:r>
            <a:r>
              <a:rPr lang="ru-RU" sz="5400" b="1" dirty="0" err="1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Arial"/>
              </a:rPr>
              <a:t>Service</a:t>
            </a:r>
            <a:r>
              <a:rPr lang="ru-RU" sz="5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Arial"/>
              </a:rPr>
              <a:t>»</a:t>
            </a:r>
            <a:endParaRPr lang="ru-RU" sz="5400" b="1" i="1" dirty="0" smtClean="0">
              <a:solidFill>
                <a:srgbClr val="FF0000"/>
              </a:solidFill>
            </a:endParaRPr>
          </a:p>
        </p:txBody>
      </p:sp>
      <p:sp>
        <p:nvSpPr>
          <p:cNvPr id="30724" name="WordArt 4"/>
          <p:cNvSpPr>
            <a:spLocks noChangeArrowheads="1" noChangeShapeType="1" noTextEdit="1"/>
          </p:cNvSpPr>
          <p:nvPr/>
        </p:nvSpPr>
        <p:spPr bwMode="auto">
          <a:xfrm>
            <a:off x="2438400" y="152400"/>
            <a:ext cx="43434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NHS</a:t>
            </a:r>
            <a:endParaRPr lang="ru-RU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4100" name="Рисунок 4" descr="https://im1-tub-ru.yandex.net/i?id=2af5d961a9f86292329c99e5aa396506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667000"/>
            <a:ext cx="5908675" cy="368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  <p:bldP spid="307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914400"/>
            <a:ext cx="8007350" cy="5184775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en-US" i="1" dirty="0" smtClean="0"/>
              <a:t> </a:t>
            </a:r>
            <a:r>
              <a:rPr lang="ru-RU" b="1" dirty="0" smtClean="0">
                <a:effectLst/>
                <a:latin typeface="Times New Roman"/>
                <a:ea typeface="Times New Roman"/>
                <a:cs typeface="Arial"/>
              </a:rPr>
              <a:t>Каждый резидент Великобритании имеет право на </a:t>
            </a:r>
            <a:r>
              <a:rPr lang="ru-RU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бесплатное обслуживание в государственных медицинских учреждениях страны</a:t>
            </a:r>
            <a:endParaRPr lang="en-US" b="1" i="1" dirty="0" smtClean="0">
              <a:solidFill>
                <a:srgbClr val="FFFF00"/>
              </a:solidFill>
              <a:cs typeface="Tahoma" pitchFamily="34" charset="0"/>
            </a:endParaRPr>
          </a:p>
        </p:txBody>
      </p:sp>
      <p:sp>
        <p:nvSpPr>
          <p:cNvPr id="31749" name="WordArt 5"/>
          <p:cNvSpPr>
            <a:spLocks noChangeArrowheads="1" noChangeShapeType="1" noTextEdit="1"/>
          </p:cNvSpPr>
          <p:nvPr/>
        </p:nvSpPr>
        <p:spPr bwMode="auto">
          <a:xfrm>
            <a:off x="2819400" y="0"/>
            <a:ext cx="29718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</a:p>
        </p:txBody>
      </p:sp>
      <p:pic>
        <p:nvPicPr>
          <p:cNvPr id="5124" name="Рисунок 5" descr="http://www.apcmed.ru/upload/iblock/888/88844ef5a811e3bd7bc9a7617dda43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3429000"/>
            <a:ext cx="5715000" cy="301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  <p:bldP spid="3174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914400"/>
            <a:ext cx="7854950" cy="5184775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FFC000"/>
                </a:solidFill>
                <a:effectLst/>
                <a:latin typeface="Times New Roman"/>
                <a:ea typeface="Times New Roman"/>
                <a:cs typeface="Arial"/>
              </a:rPr>
              <a:t>Исключение - </a:t>
            </a:r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Arial"/>
              </a:rPr>
              <a:t>стоматологическое лечение</a:t>
            </a:r>
            <a:r>
              <a:rPr lang="ru-RU" sz="2800" b="1" dirty="0" smtClean="0">
                <a:solidFill>
                  <a:srgbClr val="FFC000"/>
                </a:solidFill>
                <a:effectLst/>
                <a:latin typeface="Times New Roman"/>
                <a:ea typeface="Times New Roman"/>
                <a:cs typeface="Arial"/>
              </a:rPr>
              <a:t>: </a:t>
            </a:r>
          </a:p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2800" b="1" dirty="0" smtClean="0">
                <a:effectLst/>
                <a:latin typeface="Times New Roman"/>
                <a:ea typeface="Times New Roman"/>
                <a:cs typeface="Arial"/>
              </a:rPr>
              <a:t>за услуги дантистов, работающих в системе NHS, придется платить из собственного кармана, но стоимость этих услуг будет намного ниже, чем в частном секторе</a:t>
            </a:r>
            <a:endParaRPr lang="ru-RU" sz="2800" i="1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i="1" dirty="0" smtClean="0"/>
          </a:p>
        </p:txBody>
      </p:sp>
      <p:sp>
        <p:nvSpPr>
          <p:cNvPr id="32772" name="WordArt 4"/>
          <p:cNvSpPr>
            <a:spLocks noChangeArrowheads="1" noChangeShapeType="1" noTextEdit="1"/>
          </p:cNvSpPr>
          <p:nvPr/>
        </p:nvSpPr>
        <p:spPr bwMode="auto">
          <a:xfrm>
            <a:off x="2971800" y="381000"/>
            <a:ext cx="2971800" cy="1249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72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</a:p>
        </p:txBody>
      </p:sp>
      <p:pic>
        <p:nvPicPr>
          <p:cNvPr id="6148" name="Рисунок 6" descr="https://im2-tub-ru.yandex.net/i?id=d022f46787dc6727bbf4e89e40af367e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3429000"/>
            <a:ext cx="4951413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  <p:bldP spid="3277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1219200"/>
            <a:ext cx="7778750" cy="4879975"/>
          </a:xfrm>
        </p:spPr>
        <p:txBody>
          <a:bodyPr>
            <a:normAutofit/>
          </a:bodyPr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sz="2800" b="1" dirty="0" smtClean="0">
                <a:effectLst/>
                <a:latin typeface="Times New Roman"/>
                <a:ea typeface="Times New Roman"/>
                <a:cs typeface="Arial"/>
              </a:rPr>
              <a:t>Только </a:t>
            </a:r>
            <a:r>
              <a:rPr lang="ru-RU" sz="2800" b="1" dirty="0" smtClean="0">
                <a:solidFill>
                  <a:srgbClr val="FFC000"/>
                </a:solidFill>
                <a:effectLst/>
                <a:latin typeface="Times New Roman"/>
                <a:ea typeface="Times New Roman"/>
                <a:cs typeface="Arial"/>
              </a:rPr>
              <a:t>женщины в период беременности и 12 месяцев после рождения ребенка </a:t>
            </a:r>
            <a:r>
              <a:rPr lang="ru-RU" sz="2800" b="1" dirty="0" smtClean="0">
                <a:effectLst/>
                <a:latin typeface="Times New Roman"/>
                <a:ea typeface="Times New Roman"/>
                <a:cs typeface="Arial"/>
              </a:rPr>
              <a:t>имеют право лечить зубы бесплатно по государственной страховке</a:t>
            </a:r>
            <a:endParaRPr lang="ru-RU" sz="2800" b="1" dirty="0" smtClean="0"/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2438400" y="381000"/>
            <a:ext cx="4210050" cy="1196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</a:t>
            </a:r>
          </a:p>
        </p:txBody>
      </p:sp>
      <p:pic>
        <p:nvPicPr>
          <p:cNvPr id="7172" name="Рисунок 5" descr="http://tiab.ru/upload/iblock/33e/33e1ac3fbfa368b107fd6fd8fa7a31d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3505200"/>
            <a:ext cx="517366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676400"/>
            <a:ext cx="7854950" cy="4422775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Ведение беременности и сами роды по </a:t>
            </a:r>
            <a:r>
              <a:rPr lang="ru-RU" b="1" dirty="0" err="1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госстраховке</a:t>
            </a:r>
            <a:r>
              <a:rPr lang="ru-RU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 также бесплатны</a:t>
            </a:r>
            <a:r>
              <a:rPr lang="en-US" dirty="0" smtClean="0"/>
              <a:t> </a:t>
            </a:r>
            <a:endParaRPr lang="ru-RU" b="1" dirty="0" smtClean="0">
              <a:solidFill>
                <a:srgbClr val="FFFF00"/>
              </a:solidFill>
            </a:endParaRP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2438400" y="381000"/>
            <a:ext cx="4210050" cy="1196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</a:t>
            </a:r>
          </a:p>
        </p:txBody>
      </p:sp>
      <p:pic>
        <p:nvPicPr>
          <p:cNvPr id="8196" name="Рисунок 4" descr="http://thevitalhealthdepot.com/wp-content/uploads/2014/07/Backbone-Surgical-treatme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3200400"/>
            <a:ext cx="5238750" cy="342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19200"/>
            <a:ext cx="8540750" cy="5410200"/>
          </a:xfrm>
        </p:spPr>
        <p:txBody>
          <a:bodyPr/>
          <a:lstStyle/>
          <a:p>
            <a:pPr algn="ctr">
              <a:defRPr/>
            </a:pPr>
            <a:r>
              <a:rPr lang="ru-RU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Если в России усиленно «лечат» даже от небольших недомоганий, выписывая горы </a:t>
            </a:r>
            <a:r>
              <a:rPr lang="ru-RU" b="1" dirty="0" smtClean="0">
                <a:solidFill>
                  <a:srgbClr val="FFFF00"/>
                </a:solidFill>
                <a:latin typeface="Times New Roman"/>
                <a:ea typeface="Times New Roman"/>
                <a:cs typeface="Arial"/>
              </a:rPr>
              <a:t>рецептов,</a:t>
            </a:r>
            <a:r>
              <a:rPr lang="en-US" dirty="0" smtClean="0">
                <a:solidFill>
                  <a:srgbClr val="444444"/>
                </a:solidFill>
                <a:effectLst/>
                <a:latin typeface="Times New Roman"/>
                <a:ea typeface="Times New Roman"/>
                <a:cs typeface="Arial"/>
              </a:rPr>
              <a:t> </a:t>
            </a:r>
            <a:r>
              <a:rPr lang="ru-RU" dirty="0" smtClean="0">
                <a:solidFill>
                  <a:srgbClr val="444444"/>
                </a:solidFill>
                <a:effectLst/>
                <a:latin typeface="Times New Roman"/>
                <a:ea typeface="Times New Roman"/>
                <a:cs typeface="Arial"/>
              </a:rPr>
              <a:t> 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FF00"/>
                </a:solidFill>
                <a:effectLst/>
                <a:latin typeface="Times New Roman"/>
                <a:ea typeface="Times New Roman"/>
                <a:cs typeface="Arial"/>
              </a:rPr>
              <a:t> </a:t>
            </a:r>
            <a:endParaRPr lang="ru-RU" b="1" dirty="0" smtClean="0">
              <a:solidFill>
                <a:srgbClr val="FFFF00"/>
              </a:solidFill>
            </a:endParaRP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1143000" y="381000"/>
            <a:ext cx="7010400" cy="1196975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3600" b="1" kern="1800" dirty="0">
                <a:solidFill>
                  <a:srgbClr val="FFFF00"/>
                </a:solidFill>
                <a:latin typeface="Times New Roman"/>
                <a:ea typeface="Times New Roman"/>
                <a:cs typeface="Times New Roman"/>
              </a:rPr>
              <a:t>Сравнение подходов к лечению в России и Великобритании</a:t>
            </a:r>
            <a:endParaRPr lang="ru-RU" sz="3200" b="1" dirty="0">
              <a:solidFill>
                <a:srgbClr val="FFFF00"/>
              </a:solidFill>
              <a:latin typeface="Calibri"/>
              <a:ea typeface="Calibri"/>
              <a:cs typeface="Times New Roman"/>
            </a:endParaRPr>
          </a:p>
          <a:p>
            <a:pPr algn="ctr">
              <a:defRPr/>
            </a:pPr>
            <a:r>
              <a:rPr lang="en-US" sz="3600" kern="10" dirty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 </a:t>
            </a:r>
            <a:endParaRPr lang="ru-RU" sz="3600" kern="10" dirty="0"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pic>
        <p:nvPicPr>
          <p:cNvPr id="9220" name="Рисунок 4" descr="http://www.cnacertificationspokanewa.com/wp-content/uploads/2016/05/medication-assistant-certified-cla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276600"/>
            <a:ext cx="3581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Рисунок 5" descr="https://im3-tub-ru.yandex.net/i?id=54ca15227f1e7a8d386cd292a9436ee1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3243263"/>
            <a:ext cx="3806825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F18E5-A1F6-4E54-AEDC-51AB70FEAAAD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429</TotalTime>
  <Words>576</Words>
  <Application>Microsoft Office PowerPoint</Application>
  <PresentationFormat>Экран (4:3)</PresentationFormat>
  <Paragraphs>155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Литейная</vt:lpstr>
      <vt:lpstr>Слайд 1</vt:lpstr>
      <vt:lpstr>Историческая справка</vt:lpstr>
      <vt:lpstr>Формы организации медицинской помощи    в Великобритании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NHS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ПАВЛО</dc:creator>
  <cp:lastModifiedBy>ПАВЛО</cp:lastModifiedBy>
  <cp:revision>44</cp:revision>
  <cp:lastPrinted>1601-01-01T00:00:00Z</cp:lastPrinted>
  <dcterms:created xsi:type="dcterms:W3CDTF">1601-01-01T00:00:00Z</dcterms:created>
  <dcterms:modified xsi:type="dcterms:W3CDTF">2018-06-20T20:49:22Z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