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9"/>
  </p:notesMasterIdLst>
  <p:sldIdLst>
    <p:sldId id="256" r:id="rId2"/>
    <p:sldId id="283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84" r:id="rId24"/>
    <p:sldId id="278" r:id="rId25"/>
    <p:sldId id="280" r:id="rId26"/>
    <p:sldId id="282" r:id="rId27"/>
    <p:sldId id="286" r:id="rId28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dLbls>
            <c:dLbl>
              <c:idx val="0"/>
              <c:layout>
                <c:manualLayout>
                  <c:x val="-1.3882205696510165E-2"/>
                  <c:y val="-0.135104094996820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Национально-государственная </a:t>
                    </a:r>
                    <a:r>
                      <a:rPr lang="ru-RU" dirty="0"/>
                      <a:t>система здравоохранения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87%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0700986447326058"/>
                  <c:y val="1.50753768844221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ДМС  и </a:t>
                    </a:r>
                    <a:r>
                      <a:rPr lang="ru-RU" dirty="0"/>
                      <a:t>платная (частная) медицина
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Национально-государственная система здравоохранения</c:v>
                </c:pt>
                <c:pt idx="1">
                  <c:v>ДМС и платная (частная) медицина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0.87000000000000022</c:v>
                </c:pt>
                <c:pt idx="1">
                  <c:v>0.13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8A835-8403-41F2-BD18-609B1083990D}" type="doc">
      <dgm:prSet loTypeId="urn:microsoft.com/office/officeart/2005/8/layout/process1" loCatId="process" qsTypeId="urn:microsoft.com/office/officeart/2005/8/quickstyle/simple3" qsCatId="simple" csTypeId="urn:microsoft.com/office/officeart/2005/8/colors/colorful1#2" csCatId="colorful" phldr="1"/>
      <dgm:spPr/>
    </dgm:pt>
    <dgm:pt modelId="{25CD7682-F0FD-4797-ACC9-D26F0EB4B9E8}">
      <dgm:prSet phldrT="[Текст]" custT="1"/>
      <dgm:spPr/>
      <dgm:t>
        <a:bodyPr/>
        <a:lstStyle/>
        <a:p>
          <a:pPr algn="l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1. «Акт о национальном страховании» принят в 1911г.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851382A-16C2-4658-9FD8-F110A66943DE}" type="parTrans" cxnId="{4D243F98-161B-40E3-9475-730D3994AA98}">
      <dgm:prSet/>
      <dgm:spPr/>
      <dgm:t>
        <a:bodyPr/>
        <a:lstStyle/>
        <a:p>
          <a:endParaRPr lang="ru-RU"/>
        </a:p>
      </dgm:t>
    </dgm:pt>
    <dgm:pt modelId="{FD953FD6-0A2F-4554-B4D7-00939EE8F476}" type="sibTrans" cxnId="{4D243F98-161B-40E3-9475-730D3994AA98}">
      <dgm:prSet/>
      <dgm:spPr/>
      <dgm:t>
        <a:bodyPr/>
        <a:lstStyle/>
        <a:p>
          <a:endParaRPr lang="ru-RU"/>
        </a:p>
      </dgm:t>
    </dgm:pt>
    <dgm:pt modelId="{C3A27754-26AB-485B-82A0-097344B241CC}" type="pres">
      <dgm:prSet presAssocID="{1468A835-8403-41F2-BD18-609B1083990D}" presName="Name0" presStyleCnt="0">
        <dgm:presLayoutVars>
          <dgm:dir/>
          <dgm:resizeHandles val="exact"/>
        </dgm:presLayoutVars>
      </dgm:prSet>
      <dgm:spPr/>
    </dgm:pt>
    <dgm:pt modelId="{3CDAF8B9-D7D3-48C7-93D3-52D3F5BB8FE8}" type="pres">
      <dgm:prSet presAssocID="{25CD7682-F0FD-4797-ACC9-D26F0EB4B9E8}" presName="node" presStyleLbl="node1" presStyleIdx="0" presStyleCnt="1" custLinFactNeighborX="90" custLinFactNeighborY="-16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43F98-161B-40E3-9475-730D3994AA98}" srcId="{1468A835-8403-41F2-BD18-609B1083990D}" destId="{25CD7682-F0FD-4797-ACC9-D26F0EB4B9E8}" srcOrd="0" destOrd="0" parTransId="{8851382A-16C2-4658-9FD8-F110A66943DE}" sibTransId="{FD953FD6-0A2F-4554-B4D7-00939EE8F476}"/>
    <dgm:cxn modelId="{398AF013-0B95-4F7B-81C9-7E3F7C13ADA7}" type="presOf" srcId="{25CD7682-F0FD-4797-ACC9-D26F0EB4B9E8}" destId="{3CDAF8B9-D7D3-48C7-93D3-52D3F5BB8FE8}" srcOrd="0" destOrd="0" presId="urn:microsoft.com/office/officeart/2005/8/layout/process1"/>
    <dgm:cxn modelId="{D708CF3A-D35B-4C01-9416-D1207232E085}" type="presOf" srcId="{1468A835-8403-41F2-BD18-609B1083990D}" destId="{C3A27754-26AB-485B-82A0-097344B241CC}" srcOrd="0" destOrd="0" presId="urn:microsoft.com/office/officeart/2005/8/layout/process1"/>
    <dgm:cxn modelId="{9FA07FF3-75E6-4FF1-80CE-E31F54AFCD82}" type="presParOf" srcId="{C3A27754-26AB-485B-82A0-097344B241CC}" destId="{3CDAF8B9-D7D3-48C7-93D3-52D3F5BB8FE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99049-E5DC-4340-8FB5-99180D75ACA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AE6D3D0F-A174-4B7C-A1E4-0C2EFE5E6B74}">
      <dgm:prSet phldrT="[Текст]" custT="1"/>
      <dgm:spPr/>
      <dgm:t>
        <a:bodyPr/>
        <a:lstStyle/>
        <a:p>
          <a:pPr algn="l"/>
          <a:r>
            <a:rPr lang="ru-RU" sz="2800" dirty="0" smtClean="0"/>
            <a:t>2.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Реформа</a:t>
          </a:r>
          <a:r>
            <a:rPr lang="ru-RU" sz="2800" dirty="0" smtClean="0"/>
            <a:t> 1913 г. – государство берет на себя часть расходов, связанных со страхованием на случай болезни и инвалидности</a:t>
          </a:r>
          <a:endParaRPr lang="ru-RU" sz="2800" dirty="0"/>
        </a:p>
      </dgm:t>
    </dgm:pt>
    <dgm:pt modelId="{C4B8EF3B-4F19-4D2E-868D-7FB716474170}" type="parTrans" cxnId="{E689C337-29F1-42E8-B6BE-8565A1BF6145}">
      <dgm:prSet/>
      <dgm:spPr/>
      <dgm:t>
        <a:bodyPr/>
        <a:lstStyle/>
        <a:p>
          <a:endParaRPr lang="ru-RU"/>
        </a:p>
      </dgm:t>
    </dgm:pt>
    <dgm:pt modelId="{872E2ABD-93F1-441F-83D5-1EA8C26B9BA8}" type="sibTrans" cxnId="{E689C337-29F1-42E8-B6BE-8565A1BF6145}">
      <dgm:prSet/>
      <dgm:spPr/>
      <dgm:t>
        <a:bodyPr/>
        <a:lstStyle/>
        <a:p>
          <a:endParaRPr lang="ru-RU"/>
        </a:p>
      </dgm:t>
    </dgm:pt>
    <dgm:pt modelId="{EEEADF68-B281-421B-90E1-8BA1F9CE43E2}" type="pres">
      <dgm:prSet presAssocID="{0B199049-E5DC-4340-8FB5-99180D75ACA5}" presName="Name0" presStyleCnt="0">
        <dgm:presLayoutVars>
          <dgm:dir/>
          <dgm:resizeHandles val="exact"/>
        </dgm:presLayoutVars>
      </dgm:prSet>
      <dgm:spPr/>
    </dgm:pt>
    <dgm:pt modelId="{6337DC1D-860A-47F3-B330-6911954AFE5E}" type="pres">
      <dgm:prSet presAssocID="{AE6D3D0F-A174-4B7C-A1E4-0C2EFE5E6B7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9C337-29F1-42E8-B6BE-8565A1BF6145}" srcId="{0B199049-E5DC-4340-8FB5-99180D75ACA5}" destId="{AE6D3D0F-A174-4B7C-A1E4-0C2EFE5E6B74}" srcOrd="0" destOrd="0" parTransId="{C4B8EF3B-4F19-4D2E-868D-7FB716474170}" sibTransId="{872E2ABD-93F1-441F-83D5-1EA8C26B9BA8}"/>
    <dgm:cxn modelId="{98F5CCEE-4C56-43F2-A90D-CB0C47AE98F0}" type="presOf" srcId="{AE6D3D0F-A174-4B7C-A1E4-0C2EFE5E6B74}" destId="{6337DC1D-860A-47F3-B330-6911954AFE5E}" srcOrd="0" destOrd="0" presId="urn:microsoft.com/office/officeart/2005/8/layout/process1"/>
    <dgm:cxn modelId="{6E9BC665-41D1-4373-B1D9-5CB218DB89A0}" type="presOf" srcId="{0B199049-E5DC-4340-8FB5-99180D75ACA5}" destId="{EEEADF68-B281-421B-90E1-8BA1F9CE43E2}" srcOrd="0" destOrd="0" presId="urn:microsoft.com/office/officeart/2005/8/layout/process1"/>
    <dgm:cxn modelId="{826FFA72-FE51-498B-A21A-382A764E12E5}" type="presParOf" srcId="{EEEADF68-B281-421B-90E1-8BA1F9CE43E2}" destId="{6337DC1D-860A-47F3-B330-6911954AFE5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B3F123-319F-4095-94A2-0A6E7FA94B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18424-2106-4AB0-B7B4-759072A88647}">
      <dgm:prSet phldrT="[Текст]" custT="1"/>
      <dgm:spPr/>
      <dgm:t>
        <a:bodyPr/>
        <a:lstStyle/>
        <a:p>
          <a:pPr algn="l"/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Создание Национальной службы здравоохранения  05.07.1948г.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33ABF5-BC81-4217-A9EA-40389BC993F2}" type="parTrans" cxnId="{B7257AB0-F54C-4B92-8B2B-0921FAF59CBE}">
      <dgm:prSet/>
      <dgm:spPr/>
      <dgm:t>
        <a:bodyPr/>
        <a:lstStyle/>
        <a:p>
          <a:endParaRPr lang="ru-RU"/>
        </a:p>
      </dgm:t>
    </dgm:pt>
    <dgm:pt modelId="{36392994-1D2D-42FF-9EE4-995236FA7817}" type="sibTrans" cxnId="{B7257AB0-F54C-4B92-8B2B-0921FAF59CBE}">
      <dgm:prSet/>
      <dgm:spPr/>
      <dgm:t>
        <a:bodyPr/>
        <a:lstStyle/>
        <a:p>
          <a:endParaRPr lang="ru-RU"/>
        </a:p>
      </dgm:t>
    </dgm:pt>
    <dgm:pt modelId="{A94DA63F-D4F9-4DB4-8E9C-907A9420B5EB}" type="pres">
      <dgm:prSet presAssocID="{D1B3F123-319F-4095-94A2-0A6E7FA94B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7C5A5-3802-4FD5-9EA3-01F1DF167A98}" type="pres">
      <dgm:prSet presAssocID="{34918424-2106-4AB0-B7B4-759072A88647}" presName="node" presStyleLbl="node1" presStyleIdx="0" presStyleCnt="1" custScaleY="34591" custLinFactNeighborX="1137" custLinFactNeighborY="-7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756CF6-F4E0-4CF1-916F-DBDB8FC1A7B9}" type="presOf" srcId="{34918424-2106-4AB0-B7B4-759072A88647}" destId="{18E7C5A5-3802-4FD5-9EA3-01F1DF167A98}" srcOrd="0" destOrd="0" presId="urn:microsoft.com/office/officeart/2005/8/layout/process1"/>
    <dgm:cxn modelId="{B7257AB0-F54C-4B92-8B2B-0921FAF59CBE}" srcId="{D1B3F123-319F-4095-94A2-0A6E7FA94B7C}" destId="{34918424-2106-4AB0-B7B4-759072A88647}" srcOrd="0" destOrd="0" parTransId="{FF33ABF5-BC81-4217-A9EA-40389BC993F2}" sibTransId="{36392994-1D2D-42FF-9EE4-995236FA7817}"/>
    <dgm:cxn modelId="{52B88B92-CBFB-48AC-8EF0-2DCBB720A5CB}" type="presOf" srcId="{D1B3F123-319F-4095-94A2-0A6E7FA94B7C}" destId="{A94DA63F-D4F9-4DB4-8E9C-907A9420B5EB}" srcOrd="0" destOrd="0" presId="urn:microsoft.com/office/officeart/2005/8/layout/process1"/>
    <dgm:cxn modelId="{73AA33E3-D7E9-499F-84DE-9528EDE75D3F}" type="presParOf" srcId="{A94DA63F-D4F9-4DB4-8E9C-907A9420B5EB}" destId="{18E7C5A5-3802-4FD5-9EA3-01F1DF167A9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AF8B9-D7D3-48C7-93D3-52D3F5BB8FE8}">
      <dsp:nvSpPr>
        <dsp:cNvPr id="0" name=""/>
        <dsp:cNvSpPr/>
      </dsp:nvSpPr>
      <dsp:spPr>
        <a:xfrm>
          <a:off x="7453" y="0"/>
          <a:ext cx="7625394" cy="1241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1. «Акт о национальном страховании» принят в 1911г.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3" y="0"/>
        <a:ext cx="7625394" cy="1241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7DC1D-860A-47F3-B330-6911954AFE5E}">
      <dsp:nvSpPr>
        <dsp:cNvPr id="0" name=""/>
        <dsp:cNvSpPr/>
      </dsp:nvSpPr>
      <dsp:spPr>
        <a:xfrm>
          <a:off x="7450" y="0"/>
          <a:ext cx="7617947" cy="1536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Реформа</a:t>
          </a:r>
          <a:r>
            <a:rPr lang="ru-RU" sz="2800" kern="1200" dirty="0" smtClean="0"/>
            <a:t> 1913 г. – государство берет на себя часть расходов, связанных со страхованием на случай болезни и инвалидности</a:t>
          </a:r>
          <a:endParaRPr lang="ru-RU" sz="2800" kern="1200" dirty="0"/>
        </a:p>
      </dsp:txBody>
      <dsp:txXfrm>
        <a:off x="7450" y="0"/>
        <a:ext cx="7617947" cy="1536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7C5A5-3802-4FD5-9EA3-01F1DF167A98}">
      <dsp:nvSpPr>
        <dsp:cNvPr id="0" name=""/>
        <dsp:cNvSpPr/>
      </dsp:nvSpPr>
      <dsp:spPr>
        <a:xfrm>
          <a:off x="0" y="0"/>
          <a:ext cx="7632848" cy="1584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Создание Национальной службы здравоохранения  05.07.1948г.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632848" cy="158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00E1-5AA4-4D39-A086-599EC218D5E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135D-45C1-440A-A979-B9B4016A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5947281-F763-4244-A925-2309663F86B4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9B01A7-8626-48B0-9C86-F1D4CC845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608E52-C6AC-48DC-AA60-CBDF723C676D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679072-78F5-429D-99D0-54B769EA3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712199-0C44-4A12-A233-CEBF172222B6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7AA0BD-3E12-4982-9289-5C1A58C2B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863C2A-45EB-4612-BB0D-41B0E487CCEE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100F40-7E38-4894-A9DE-6DAF7323D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A4E165C-444B-4448-B572-00FCC0B277D9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4C69E8-BFD1-4433-9C37-A660FA618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8EFD50-E1BA-4FA0-B82B-94A2C7E4AD79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B6406A0A-6656-485F-A36A-5ADEEC162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0FAE2-126F-4B78-8A13-891530DDD74B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157CC66-961F-4583-A98E-C69EE2687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A9B355-3D10-4D06-9A7E-803DE59E5BFC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1FB7DD-4722-48E6-862A-30FD2BC4F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EC0C31-E6BE-4DB6-9B5E-E2E72E4E653C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3656F260-F0BA-42E9-BD0E-CD7E6754B823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6E6021-61D9-441D-9D3A-3D6889799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75A7B46-67DE-4460-987A-4026F82A3575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908F3F0-1224-4743-8819-307D728EC7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98BBCBAC-DED9-4FDE-89CC-C8CDDFDF93A3}" type="datetime1">
              <a:rPr lang="ru-RU" smtClean="0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8EB768B-CB04-48A9-B598-C7796B59F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00200" y="279400"/>
            <a:ext cx="62484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5400" y="609600"/>
            <a:ext cx="6934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kern="1800" dirty="0">
                <a:latin typeface="Times New Roman"/>
                <a:ea typeface="Times New Roman"/>
                <a:cs typeface="Tahoma"/>
              </a:rPr>
              <a:t>Здравоохранение </a:t>
            </a:r>
            <a:r>
              <a:rPr lang="ru-RU" sz="3200" b="1" u="sng" kern="1800" dirty="0" smtClean="0">
                <a:latin typeface="Times New Roman"/>
                <a:ea typeface="Times New Roman"/>
                <a:cs typeface="Tahoma"/>
              </a:rPr>
              <a:t> и  медицинское страхование  в  </a:t>
            </a:r>
            <a:r>
              <a:rPr lang="ru-RU" sz="3200" b="1" u="sng" kern="1800" dirty="0">
                <a:latin typeface="Times New Roman"/>
                <a:ea typeface="Times New Roman"/>
                <a:cs typeface="Tahoma"/>
              </a:rPr>
              <a:t>Великобритании </a:t>
            </a:r>
          </a:p>
          <a:p>
            <a:pPr algn="ctr">
              <a:defRPr/>
            </a:pPr>
            <a:r>
              <a:rPr lang="ru-RU" sz="3200" b="1" u="sng" kern="1800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 UK </a:t>
            </a:r>
            <a:r>
              <a:rPr lang="ru-RU" sz="3200" b="1" u="sng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 </a:t>
            </a:r>
            <a:r>
              <a:rPr lang="ru-RU" sz="3200" b="1" u="sng" kern="1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Health</a:t>
            </a:r>
            <a:r>
              <a:rPr lang="ru-RU" sz="3200" b="1" u="sng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  </a:t>
            </a:r>
            <a:r>
              <a:rPr lang="ru-RU" sz="3200" b="1" u="sng" kern="1800" dirty="0" err="1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Service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6" name="Рисунок 4" descr="http://blog.apca.com.au/wp-content/uploads/2015/01/Medicine-for-UK-payments-system-68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9404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Бекетова А.А.</a:t>
            </a:r>
          </a:p>
          <a:p>
            <a:pPr algn="r"/>
            <a:r>
              <a:rPr lang="ru-RU" dirty="0" smtClean="0"/>
              <a:t>Преподаватель: доцент Старшинова Т.А.</a:t>
            </a:r>
          </a:p>
          <a:p>
            <a:pPr algn="ctr"/>
            <a:r>
              <a:rPr lang="ru-RU" dirty="0" smtClean="0"/>
              <a:t>Тверь - 2018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540750" cy="4956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В Великобритании при вирусных инфекциях пациента отправят домой, посоветовав пить больше воды, налегать на грейпфруты, а в крайнем случае – принять парацетамол</a:t>
            </a:r>
            <a:r>
              <a:rPr lang="ru-RU" sz="2800" dirty="0" smtClean="0">
                <a:solidFill>
                  <a:srgbClr val="444444"/>
                </a:solidFill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en-US" sz="2800" dirty="0" smtClean="0">
              <a:solidFill>
                <a:srgbClr val="444444"/>
              </a:solidFill>
              <a:effectLst/>
              <a:latin typeface="Times New Roman"/>
              <a:ea typeface="Times New Roman"/>
              <a:cs typeface="Arial"/>
            </a:endParaRPr>
          </a:p>
          <a:p>
            <a:pPr eaLnBrk="1" hangingPunct="1"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Сравнение подходов к лечению в России и Великобритании</a:t>
            </a:r>
            <a:endParaRPr lang="ru-RU" sz="32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44" name="Рисунок 6" descr="https://im1-tub-ru.yandex.net/i?id=5d991d638d243547677f792efafc45d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66294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854950" cy="442277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Необходимо зарегистрироваться в местной врачебной практике у терапевта </a:t>
            </a:r>
          </a:p>
          <a:p>
            <a:pPr algn="ctr" eaLnBrk="1" hangingPunct="1"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(</a:t>
            </a:r>
            <a:r>
              <a:rPr lang="ru-RU" sz="2800" b="1" u="sng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general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800" b="1" u="sng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practitioner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, сокращенно GP).</a:t>
            </a:r>
            <a:endParaRPr lang="en-US" sz="2800" b="1" u="sng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Arial"/>
            </a:endParaRPr>
          </a:p>
          <a:p>
            <a:pPr algn="ctr" eaLnBrk="1" hangingPunct="1">
              <a:buNone/>
              <a:defRPr/>
            </a:pPr>
            <a:r>
              <a:rPr lang="ru-RU" dirty="0" smtClean="0">
                <a:solidFill>
                  <a:srgbClr val="444444"/>
                </a:solidFill>
                <a:effectLst/>
                <a:latin typeface="Times New Roman"/>
                <a:ea typeface="Times New Roman"/>
                <a:cs typeface="Arial"/>
              </a:rPr>
              <a:t>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696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1268" name="Рисунок 4" descr="http://media.clinicaladvisor.com/images/2014/09/18/clinicianassistedweightloss_658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5635625" cy="2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083550" cy="442277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	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Для регистрации достаточно иметь при себе удостоверение личности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(ID),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подтверждающее </a:t>
            </a:r>
            <a:r>
              <a:rPr lang="ru-RU" sz="2800" b="1" dirty="0" err="1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резидентство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в Англии, и доказательство адреса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proof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of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address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).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2292" name="Рисунок 4" descr="http://www.ynfpublishers.com/wp-content/uploads/2013/12/NHS_Hospital_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5715000" cy="27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007350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В качестве последнего может выступать любой счет за коммунальные услуги, стационарный телефон или интернет, квитанция на оплату 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rgbClr val="FFFF00"/>
              </a:solidFill>
              <a:effectLst/>
              <a:latin typeface="Times New Roman"/>
              <a:ea typeface="Calibri"/>
              <a:cs typeface="Arial"/>
            </a:endParaRPr>
          </a:p>
          <a:p>
            <a:pPr eaLnBrk="1" hangingPunct="1"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council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tax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и некоторые другие виды документов (полный список можно уточнить в самом медучреждении)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007350" cy="4422775"/>
          </a:xfrm>
        </p:spPr>
        <p:txBody>
          <a:bodyPr/>
          <a:lstStyle/>
          <a:p>
            <a:pPr algn="ctr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Именно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GP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проводит первичный осмотр пациента и, при необходимости, выдает направление к узкому специалисту</a:t>
            </a:r>
            <a:r>
              <a:rPr lang="ru-RU" sz="2800" dirty="0" smtClean="0">
                <a:solidFill>
                  <a:srgbClr val="444444"/>
                </a:solidFill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4340" name="Рисунок 4" descr="http://aminsurancegroup.com/aminsurance/wp-content/uploads/2015/12/shutterstock_32336797-health-care-e1450974664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56372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007350" cy="4575175"/>
          </a:xfrm>
        </p:spPr>
        <p:txBody>
          <a:bodyPr/>
          <a:lstStyle/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Если гражданин недавно переехал в район и еще не успел зарегистрироваться у местного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GP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, то к его услугам существуют специальные </a:t>
            </a:r>
            <a:r>
              <a:rPr lang="fr-FR" sz="2400" b="1" u="sng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</a:t>
            </a:r>
            <a:r>
              <a:rPr lang="ru-RU" sz="2400" b="1" u="sng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alk-in</a:t>
            </a: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centres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, куда можно обратиться с не слишком серьезными проблемами со здоровьем</a:t>
            </a:r>
            <a:endParaRPr lang="ru-RU" sz="24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364" name="Рисунок 4" descr="http://vsetravmy.ru/wp-content/uploads/2015/07/vrach-1024x6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54848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159750" cy="4651375"/>
          </a:xfrm>
        </p:spPr>
        <p:txBody>
          <a:bodyPr/>
          <a:lstStyle/>
          <a:p>
            <a:pPr algn="ctr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В случаях, не терпящих отлагательства,  гражданин может обратиться в отделение </a:t>
            </a:r>
            <a:r>
              <a:rPr lang="ru-RU" sz="2400" b="1" dirty="0" err="1" smtClean="0">
                <a:effectLst/>
                <a:latin typeface="Times New Roman"/>
                <a:ea typeface="Times New Roman"/>
                <a:cs typeface="Arial"/>
              </a:rPr>
              <a:t>Accident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effectLst/>
                <a:latin typeface="Times New Roman"/>
                <a:ea typeface="Times New Roman"/>
                <a:cs typeface="Arial"/>
              </a:rPr>
              <a:t>and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effectLst/>
                <a:latin typeface="Times New Roman"/>
                <a:ea typeface="Times New Roman"/>
                <a:cs typeface="Arial"/>
              </a:rPr>
              <a:t>emergency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Arial"/>
              </a:rPr>
              <a:t> (A&amp;E)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 при любой больнице, где в порядке живой очереди его примет нужный специалист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6388" name="Рисунок 4" descr="https://im1-tub-ru.yandex.net/i?id=e882fb5d11218938b47a0859d6617c5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601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159750" cy="4575175"/>
          </a:xfrm>
        </p:spPr>
        <p:txBody>
          <a:bodyPr/>
          <a:lstStyle/>
          <a:p>
            <a:pPr algn="ctr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При заболеваниях посерьезнее насморка резидент может рассчитывать на полноценную медицинскую помощь, которая в любом случае начинается с посещения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GP</a:t>
            </a:r>
            <a:endParaRPr lang="ru-RU" sz="2400" b="1" dirty="0" smtClean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12" name="Рисунок 4" descr="http://trauma.ru/upload/iblock/a35/CAT-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5610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371600"/>
            <a:ext cx="8083550" cy="4614863"/>
          </a:xfrm>
        </p:spPr>
        <p:txBody>
          <a:bodyPr/>
          <a:lstStyle/>
          <a:p>
            <a:pPr algn="ctr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Услуги NHS включают в себя как проведение различных обследований с целью диагностики и профилактики болезней, так и амбулаторное и стационарное лечение</a:t>
            </a:r>
            <a:endParaRPr lang="ru-RU" sz="24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295400" y="381001"/>
            <a:ext cx="6858000" cy="1066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52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8436" name="Рисунок 4" descr="https://www.colourbox.com/preview/10332829-doctor-and-staff-in-hos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16685"/>
            <a:ext cx="3932169" cy="27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znayvse.ru/images/stories/uzn_1397977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171" y="3124200"/>
            <a:ext cx="41482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563688"/>
            <a:ext cx="8007350" cy="4422775"/>
          </a:xfrm>
        </p:spPr>
        <p:txBody>
          <a:bodyPr/>
          <a:lstStyle/>
          <a:p>
            <a:pPr algn="ctr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Бесплатный медицинский совет можно также получить в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любой аптеке у фармацевта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 или по телефону </a:t>
            </a: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111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 – квалифицированный персонал проанализирует симптомы и подскажет, как действовать дальше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484" name="Рисунок 4" descr="http://www.continuumofcarenews.com/sites/continuumofcarenews.com/files/styles/featured_image/public/doctor%20using%20computer-coc-featured.png?itok=pt_4Xb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594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8863398"/>
              </p:ext>
            </p:extLst>
          </p:nvPr>
        </p:nvGraphicFramePr>
        <p:xfrm>
          <a:off x="914400" y="1600200"/>
          <a:ext cx="7632848" cy="124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49192446"/>
              </p:ext>
            </p:extLst>
          </p:nvPr>
        </p:nvGraphicFramePr>
        <p:xfrm>
          <a:off x="914400" y="3048000"/>
          <a:ext cx="7632848" cy="153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802822685"/>
              </p:ext>
            </p:extLst>
          </p:nvPr>
        </p:nvGraphicFramePr>
        <p:xfrm>
          <a:off x="827584" y="4876800"/>
          <a:ext cx="7632848" cy="186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9091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563688"/>
            <a:ext cx="8007350" cy="44227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Arial"/>
              </a:rPr>
              <a:t>Понятие «скорая помощь»  в  Великобритании существует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только для критических случаев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Arial"/>
              </a:rPr>
              <a:t>,  когда есть угроза жизни</a:t>
            </a:r>
          </a:p>
          <a:p>
            <a:pPr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000" b="1" dirty="0" smtClean="0">
                <a:latin typeface="Times New Roman"/>
                <a:ea typeface="Times New Roman"/>
                <a:cs typeface="Arial"/>
              </a:rPr>
              <a:t>Телефон </a:t>
            </a:r>
            <a:r>
              <a:rPr lang="ru-RU" sz="2000" b="1" dirty="0" err="1" smtClean="0">
                <a:latin typeface="Times New Roman"/>
                <a:ea typeface="Times New Roman"/>
                <a:cs typeface="Arial"/>
              </a:rPr>
              <a:t>А</a:t>
            </a:r>
            <a:r>
              <a:rPr lang="ru-RU" sz="2000" b="1" dirty="0" err="1" smtClean="0">
                <a:effectLst/>
                <a:latin typeface="Times New Roman"/>
                <a:ea typeface="Times New Roman"/>
                <a:cs typeface="Arial"/>
              </a:rPr>
              <a:t>mbulance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Arial"/>
              </a:rPr>
              <a:t>  -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999</a:t>
            </a:r>
            <a:endParaRPr lang="ru-RU" sz="2400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получить медицинскую помощь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1508" name="Рисунок 5" descr="http://tourdream.net/wp-content/uploads/2013/12/2013-12-31_01_London-Ambulance-Service-Van-UK-Great-Britain-370x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648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219200"/>
            <a:ext cx="7854950" cy="4767263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Ж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енщины</a:t>
            </a: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 проходят бесплатно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Arial"/>
              </a:rPr>
              <a:t>Обследование на предмет рака шейки матки 1 раз</a:t>
            </a: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в 3 года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Arial"/>
              </a:rPr>
              <a:t>Маммографию (по </a:t>
            </a: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достижении определенного возраста)</a:t>
            </a: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buNone/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endParaRPr lang="ru-RU" sz="1800" b="1" dirty="0" smtClean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9905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ru-RU" sz="3600" b="1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2532" name="Рисунок 4" descr="http://www.iaes.org.uk/s/cc_images/cache_2461868827.JPG?t=1452065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2672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http://www.privatemedicine.info/media/k2/items/cache/6cff81ed2fd5fd02c6bfe5986e55231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038600" cy="299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7848600" cy="4572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Детям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бесплатно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Ставятся прививки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Arial"/>
              </a:rPr>
              <a:t>Выдаются в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се лекарства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Arial"/>
              </a:rPr>
              <a:t>(в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аптеках по рецепту врача)</a:t>
            </a:r>
            <a:endParaRPr lang="ru-RU" sz="2800" b="1" dirty="0" smtClean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endParaRPr lang="ru-RU" sz="1800" b="1" dirty="0" smtClean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ru-RU" sz="3600" b="1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NHS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3800" name="Picture 8" descr="26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548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8382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NHS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914400"/>
            <a:ext cx="8540750" cy="5184775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Жесткая система финансирования является регулирующим фактором стоимости медицинских услуг;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характеризуется самой высокой доступностью медицинской помощи.</a:t>
            </a:r>
          </a:p>
          <a:p>
            <a:r>
              <a:rPr lang="ru-RU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Из-за отсутствия дополнительных источников финансирования медицинская служба по техническому оснащению и лекарственному обеспечению уступает службам стран со "страховой медициной";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отличается консерватизмом, не может быстро реагировать на вновь возникающие потребности общества в медицинском обслуживании;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3) бюджет здравоохранения находится в большой зависимости от экономического состояния страны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0F40-7E38-4894-A9DE-6DAF7323D72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563688"/>
            <a:ext cx="7851775" cy="4684712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Для тех же, кто предпочитает решать проблемы со здоровьем максимально оперативно, в UK существует множество коммерческих медицинских центров:</a:t>
            </a:r>
            <a:endParaRPr lang="ru-RU" sz="4000" dirty="0" smtClean="0">
              <a:solidFill>
                <a:srgbClr val="444444"/>
              </a:solidFill>
              <a:effectLst/>
              <a:latin typeface="Times New Roman"/>
              <a:ea typeface="Calibri"/>
              <a:cs typeface="Arial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4000" b="1" dirty="0" smtClean="0">
              <a:solidFill>
                <a:srgbClr val="FFFF00"/>
              </a:solidFill>
              <a:effectLst/>
              <a:latin typeface="Times New Roman"/>
              <a:ea typeface="Calibri"/>
              <a:cs typeface="Arial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Цены  на услуги  высокие</a:t>
            </a: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Можно получить </a:t>
            </a:r>
            <a:r>
              <a:rPr lang="ru-RU" sz="4000" b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консультацию специалиста </a:t>
            </a:r>
            <a:r>
              <a:rPr lang="ru-RU" sz="4000" b="1" u="sng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в предельно сжатые сроки</a:t>
            </a:r>
            <a:endParaRPr lang="ru-RU" sz="2000" b="1" u="sng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endParaRPr lang="ru-RU" sz="1800" b="1" dirty="0" smtClean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0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kern="1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Коммерческая медицина в Великобритании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219200"/>
            <a:ext cx="8232775" cy="4495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2400" b="1" u="sng" kern="1800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Times New Roman"/>
              </a:rPr>
              <a:t>Частное медицинское страхование в Великобритании</a:t>
            </a:r>
            <a:endParaRPr lang="ru-RU" sz="2400" b="1" u="sng" dirty="0" smtClean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750"/>
              </a:spcBef>
              <a:spcAft>
                <a:spcPts val="750"/>
              </a:spcAft>
              <a:defRPr/>
            </a:pPr>
            <a:endParaRPr lang="ru-RU" sz="28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Arial"/>
            </a:endParaRPr>
          </a:p>
          <a:p>
            <a:pPr algn="ctr" eaLnBrk="1" hangingPunct="1">
              <a:spcBef>
                <a:spcPts val="750"/>
              </a:spcBef>
              <a:spcAft>
                <a:spcPts val="75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Arial"/>
              </a:rPr>
              <a:t>	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Arial"/>
              </a:rPr>
              <a:t>Хорошей альтернативой коммерческой медицине является приобретение 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частной медицинской страховки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Arial"/>
              </a:rPr>
              <a:t> – она помогает сократить время ожидания приема нужного специалиста </a:t>
            </a:r>
          </a:p>
          <a:p>
            <a:pPr algn="ctr" eaLnBrk="1" hangingPunct="1">
              <a:spcBef>
                <a:spcPts val="750"/>
              </a:spcBef>
              <a:spcAft>
                <a:spcPts val="750"/>
              </a:spcAft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Однако, направление к нему в любом случае  должен выписать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GP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295400" y="304801"/>
            <a:ext cx="5867400" cy="1295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228600"/>
            <a:ext cx="8004175" cy="5486400"/>
          </a:xfrm>
          <a:noFill/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2400" b="1" u="sng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Частное медицинское страхование в Великобритании</a:t>
            </a:r>
            <a:endParaRPr lang="ru-RU" sz="2400" b="1" u="sng" dirty="0" smtClean="0"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sz="2800" b="1" dirty="0" smtClean="0"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charset="0"/>
              </a:rPr>
              <a:t>Однако далеко не все состояния подпадают под страховые случаи – большинство страховок не покрывает беременность и роды, а также дорогостоящее лечение, например, при онкологических заболеваниях</a:t>
            </a:r>
          </a:p>
          <a:p>
            <a:pPr marL="0" indent="0" algn="just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charset="0"/>
              </a:rPr>
              <a:t> Наиболее взвешенное решение -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charset="0"/>
              </a:rPr>
              <a:t>сочетание частной страховки и услуг NHS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charset="0"/>
              </a:rPr>
              <a:t> </a:t>
            </a:r>
            <a:endParaRPr lang="ru-RU" sz="2400" b="1" dirty="0" smtClean="0"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750"/>
              </a:spcBef>
              <a:spcAft>
                <a:spcPts val="750"/>
              </a:spcAft>
            </a:pPr>
            <a:endPara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295400" y="304801"/>
            <a:ext cx="5867400" cy="1295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1-tub-ru.yandex.net/i?id=ccb0c6b59312aa0e25ea79760fde04b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55" y="838201"/>
            <a:ext cx="7926945" cy="51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организации медицинской помощи    в Великобритании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0F40-7E38-4894-A9DE-6DAF7323D7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442277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National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  </a:t>
            </a:r>
            <a:r>
              <a:rPr lang="ru-RU" sz="54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Health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  </a:t>
            </a:r>
            <a:r>
              <a:rPr lang="ru-RU" sz="54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Service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»</a:t>
            </a:r>
            <a:endParaRPr lang="ru-RU" sz="5400" b="1" i="1" dirty="0" smtClean="0">
              <a:solidFill>
                <a:srgbClr val="FF0000"/>
              </a:solidFill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4343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NHS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100" name="Рисунок 4" descr="https://im1-tub-ru.yandex.net/i?id=2af5d961a9f86292329c99e5aa39650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59086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007350" cy="51847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i="1" dirty="0" smtClean="0"/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Arial"/>
              </a:rPr>
              <a:t>Каждый резидент Великобритании имеет право на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бесплатное обслуживание в государственных медицинских учреждениях страны</a:t>
            </a:r>
            <a:endParaRPr lang="en-US" b="1" i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819400" y="0"/>
            <a:ext cx="2971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5124" name="Рисунок 5" descr="http://www.apcmed.ru/upload/iblock/888/88844ef5a811e3bd7bc9a7617dda43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7150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854950" cy="51847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Arial"/>
              </a:rPr>
              <a:t>Исключение -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стоматологическое лечение</a:t>
            </a:r>
            <a:r>
              <a:rPr lang="ru-RU" sz="2800" b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Arial"/>
              </a:rPr>
              <a:t>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Arial"/>
              </a:rPr>
              <a:t>за услуги дантистов, работающих в системе NHS, придется платить из собственного кармана, но стоимость этих услуг будет намного ниже, чем в частном секторе</a:t>
            </a:r>
            <a:endParaRPr lang="ru-RU" sz="2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2971800" cy="124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6148" name="Рисунок 6" descr="https://im2-tub-ru.yandex.net/i?id=d022f46787dc6727bbf4e89e40af367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9514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778750" cy="48799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Arial"/>
              </a:rPr>
              <a:t>Только </a:t>
            </a:r>
            <a:r>
              <a:rPr lang="ru-RU" sz="2800" b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Arial"/>
              </a:rPr>
              <a:t>женщины в период беременности и 12 месяцев после рождения ребенка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Arial"/>
              </a:rPr>
              <a:t>имеют право лечить зубы бесплатно по государственной страховке</a:t>
            </a:r>
            <a:endParaRPr lang="ru-RU" sz="2800" b="1" dirty="0" smtClean="0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210050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7172" name="Рисунок 5" descr="http://tiab.ru/upload/iblock/33e/33e1ac3fbfa368b107fd6fd8fa7a31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51736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854950" cy="44227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Ведение беременности и сами роды по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госстраховке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также бесплатны</a:t>
            </a:r>
            <a:r>
              <a:rPr lang="en-US" dirty="0" smtClean="0"/>
              <a:t>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210050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8196" name="Рисунок 4" descr="http://thevitalhealthdepot.com/wp-content/uploads/2014/07/Backbone-Surgical-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52387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540750" cy="5410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Если в России усиленно «лечат» даже от небольших недомоганий, выписывая горы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Arial"/>
              </a:rPr>
              <a:t>рецептов,</a:t>
            </a:r>
            <a:r>
              <a:rPr lang="en-US" dirty="0" smtClean="0">
                <a:solidFill>
                  <a:srgbClr val="444444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dirty="0" smtClean="0">
                <a:solidFill>
                  <a:srgbClr val="444444"/>
                </a:solidFill>
                <a:effectLst/>
                <a:latin typeface="Times New Roman"/>
                <a:ea typeface="Times New Roman"/>
                <a:cs typeface="Arial"/>
              </a:rPr>
              <a:t>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196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kern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Сравнение подходов к лечению в России и Великобритании</a:t>
            </a:r>
            <a:endParaRPr lang="ru-RU" sz="32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9220" name="Рисунок 4" descr="http://www.cnacertificationspokanewa.com/wp-content/uploads/2016/05/medication-assistant-certified-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https://im3-tub-ru.yandex.net/i?id=54ca15227f1e7a8d386cd292a9436ee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43263"/>
            <a:ext cx="38068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18E5-A1F6-4E54-AEDC-51AB70FEAA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429</TotalTime>
  <Words>576</Words>
  <Application>Microsoft Office PowerPoint</Application>
  <PresentationFormat>Экран (4:3)</PresentationFormat>
  <Paragraphs>155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Слайд 1</vt:lpstr>
      <vt:lpstr>Историческая справка</vt:lpstr>
      <vt:lpstr>Формы организации медицинской помощи    в Великобритании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NHS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ПАВЛО</dc:creator>
  <cp:lastModifiedBy>ПАВЛО</cp:lastModifiedBy>
  <cp:revision>44</cp:revision>
  <cp:lastPrinted>1601-01-01T00:00:00Z</cp:lastPrinted>
  <dcterms:created xsi:type="dcterms:W3CDTF">1601-01-01T00:00:00Z</dcterms:created>
  <dcterms:modified xsi:type="dcterms:W3CDTF">2018-06-20T20:49:22Z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