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A5BB06-1101-4B6D-B038-FB6C2194B1F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02200B-362B-42DD-ADCD-05E80692B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4598251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Маркетинговые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/>
              </a:rPr>
              <a:t>инструменты повышения конкурентоспособности деревообрабатывающего предприятия на примере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ООО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/>
              </a:rPr>
              <a:t>"Флагман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"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86322"/>
            <a:ext cx="7704856" cy="159107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Автор: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Цицарев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И.И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8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20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/>
              </a:rPr>
              <a:t>Прогнозируемые результаты деятельности ООО «Флагман</a:t>
            </a:r>
            <a:r>
              <a:rPr lang="ru-RU" sz="2800" dirty="0" smtClean="0">
                <a:effectLst/>
              </a:rPr>
              <a:t>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300138"/>
              </p:ext>
            </p:extLst>
          </p:nvPr>
        </p:nvGraphicFramePr>
        <p:xfrm>
          <a:off x="-2" y="928672"/>
          <a:ext cx="9144001" cy="59293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7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2015г.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 год (прогноз)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 год (прогноз)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Измене-</a:t>
                      </a:r>
                      <a:r>
                        <a:rPr lang="ru-RU" sz="1600" dirty="0" err="1">
                          <a:effectLst/>
                        </a:rPr>
                        <a:t>ние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+/-</a:t>
                      </a:r>
                      <a:r>
                        <a:rPr lang="ru-RU" sz="1600" dirty="0">
                          <a:effectLst/>
                        </a:rPr>
                        <a:t>2015-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 гг.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Изменение,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+/-</a:t>
                      </a:r>
                      <a:r>
                        <a:rPr lang="ru-RU" sz="1600" dirty="0">
                          <a:effectLst/>
                        </a:rPr>
                        <a:t>2017-2016гг.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Выручка от реализации, тыс.руб.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2 364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3 657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3 157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5 248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1 293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1 091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Себестоимость, тыс.руб.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987.5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1 659.3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2 124.7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3 569.4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671.8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1 444.7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Прибыль от реализации, тыс.руб.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1 376.5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1 597,7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1 832,3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1 978,6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146,3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Чистая прибыль, тыс.руб.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1 128,73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1 638,1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1 502,48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1 960,6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509,37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458,12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Рентабельность,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2" marR="60702" marT="60702" marB="60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1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7"/>
          <a:stretch/>
        </p:blipFill>
        <p:spPr bwMode="auto">
          <a:xfrm>
            <a:off x="251520" y="188640"/>
            <a:ext cx="8712968" cy="61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68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7405" y="280766"/>
            <a:ext cx="7560840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Цель работы: разработка мероприятий для повышения конкурентоспособности  деревообрабатывающей организации ООО «Флагман»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691276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определение и изучение теоретических основ повышения конкурентоспособности предприятия;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92098"/>
            <a:ext cx="691276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анализа внутренней среды организации;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653136"/>
            <a:ext cx="691276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конкурентоспособности предприятия;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564904"/>
            <a:ext cx="691276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анализа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макро-, мезо- и микросреды организации;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661248"/>
            <a:ext cx="691276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мероприятий для повышения конкурентоспособности организации.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35996" y="1360885"/>
            <a:ext cx="216024" cy="21049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35996" y="2276872"/>
            <a:ext cx="216024" cy="2880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35996" y="3284984"/>
            <a:ext cx="216024" cy="30711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35996" y="4312178"/>
            <a:ext cx="216024" cy="34095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35996" y="5373217"/>
            <a:ext cx="216024" cy="2880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r>
              <a:rPr lang="ru-RU" sz="4000" b="1" dirty="0" smtClean="0"/>
              <a:t>ООО «Флагман»</a:t>
            </a:r>
            <a:endParaRPr lang="ru-RU" sz="4000" b="1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8715436" cy="3714776"/>
          </a:xfrm>
        </p:spPr>
      </p:pic>
    </p:spTree>
    <p:extLst>
      <p:ext uri="{BB962C8B-B14F-4D97-AF65-F5344CB8AC3E}">
        <p14:creationId xmlns:p14="http://schemas.microsoft.com/office/powerpoint/2010/main" val="327363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964572"/>
              </p:ext>
            </p:extLst>
          </p:nvPr>
        </p:nvGraphicFramePr>
        <p:xfrm>
          <a:off x="-71470" y="-4"/>
          <a:ext cx="9215470" cy="68580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63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98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Показатели финансовой устойчивости ООО "Флагман"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 период с 01.01.15 по 01.01.16 гг.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01.01.15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01.04.15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01.07.15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01.10.15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01.01.16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Коэф</a:t>
                      </a:r>
                      <a:r>
                        <a:rPr lang="ru-RU" sz="1800" dirty="0">
                          <a:effectLst/>
                        </a:rPr>
                        <a:t>-т обеспеченности собственными средствами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Коэф</a:t>
                      </a:r>
                      <a:r>
                        <a:rPr lang="ru-RU" sz="1800" dirty="0">
                          <a:effectLst/>
                        </a:rPr>
                        <a:t>-т обеспеченности запасов собственными источниками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0,64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0,69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0,92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Коэф</a:t>
                      </a:r>
                      <a:r>
                        <a:rPr lang="ru-RU" sz="1800" dirty="0">
                          <a:effectLst/>
                        </a:rPr>
                        <a:t>-т соотношения заемных и собственных средств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0,47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0,59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Коэф</a:t>
                      </a:r>
                      <a:r>
                        <a:rPr lang="ru-RU" sz="1800" dirty="0">
                          <a:effectLst/>
                        </a:rPr>
                        <a:t>-т обеспеченности долгосрочных инвестиций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0,94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0,93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Коэф</a:t>
                      </a:r>
                      <a:r>
                        <a:rPr lang="ru-RU" sz="1800" dirty="0">
                          <a:effectLst/>
                        </a:rPr>
                        <a:t>-т иммобилизации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1,47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1,38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1,46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1,44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54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sz="2400" b="1" dirty="0">
                <a:effectLst/>
              </a:rPr>
              <a:t>PEST-анализ факторов внешней среды </a:t>
            </a:r>
            <a:r>
              <a:rPr lang="ru-RU" sz="2400" b="1" dirty="0" smtClean="0">
                <a:effectLst/>
              </a:rPr>
              <a:t>организации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30599"/>
              </p:ext>
            </p:extLst>
          </p:nvPr>
        </p:nvGraphicFramePr>
        <p:xfrm>
          <a:off x="0" y="571480"/>
          <a:ext cx="9143999" cy="628651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26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Факторы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Возможности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Угрозы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P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(политико-правовые)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1. благоприятная политическая стабильность в стране;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2. защита интересов трудового коллектива через профсоюзные организации;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3. участие предприятия ООО «Флагман» в различных ярмарках, аукционах, выставках.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4. участие членов трудового коллектива в избирательных компаниях.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1. непродуманная налоговая политика в отношении партнеров;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2. несовершенное налоговое законодательство;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3. кризис в экономике.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E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(экономические)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1. стабильная работа коллектива;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2. полная занятость трудовых ресурсов на предприятии;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3. конкурентоспособность оказываемых услуг;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4. внедрение механизации и автоматизации в производство.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1. рост инфляции;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2. износ ОПФ предприятия;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3. увеличение цен на энергоресурсы;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4. снижение доходов населения;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5. увеличение процентной ставки банка.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S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(социокультурные)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1. стабильная работа;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2. защищенность рабочих;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3. здоровый микроклимат коллектива;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4. медицинское обслуживание, оплата больничных, обязательное медицинское страхование каждого работника;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5. поощрения за добросовестный труд.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1. снижение доходов населения;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2. резкие изменения в тенденциях моды.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7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T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(технологические)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1. Обновление и модернизация оборудования;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2. Переход на оказание новых видов услуг;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3. Совершенствование новых технологий производства на основе достижений НТП;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4. Постоянное обучение персонала.</a:t>
                      </a:r>
                      <a:endParaRPr lang="ru-RU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5. Наличие интернет-сайта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1. возможность появления у конкурентов более качественной и недорогой техники и электроники;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2. низкая скорость обновления продукции;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3. отсутствие господдержки в области НТП.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81" marR="29481" marT="29481" marB="294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64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en-US" sz="3600" dirty="0">
                <a:effectLst/>
              </a:rPr>
              <a:t>SWOT</a:t>
            </a:r>
            <a:r>
              <a:rPr lang="ru-RU" sz="3600" dirty="0">
                <a:effectLst/>
              </a:rPr>
              <a:t> – анализ ООО «Флагман»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450702"/>
              </p:ext>
            </p:extLst>
          </p:nvPr>
        </p:nvGraphicFramePr>
        <p:xfrm>
          <a:off x="0" y="571481"/>
          <a:ext cx="9144000" cy="628651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71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effectLst/>
                        </a:rPr>
                        <a:t>Сильные стороны (</a:t>
                      </a:r>
                      <a:r>
                        <a:rPr lang="en-US" sz="1400" b="0" u="sng" dirty="0">
                          <a:effectLst/>
                        </a:rPr>
                        <a:t>S)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effectLst/>
                        </a:rPr>
                        <a:t>Возможности (О)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Сплоченный и квалифицированный коллектив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Налаженная схема распределения обязанностей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Гибкая ценовая политика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Высокотехнологичное оборудование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Отработанная система реализации и клиентская база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Обновленные производственные мощности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Отработанные технологии производства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Наличие собственного складского комплекса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Изучение рынка и умение быстро реагировать на изменения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Наличие неохваченных фирмой перспективных рынков или новых сегментов рынка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Развитие производства, увеличение мощностей, внедрение новых технологий и техники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Повышение профессионализма персонала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Проведение рекламной компании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effectLst/>
                        </a:rPr>
                        <a:t>Слабые стороны (</a:t>
                      </a:r>
                      <a:r>
                        <a:rPr lang="en-US" sz="1400" b="0" u="sng" dirty="0">
                          <a:effectLst/>
                        </a:rPr>
                        <a:t>W</a:t>
                      </a:r>
                      <a:r>
                        <a:rPr lang="ru-RU" sz="1400" b="0" u="sng" dirty="0">
                          <a:effectLst/>
                        </a:rPr>
                        <a:t>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Угрозы(Т)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6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Наличие простаивающего оборудования;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Отсутствие маркетинговой концепции;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Отсутствие ясных стратегических направлений;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Упаковка</a:t>
                      </a:r>
                      <a:endParaRPr lang="ru-RU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b="0" dirty="0">
                          <a:effectLst/>
                        </a:rPr>
                        <a:t>Плохое осведомление в СМИ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Возможный новый финансовый кризис в РФ;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Рост тарифов естественных монополий;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Высокий уровень конкуренции;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Повышение цен на сырье и энергию.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Недоверие потребителей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Перебои с доставкой материалов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 dirty="0">
                          <a:effectLst/>
                        </a:rPr>
                        <a:t>Сезонные колебания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46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/>
          <a:stretch/>
        </p:blipFill>
        <p:spPr bwMode="auto">
          <a:xfrm>
            <a:off x="395536" y="251860"/>
            <a:ext cx="849694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3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56"/>
          </a:xfrm>
        </p:spPr>
        <p:txBody>
          <a:bodyPr/>
          <a:lstStyle/>
          <a:p>
            <a:r>
              <a:rPr lang="ru-RU" sz="4400" dirty="0" smtClean="0"/>
              <a:t>Рекомендации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00372"/>
            <a:ext cx="707236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Размещение наружной рекламы на корпоративном транспорте, который развозит продукцию предприятия;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286388"/>
            <a:ext cx="707236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Размещение информации об организации на рекламных щитах.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256"/>
            <a:ext cx="707236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Обновление и развитие Интернет-сайта;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000108"/>
            <a:ext cx="707236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Диверсификация производства;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000240"/>
            <a:ext cx="707236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Налаживание эффективности работы услуг по доставке товара;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0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Затраты на мероприятия в рамках маркетинговой </a:t>
            </a:r>
            <a:r>
              <a:rPr lang="ru-RU" sz="2400" b="1" dirty="0" smtClean="0">
                <a:effectLst/>
              </a:rPr>
              <a:t>стратегии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576216"/>
              </p:ext>
            </p:extLst>
          </p:nvPr>
        </p:nvGraphicFramePr>
        <p:xfrm>
          <a:off x="142844" y="1071546"/>
          <a:ext cx="8858312" cy="521131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88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Стоимость </a:t>
                      </a:r>
                      <a:r>
                        <a:rPr lang="ru-RU" sz="1600" dirty="0" smtClean="0">
                          <a:effectLst/>
                        </a:rPr>
                        <a:t>в год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1.Управление маркетингом, в том числе: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244 704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затраты на оплату труда </a:t>
                      </a:r>
                      <a:r>
                        <a:rPr lang="ru-RU" sz="1600" b="0" dirty="0" err="1" smtClean="0">
                          <a:effectLst/>
                        </a:rPr>
                        <a:t>маркетолога</a:t>
                      </a:r>
                      <a:r>
                        <a:rPr lang="ru-RU" sz="1600" b="0" dirty="0" smtClean="0">
                          <a:effectLst/>
                        </a:rPr>
                        <a:t>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168 000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отчисления на заработную </a:t>
                      </a:r>
                      <a:r>
                        <a:rPr lang="ru-RU" sz="1600" b="0" dirty="0" smtClean="0">
                          <a:effectLst/>
                        </a:rPr>
                        <a:t>плату;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46 704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затраты на маркетинговые </a:t>
                      </a:r>
                      <a:r>
                        <a:rPr lang="ru-RU" sz="1600" b="0" dirty="0" smtClean="0">
                          <a:effectLst/>
                        </a:rPr>
                        <a:t>исследования.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2.Рекламные мероприятия, в том числе: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74 800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реклама на транспорте (разово</a:t>
                      </a:r>
                      <a:r>
                        <a:rPr lang="ru-RU" sz="1600" b="0" dirty="0" smtClean="0">
                          <a:effectLst/>
                        </a:rPr>
                        <a:t>);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64 800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плата за обновление </a:t>
                      </a:r>
                      <a:r>
                        <a:rPr lang="ru-RU" sz="1600" b="0" dirty="0" smtClean="0">
                          <a:effectLst/>
                        </a:rPr>
                        <a:t>сайта 1 </a:t>
                      </a:r>
                      <a:r>
                        <a:rPr lang="ru-RU" sz="1600" b="0" dirty="0">
                          <a:effectLst/>
                        </a:rPr>
                        <a:t>раз в </a:t>
                      </a:r>
                      <a:r>
                        <a:rPr lang="ru-RU" sz="1600" b="0" dirty="0" smtClean="0">
                          <a:effectLst/>
                        </a:rPr>
                        <a:t>полугодие.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 </a:t>
                      </a:r>
                      <a:r>
                        <a:rPr lang="ru-RU" sz="1600" dirty="0" smtClean="0">
                          <a:effectLst/>
                        </a:rPr>
                        <a:t>затрат: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319 504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70" marR="58870" marT="58870" marB="5887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81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</TotalTime>
  <Words>736</Words>
  <Application>Microsoft Office PowerPoint</Application>
  <PresentationFormat>Экран (4:3)</PresentationFormat>
  <Paragraphs>192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 Маркетинговые инструменты повышения конкурентоспособности деревообрабатывающего предприятия на примере  ООО "Флагман"</vt:lpstr>
      <vt:lpstr>Презентация PowerPoint</vt:lpstr>
      <vt:lpstr>ООО «Флагман»</vt:lpstr>
      <vt:lpstr>Презентация PowerPoint</vt:lpstr>
      <vt:lpstr>PEST-анализ факторов внешней среды организации</vt:lpstr>
      <vt:lpstr>SWOT – анализ ООО «Флагман»</vt:lpstr>
      <vt:lpstr>Презентация PowerPoint</vt:lpstr>
      <vt:lpstr>Рекомендации</vt:lpstr>
      <vt:lpstr>Затраты на мероприятия в рамках маркетинговой стратегии</vt:lpstr>
      <vt:lpstr>Прогнозируемые результаты деятельности ООО «Флагман»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ВКР на тему: «Маркетинговые инструменты повышения конкурентоспособности деревообрабатывающего предприятия на примере ООО "Флагман"»</dc:title>
  <dc:creator>User</dc:creator>
  <cp:lastModifiedBy>Надежда</cp:lastModifiedBy>
  <cp:revision>24</cp:revision>
  <dcterms:created xsi:type="dcterms:W3CDTF">2016-05-31T16:17:37Z</dcterms:created>
  <dcterms:modified xsi:type="dcterms:W3CDTF">2018-04-13T07:38:43Z</dcterms:modified>
</cp:coreProperties>
</file>