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0" r:id="rId5"/>
    <p:sldId id="272" r:id="rId6"/>
    <p:sldId id="273" r:id="rId7"/>
    <p:sldId id="259" r:id="rId8"/>
    <p:sldId id="275" r:id="rId9"/>
    <p:sldId id="260" r:id="rId10"/>
    <p:sldId id="261" r:id="rId11"/>
    <p:sldId id="262" r:id="rId12"/>
    <p:sldId id="263" r:id="rId13"/>
    <p:sldId id="265" r:id="rId14"/>
    <p:sldId id="271" r:id="rId15"/>
    <p:sldId id="274" r:id="rId16"/>
    <p:sldId id="268" r:id="rId17"/>
    <p:sldId id="277" r:id="rId18"/>
    <p:sldId id="278" r:id="rId19"/>
    <p:sldId id="286" r:id="rId20"/>
    <p:sldId id="280" r:id="rId21"/>
    <p:sldId id="282" r:id="rId22"/>
    <p:sldId id="284" r:id="rId23"/>
    <p:sldId id="283" r:id="rId24"/>
    <p:sldId id="28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735" autoAdjust="0"/>
    <p:restoredTop sz="94660"/>
  </p:normalViewPr>
  <p:slideViewPr>
    <p:cSldViewPr>
      <p:cViewPr varScale="1">
        <p:scale>
          <a:sx n="73" d="100"/>
          <a:sy n="73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E5C4F72-72FD-4B71-B63F-81772C33E8D2}" type="datetimeFigureOut">
              <a:rPr lang="ru-RU" smtClean="0"/>
              <a:pPr/>
              <a:t>07.11.2016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D428E47-3966-4310-AF4E-A3B625A144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Картинки по запросу террориз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79912" y="-99392"/>
            <a:ext cx="4896544" cy="1368152"/>
          </a:xfrm>
        </p:spPr>
        <p:txBody>
          <a:bodyPr>
            <a:prstTxWarp prst="textCurveUp">
              <a:avLst/>
            </a:prstTxWarp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riblet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cap="none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Терроризм</a:t>
            </a:r>
            <a:endParaRPr lang="ru-RU" cap="none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868144" y="4941168"/>
            <a:ext cx="3168352" cy="1571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45720" tIns="0" rIns="45720" bIns="0" anchor="b">
            <a:normAutofit fontScale="55000" lnSpcReduction="2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u="sng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>Подготовили </a:t>
            </a:r>
            <a:r>
              <a:rPr lang="ru-RU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>студенты 1 курса юридического факультета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normalizeH="0" baseline="0" noProof="0" dirty="0" smtClean="0">
                <a:ln w="50800"/>
                <a:solidFill>
                  <a:schemeClr val="bg1">
                    <a:shade val="50000"/>
                  </a:schemeClr>
                </a:solidFill>
                <a:uLnTx/>
                <a:uFillTx/>
                <a:latin typeface="+mj-lt"/>
                <a:ea typeface="+mj-ea"/>
                <a:cs typeface="+mj-cs"/>
              </a:rPr>
              <a:t>Пичугин Алексей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>Пищаскина</a:t>
            </a:r>
            <a:r>
              <a:rPr lang="ru-RU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> Ксения</a:t>
            </a:r>
            <a:endParaRPr kumimoji="0" lang="ru-RU" sz="2400" b="1" i="0" u="none" strike="noStrike" kern="1200" normalizeH="0" baseline="0" noProof="0" dirty="0" smtClean="0">
              <a:ln w="50800"/>
              <a:solidFill>
                <a:schemeClr val="bg1">
                  <a:shade val="50000"/>
                </a:schemeClr>
              </a:solidFill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normalizeH="0" baseline="0" noProof="0" dirty="0" err="1" smtClean="0">
                <a:ln w="50800"/>
                <a:solidFill>
                  <a:schemeClr val="bg1">
                    <a:shade val="50000"/>
                  </a:schemeClr>
                </a:solidFill>
                <a:uLnTx/>
                <a:uFillTx/>
                <a:latin typeface="+mj-lt"/>
                <a:ea typeface="+mj-ea"/>
                <a:cs typeface="+mj-cs"/>
              </a:rPr>
              <a:t>Пульвер</a:t>
            </a:r>
            <a:r>
              <a:rPr kumimoji="0" lang="ru-RU" sz="2400" b="1" i="0" u="none" strike="noStrike" kern="1200" normalizeH="0" noProof="0" dirty="0" smtClean="0">
                <a:ln w="50800"/>
                <a:solidFill>
                  <a:schemeClr val="bg1">
                    <a:shade val="50000"/>
                  </a:schemeClr>
                </a:solidFill>
                <a:uLnTx/>
                <a:uFillTx/>
                <a:latin typeface="+mj-lt"/>
                <a:ea typeface="+mj-ea"/>
                <a:cs typeface="+mj-cs"/>
              </a:rPr>
              <a:t> Алина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baseline="0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>Соболев Денис</a:t>
            </a:r>
            <a:r>
              <a:rPr lang="ru-RU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br>
              <a:rPr lang="ru-RU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ru-RU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  <a:ea typeface="+mj-ea"/>
                <a:cs typeface="+mj-cs"/>
              </a:rPr>
              <a:t>Смирнова Екатерина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normalizeH="0" baseline="0" noProof="0" dirty="0" smtClean="0">
                <a:ln w="50800"/>
                <a:solidFill>
                  <a:schemeClr val="bg1">
                    <a:shade val="50000"/>
                  </a:schemeClr>
                </a:solidFill>
                <a:uLnTx/>
                <a:uFillTx/>
                <a:latin typeface="+mj-lt"/>
                <a:ea typeface="+mj-ea"/>
                <a:cs typeface="+mj-cs"/>
              </a:rPr>
              <a:t>Скалозуб Анастасия </a:t>
            </a:r>
            <a:endParaRPr kumimoji="0" lang="ru-RU" sz="2400" b="1" i="0" u="none" strike="noStrike" kern="1200" normalizeH="0" baseline="0" noProof="0" dirty="0">
              <a:ln w="50800"/>
              <a:solidFill>
                <a:schemeClr val="bg1">
                  <a:shade val="50000"/>
                </a:schemeClr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27784" y="0"/>
            <a:ext cx="4320479" cy="30777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Тверской Государственный Университет </a:t>
            </a:r>
            <a:endParaRPr lang="ru-RU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артинки по запросу террориз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r>
              <a:rPr lang="ru-RU" b="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Понятие </a:t>
            </a:r>
            <a:r>
              <a:rPr lang="ru-RU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терроризма</a:t>
            </a:r>
            <a:r>
              <a:rPr lang="ru-RU" b="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ru-RU" b="0" dirty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348880"/>
            <a:ext cx="5544616" cy="2692896"/>
          </a:xfrm>
          <a:ln w="76200"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buNone/>
            </a:pPr>
            <a: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   В современной отечественной юридической литературе под терроризмом принято понимать использование насилия или угрозы его применения в отношении отдельных лиц, группы лиц или различных объектов с целью достижения политических, экономических, идеологических и иных выгодных террористам результатов. </a:t>
            </a:r>
            <a:endParaRPr lang="ru-RU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терроризм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5806">
            <a:off x="6037995" y="2230699"/>
            <a:ext cx="2712343" cy="2712343"/>
          </a:xfrm>
          <a:prstGeom prst="rect">
            <a:avLst/>
          </a:prstGeom>
          <a:noFill/>
        </p:spPr>
      </p:pic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323528" y="188640"/>
            <a:ext cx="8686800" cy="2592288"/>
          </a:xfrm>
          <a:ln w="38100">
            <a:solidFill>
              <a:srgbClr val="FF0000"/>
            </a:solidFill>
          </a:ln>
        </p:spPr>
        <p:txBody>
          <a:bodyPr>
            <a:normAutofit fontScale="70000" lnSpcReduction="2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buNone/>
            </a:pPr>
            <a: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	Террор - явление, которое прямо или косвенно касается каждого из нас. Массовое насилие в последние годы стало, к сожалению, неотъемлемой частью нашего социального бытия. Историки утверждают, что терроризм царствует на Земле не менее двух тысяч лет. Несмотря на богатый стаж, терроризм еще никогда не представлял для населения и целых государств такой серьезной угрозы. В настоящее время по всему миру насчитывается около сотни террористических организаций.</a:t>
            </a:r>
            <a:b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</a:br>
            <a:endParaRPr lang="ru-RU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9460" name="Picture 4" descr="Картинки по запросу террориз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293096"/>
            <a:ext cx="3413709" cy="2420888"/>
          </a:xfrm>
          <a:prstGeom prst="rect">
            <a:avLst/>
          </a:prstGeom>
          <a:noFill/>
        </p:spPr>
      </p:pic>
      <p:pic>
        <p:nvPicPr>
          <p:cNvPr id="19462" name="Picture 6" descr="Картинки по запросу терроризм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65621">
            <a:off x="290825" y="2347485"/>
            <a:ext cx="3160040" cy="23278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артинки по запросу террориз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58" y="0"/>
            <a:ext cx="914625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pc="50" dirty="0" smtClean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Основные причины обращения к террористической деятельности</a:t>
            </a:r>
            <a: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556792"/>
            <a:ext cx="4572000" cy="1077218"/>
          </a:xfrm>
          <a:prstGeom prst="rect">
            <a:avLst/>
          </a:prstGeom>
          <a:ln w="381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Причины психопатологического характера. Исследователями сделаны выводы, что среди террористов преобладают люди с психическими отклонениями.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2780928"/>
            <a:ext cx="4572000" cy="83099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Мотивы самоутверждения, придания своей деятельности особой значимости, преодоления отчуждения.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3789040"/>
            <a:ext cx="4572000" cy="107721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Корыстные мотивы, которые могут вытеснять идейные или переплетаться с ними. Кроме того, кого-то просто нанимают для совершения террористических актов.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211960" y="5301208"/>
            <a:ext cx="4572000" cy="132343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Терроризм чаще всего является результатом абсолютного убеждения в обладании высшей, окончательной истиной, уникальным рецептом «спасения» своего народа, группы или даже всего человечества.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opzarkol.com/wp-content/uploads/2012/01/Untitled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Классификации терроризма:</a:t>
            </a:r>
            <a:endParaRPr lang="ru-RU" u="sng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000240"/>
            <a:ext cx="7859216" cy="434908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651510" indent="-514350">
              <a:lnSpc>
                <a:spcPct val="85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ru-RU" b="1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По сфере действия</a:t>
            </a:r>
            <a:r>
              <a:rPr lang="ru-RU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- государственный и международный; </a:t>
            </a:r>
          </a:p>
          <a:p>
            <a:pPr marL="651510" indent="-514350">
              <a:lnSpc>
                <a:spcPct val="85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ru-RU" b="1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В зависимости от идентичности субъекта</a:t>
            </a:r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– этнический и религиозный; </a:t>
            </a:r>
          </a:p>
          <a:p>
            <a:pPr marL="651510" indent="-514350">
              <a:lnSpc>
                <a:spcPct val="85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ru-RU" b="1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По средствам, используемым в террористических актах</a:t>
            </a:r>
            <a:r>
              <a:rPr lang="ru-RU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– терроризм с применением обычных средств поражения и терроризм с применением средств массового поражения; </a:t>
            </a:r>
          </a:p>
          <a:p>
            <a:pPr marL="651510" indent="-514350">
              <a:lnSpc>
                <a:spcPct val="85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ru-RU" b="1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По средствам протекания террористических актов</a:t>
            </a:r>
            <a:r>
              <a:rPr lang="ru-RU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– наземный, морской, воздушный, космический, компьютерный; </a:t>
            </a:r>
          </a:p>
          <a:p>
            <a:pPr marL="651510" indent="-514350">
              <a:lnSpc>
                <a:spcPct val="85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ru-RU" b="1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По социальной направленности</a:t>
            </a:r>
            <a:r>
              <a:rPr lang="ru-RU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</a:t>
            </a:r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– социальный, националистический, религиозный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ezgrusti.ru/images/article/9993/3%20%D1%81%D0%B5%D0%BD%D1%82%D1%8F%D0%B1%D1%80%D1%8F%20%D0%94%D0%B5%D0%BD%D1%8C%20%D1%81%D0%BE%D0%BB%D0%B8%D0%B4%D0%B0%D1%80%D0%BD%D0%BE%D1%81%D1%82%D0%B8%20%D0%B2%20%D0%B1%D0%BE%D1%80%D1%8C%D0%B1%D0%B5%20%D1%81%20%D1%82%D0%B5%D1%80%D1%80%D0%BE%D1%80%D0%B8%D0%B7%D0%BC%D0%BE%D0%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3373016"/>
            <a:ext cx="8229600" cy="348498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b="1" u="sng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По характеру субъекта террористической деятельности, терроризм делится на</a:t>
            </a:r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:</a:t>
            </a:r>
          </a:p>
          <a:p>
            <a:pPr marL="651510" indent="-514350">
              <a:buFont typeface="+mj-lt"/>
              <a:buAutoNum type="alphaLcParenR"/>
            </a:pP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Неорганизованный или индивидуальный — в этом случае теракт (ряд терактов) совершает один-два человека, за которыми не стоит какая-либо организация.</a:t>
            </a:r>
          </a:p>
          <a:p>
            <a:pPr marL="651510" indent="-514350">
              <a:buFont typeface="+mj-lt"/>
              <a:buAutoNum type="alphaLcParenR"/>
            </a:pP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Организованный, коллективный — террористическая деятельность планируется и реализуется некой организацией. Организованный терроризм — наиболее распространённый в современном мире.</a:t>
            </a:r>
            <a:endParaRPr lang="ru-RU" sz="24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и по запросу террориз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988840"/>
            <a:ext cx="8229600" cy="850106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prstMaterial="metal">
              <a:contourClr>
                <a:schemeClr val="bg2"/>
              </a:contourClr>
            </a:sp3d>
          </a:bodyPr>
          <a:lstStyle/>
          <a:p>
            <a:r>
              <a:rPr lang="ru-RU" b="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Особые формы терроризма</a:t>
            </a: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endParaRPr lang="ru-RU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3140968"/>
            <a:ext cx="2771800" cy="1728192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2900" dirty="0" smtClean="0"/>
              <a:t>     </a:t>
            </a:r>
            <a:r>
              <a:rPr lang="ru-RU" sz="2900" u="sng" dirty="0" smtClean="0"/>
              <a:t>Правый терроризм</a:t>
            </a:r>
            <a:r>
              <a:rPr lang="ru-RU" sz="2900" dirty="0" smtClean="0"/>
              <a:t> — террористическая деятельность базирующаяся на ультраправой националистической идеологии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55776" y="116632"/>
            <a:ext cx="392392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u="sng" dirty="0" smtClean="0"/>
              <a:t>Террор</a:t>
            </a:r>
            <a:r>
              <a:rPr lang="ru-RU" dirty="0" smtClean="0"/>
              <a:t> — применение силы или угроза её применения сильнейшей стороной по отношению к слабейшей.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9664" y="2780928"/>
            <a:ext cx="3024336" cy="230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u="sng" dirty="0" smtClean="0"/>
              <a:t>Левый терроризм</a:t>
            </a:r>
            <a:r>
              <a:rPr lang="ru-RU" dirty="0" smtClean="0"/>
              <a:t> — вырос из </a:t>
            </a:r>
            <a:r>
              <a:rPr lang="ru-RU" dirty="0" err="1" smtClean="0"/>
              <a:t>тираноборства</a:t>
            </a:r>
            <a:r>
              <a:rPr lang="ru-RU" dirty="0" smtClean="0"/>
              <a:t>, но под влиянием леворадикальных взглядов образ тирана стал коллективным и начал ассоциироваться с широкими массами населения.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5229200"/>
            <a:ext cx="6048672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u="sng" dirty="0" err="1" smtClean="0"/>
              <a:t>Безлидерный</a:t>
            </a:r>
            <a:r>
              <a:rPr lang="ru-RU" dirty="0"/>
              <a:t> -</a:t>
            </a:r>
            <a:r>
              <a:rPr lang="ru-RU" dirty="0" smtClean="0"/>
              <a:t>террористические</a:t>
            </a:r>
            <a:r>
              <a:rPr lang="ru-RU" dirty="0"/>
              <a:t> акты, совершаемые малыми независимыми группами(тайными ячейками) или отдельными людьми. При этом террористическая организация может </a:t>
            </a:r>
            <a:r>
              <a:rPr lang="ru-RU" dirty="0" smtClean="0"/>
              <a:t>быть пирамидальной</a:t>
            </a:r>
            <a:r>
              <a:rPr lang="ru-RU" dirty="0"/>
              <a:t>, но ее сторонники действуют независимо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4716016" y="3068960"/>
            <a:ext cx="0" cy="1944216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1187624" y="2132856"/>
            <a:ext cx="279648" cy="800472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316416" y="1988840"/>
            <a:ext cx="288032" cy="728464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4716016" y="1124744"/>
            <a:ext cx="0" cy="783704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ljplus.ru/img4/s/c/scout_flinch/911-2.jpg"/>
          <p:cNvPicPr>
            <a:picLocks noChangeAspect="1" noChangeArrowheads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9614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Специалисты, исследующие проблему терроризма, выделяют две возможные стратегии борьбы с терроризмом — «прогрессивную» и «консервативную»: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492896"/>
            <a:ext cx="3816424" cy="315068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92075" indent="44450">
              <a:buNone/>
            </a:pPr>
            <a:r>
              <a:rPr lang="ru-RU" sz="1800" b="1" u="sng" dirty="0" smtClean="0"/>
              <a:t>«Консервативная» стратегия </a:t>
            </a:r>
            <a:r>
              <a:rPr lang="ru-RU" sz="1800" b="1" dirty="0" smtClean="0"/>
              <a:t>подразумевает частичные уступки требованиям террористов — выплату выкупа, территориальные и моральные уступки (например, признание ценностей, поддерживаемых террористами, признание лидеров террористов равноправными партнёрами по переговорам и т. д.)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143504" y="2571744"/>
            <a:ext cx="3816424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 smtClean="0"/>
              <a:t>«Прогрессивная» стратегия</a:t>
            </a:r>
            <a:r>
              <a:rPr lang="ru-RU" b="1" dirty="0" smtClean="0"/>
              <a:t> означает безоговорочное уничтожение террористов и их сторонников, а также поощрение лиц, идущих на сотрудничество с «демократическими» государствами в их борьбе с террором, отказ от каких бы то ни было переговоров с террористами, отказ от заключения перемирий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Картинки по запросу красный фон для презентац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r>
              <a:rPr lang="ru-RU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Страны, наиболее пострадавшие от терроризма</a:t>
            </a:r>
            <a:endParaRPr lang="ru-RU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040534" y="1593671"/>
          <a:ext cx="5062932" cy="4721584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265733"/>
                <a:gridCol w="1265733"/>
                <a:gridCol w="1265733"/>
                <a:gridCol w="1265733"/>
              </a:tblGrid>
              <a:tr h="1670767"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Место в</a:t>
                      </a:r>
                      <a:br>
                        <a:rPr lang="ru-RU" sz="1500" dirty="0"/>
                      </a:br>
                      <a:r>
                        <a:rPr lang="ru-RU" sz="1500" dirty="0"/>
                        <a:t>рейтинге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166127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Страна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166127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Число погибших в терактах на</a:t>
                      </a:r>
                      <a:br>
                        <a:rPr lang="ru-RU" sz="1500" dirty="0"/>
                      </a:br>
                      <a:r>
                        <a:rPr lang="ru-RU" sz="1500" dirty="0"/>
                        <a:t>территории страны в 1994—2004 годах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166127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Число погибших в терактах</a:t>
                      </a:r>
                      <a:br>
                        <a:rPr lang="ru-RU" sz="1500" dirty="0"/>
                      </a:br>
                      <a:r>
                        <a:rPr lang="ru-RU" sz="1500" dirty="0"/>
                        <a:t>(на 1 </a:t>
                      </a:r>
                      <a:r>
                        <a:rPr lang="ru-RU" sz="1500" dirty="0" err="1"/>
                        <a:t>млн</a:t>
                      </a:r>
                      <a:r>
                        <a:rPr lang="ru-RU" sz="1500" dirty="0"/>
                        <a:t> жителей страны)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166127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США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3238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11,02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2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Россия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2111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14,54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3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Индия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1928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1,81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4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Израиль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1274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219,3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5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Колумбия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1135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26,82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6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Ирак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1122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44,22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7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Алжир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869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27,05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8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Пакистан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783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4,92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9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Уганда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471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17,84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  <a:tr h="303776"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10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u="none" strike="noStrike" dirty="0" smtClean="0"/>
                        <a:t>Шри-Ланка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/>
                        <a:t>409</a:t>
                      </a:r>
                      <a:endParaRPr lang="ru-RU" sz="150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/>
                        <a:t>20,55</a:t>
                      </a:r>
                      <a:endParaRPr lang="ru-RU" sz="1500" dirty="0">
                        <a:solidFill>
                          <a:schemeClr val="bg1"/>
                        </a:solidFill>
                      </a:endParaRPr>
                    </a:p>
                  </a:txBody>
                  <a:tcPr marL="75944" marR="75944" marT="37972" marB="37972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Картинки по запросу террориз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hangingPunct="1">
              <a:buClr>
                <a:srgbClr val="CC00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u="sng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Как</a:t>
            </a:r>
            <a:r>
              <a:rPr lang="en-GB" u="sng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GB" u="sng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не</a:t>
            </a:r>
            <a:r>
              <a:rPr lang="en-GB" u="sng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GB" u="sng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стать</a:t>
            </a:r>
            <a:r>
              <a:rPr lang="en-GB" u="sng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GB" u="sng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жертвой</a:t>
            </a:r>
            <a:r>
              <a:rPr lang="en-GB" u="sng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GB" u="sng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теракта</a:t>
            </a:r>
            <a:endParaRPr lang="en-GB" u="sng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>
          <a:xfrm>
            <a:off x="3707904" y="1916832"/>
            <a:ext cx="5256584" cy="230425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31813" indent="-531813" eaLnBrk="1" hangingPunct="1">
              <a:lnSpc>
                <a:spcPct val="80000"/>
              </a:lnSpc>
              <a:spcBef>
                <a:spcPts val="700"/>
              </a:spcBef>
              <a:buFont typeface="Wingdings" charset="2"/>
              <a:buNone/>
              <a:tabLst>
                <a:tab pos="1101725" algn="l"/>
                <a:tab pos="2016125" algn="l"/>
                <a:tab pos="2930525" algn="l"/>
                <a:tab pos="3844925" algn="l"/>
                <a:tab pos="4759325" algn="l"/>
                <a:tab pos="5673725" algn="l"/>
                <a:tab pos="6588125" algn="l"/>
                <a:tab pos="7502525" algn="l"/>
                <a:tab pos="8416925" algn="l"/>
                <a:tab pos="9331325" algn="l"/>
                <a:tab pos="10245725" algn="l"/>
              </a:tabLst>
              <a:defRPr/>
            </a:pP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Террористы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выбирают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для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атак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известные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заметные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цели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например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крупные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города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международные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аэропорты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места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проведения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крупных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международных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мероприятий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международные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курорты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т.д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Обязательным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условием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совершения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атаки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является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возможность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избежать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пристального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внимания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правоохранительных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например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досмотра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после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совершения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теракта</a:t>
            </a:r>
            <a:r>
              <a:rPr lang="en-GB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Картинки по запросу теракт 11 сентябр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335" cy="6858000"/>
          </a:xfrm>
          <a:prstGeom prst="rect">
            <a:avLst/>
          </a:prstGeom>
          <a:noFill/>
        </p:spPr>
      </p:pic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>
          <a:xfrm>
            <a:off x="3995936" y="2636912"/>
            <a:ext cx="4906888" cy="3629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t" anchorCtr="0">
            <a:normAutofit fontScale="70000" lnSpcReduction="20000"/>
          </a:bodyPr>
          <a:lstStyle/>
          <a:p>
            <a:pPr marL="341313" indent="-341313" algn="l" eaLnBrk="1" hangingPunct="1">
              <a:lnSpc>
                <a:spcPct val="90000"/>
              </a:lnSpc>
              <a:spcBef>
                <a:spcPts val="8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Возьмите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правило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всегда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уточнять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где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находиться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резервные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выходы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помещений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Заранее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подумайте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как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будете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покидать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здание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нем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произойдёт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ЧП.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Никогда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пытайтесь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выбраться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горящего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здания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лифте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Во-первых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механизм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лифта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может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повреждён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Во-вторых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обычно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испуганные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люди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бегут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лифтам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Лифты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рассчитаны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перевозку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столь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большого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количества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пассажиров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поэтому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драгоценные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минуты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необходимые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для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спасения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могут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потеряны</a:t>
            </a:r>
            <a:r>
              <a:rPr lang="en-GB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Картинки по запросу теракт аэропор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>
          <a:xfrm>
            <a:off x="539552" y="332656"/>
            <a:ext cx="8208912" cy="1972816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t" anchorCtr="0">
            <a:normAutofit/>
          </a:bodyPr>
          <a:lstStyle/>
          <a:p>
            <a:pPr marL="341313" indent="-341313" algn="l" eaLnBrk="1" hangingPunct="1">
              <a:spcBef>
                <a:spcPts val="8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залах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ожидания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аэропортов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вокзалов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т.д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старайтесь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располагаться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подальше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хрупких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тяжелых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конструкций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случае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взрыва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они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могут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упасть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разлететься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мелкие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кусочки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выступят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роли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осколков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как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именно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они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могут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явиться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причиной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факторов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вторичного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поражения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большинства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ранений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88024" y="3140968"/>
            <a:ext cx="4158208" cy="3518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1313" indent="-341313">
              <a:spcBef>
                <a:spcPts val="800"/>
              </a:spcBef>
              <a:buClr>
                <a:srgbClr val="99FF99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GB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>
              <a:spcBef>
                <a:spcPts val="800"/>
              </a:spcBef>
              <a:buClr>
                <a:srgbClr val="99FF99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Будьте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особо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внимательны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во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время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путешествий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Обращайте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внимание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на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подозрительные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детали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мелочи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-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лучше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сообщить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о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них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сотрудникам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правоохранительных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органов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Никогда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принимайте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пакеты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вещи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посылки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для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передачи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от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незнакомцев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никогда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оставляйте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свой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багаж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без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dirty="0" err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присмотра</a:t>
            </a:r>
            <a:r>
              <a:rPr lang="en-GB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Картинки по запросу террористы заложни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buClr>
                <a:srgbClr val="CC66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0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Что</a:t>
            </a:r>
            <a:r>
              <a:rPr lang="en-GB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en-GB" sz="40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делать</a:t>
            </a:r>
            <a:r>
              <a:rPr lang="en-GB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, </a:t>
            </a:r>
            <a:r>
              <a:rPr lang="en-GB" sz="40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если</a:t>
            </a:r>
            <a:r>
              <a:rPr lang="en-GB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en-GB" sz="40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вы</a:t>
            </a:r>
            <a:r>
              <a:rPr lang="en-GB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en-GB" sz="40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оказались</a:t>
            </a:r>
            <a:r>
              <a:rPr lang="en-GB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в </a:t>
            </a:r>
            <a:r>
              <a:rPr lang="en-GB" sz="4000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заложниках</a:t>
            </a:r>
            <a:r>
              <a:rPr lang="en-GB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?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>
          <a:xfrm>
            <a:off x="467544" y="1484784"/>
            <a:ext cx="8280920" cy="424847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Font typeface="Arial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1. 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 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выделяйтесь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и 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 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сопротивляйтесь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Font typeface="Wingdings" charset="2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2. 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пытайтесь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бежать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Font typeface="Wingdings" charset="2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Постарайтесь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оценить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обстановку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и 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избегайте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необдуманных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действий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Font typeface="Wingdings" charset="2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3. 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оказывайте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сопротивление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</a:p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Font typeface="Wingdings" charset="2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4. 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Как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можно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быстрее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постарайтесь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взять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себя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в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руки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всеми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силами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подавить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в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себе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панику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и,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на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сколько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это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возможно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успокоиться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Font typeface="Arial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5. 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Подготовиться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к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моральным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физическим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эмоциональным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испытаниям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Говорить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спокойным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ровным</a:t>
            </a:r>
            <a:r>
              <a:rPr lang="en-GB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голосом</a:t>
            </a:r>
            <a:endParaRPr lang="ru-RU" sz="2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8013" indent="-608013">
              <a:spcBef>
                <a:spcPts val="800"/>
              </a:spcBef>
              <a:buClr>
                <a:srgbClr val="99FF99"/>
              </a:buClr>
              <a:buSzPct val="8000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6. 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Ни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в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коем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случае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допускать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действий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которые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могут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спровоцировать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нападающих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к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применению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оружия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привести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к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человеческим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жертвам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608013" indent="-608013">
              <a:spcBef>
                <a:spcPts val="800"/>
              </a:spcBef>
              <a:buClr>
                <a:srgbClr val="99FF99"/>
              </a:buClr>
              <a:buSzPct val="8000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8. 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Переносить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лишения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оскорбления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унижения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без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вызова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возражений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608013" indent="-608013">
              <a:spcBef>
                <a:spcPts val="800"/>
              </a:spcBef>
              <a:buClr>
                <a:srgbClr val="99FF99"/>
              </a:buClr>
              <a:buSzPct val="8000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r>
              <a:rPr lang="ru-RU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9.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Экономьте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поддерживайте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силы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чем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угодно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используйте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любую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возможность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ru-RU" sz="2000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>
              <a:spcBef>
                <a:spcPts val="800"/>
              </a:spcBef>
              <a:buClr>
                <a:srgbClr val="99FF99"/>
              </a:buClr>
              <a:buSzPct val="80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r>
              <a:rPr lang="en-GB" sz="2000" dirty="0" smtClean="0">
                <a:solidFill>
                  <a:srgbClr val="0068A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Максимально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выполняйте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требования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преступников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особенно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в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первое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время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341313" indent="-341313">
              <a:spcBef>
                <a:spcPts val="800"/>
              </a:spcBef>
              <a:buClr>
                <a:srgbClr val="99FF99"/>
              </a:buClr>
              <a:buSzPct val="80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11.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совершайте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любых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действий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спрашивайте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разрешения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341313" indent="-341313">
              <a:spcBef>
                <a:spcPts val="800"/>
              </a:spcBef>
              <a:buClr>
                <a:srgbClr val="99FF99"/>
              </a:buClr>
              <a:buSzPct val="80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12.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Меньше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двигайтесь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341313" indent="-341313">
              <a:spcBef>
                <a:spcPts val="800"/>
              </a:spcBef>
              <a:buClr>
                <a:srgbClr val="99FF99"/>
              </a:buClr>
              <a:buSzPct val="80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13.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Постоянно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напоминайте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себе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что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ваша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цель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остаться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в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живых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341313" indent="-341313">
              <a:spcBef>
                <a:spcPts val="800"/>
              </a:spcBef>
              <a:buClr>
                <a:srgbClr val="99FF99"/>
              </a:buClr>
              <a:buSzPct val="8000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14.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Помните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что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для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вашего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освобождения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делается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всё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необходимое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и </a:t>
            </a:r>
            <a:r>
              <a:rPr lang="en-GB" sz="20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возможное</a:t>
            </a:r>
            <a:r>
              <a:rPr lang="en-GB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 marL="608013" indent="-608013">
              <a:spcBef>
                <a:spcPts val="800"/>
              </a:spcBef>
              <a:buClr>
                <a:srgbClr val="99FF99"/>
              </a:buClr>
              <a:buSzPct val="80000"/>
              <a:buAutoNum type="arabicPeriod" startAt="9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endParaRPr lang="en-GB" sz="1800" dirty="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Font typeface="Arial" charset="0"/>
              <a:buAutoNum type="arabicPeriod" startAt="6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endParaRPr lang="ru-RU" sz="1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8013" indent="-608013" eaLnBrk="1" hangingPunct="1">
              <a:lnSpc>
                <a:spcPct val="80000"/>
              </a:lnSpc>
              <a:spcBef>
                <a:spcPts val="700"/>
              </a:spcBef>
              <a:buFont typeface="Arial" charset="0"/>
              <a:buAutoNum type="arabicPeriod" startAt="6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  <a:defRPr/>
            </a:pPr>
            <a:endParaRPr lang="en-GB" sz="1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5608" name="Picture 8" descr="http://dnpmag.com/wp-content/uploads/2014/12/Untitled-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5176865" cy="3384376"/>
          </a:xfrm>
          <a:prstGeom prst="rect">
            <a:avLst/>
          </a:prstGeom>
          <a:noFill/>
        </p:spPr>
      </p:pic>
      <p:pic>
        <p:nvPicPr>
          <p:cNvPr id="25610" name="Picture 10" descr="http://scd.ru.rfi.fr/sites/russian.filesrfi/imagecache/rfi_16x9_1024_578/sites/images.rfi.fr/files/aef_image/2013-09-21T161511Z_2126488546_GM1E99M00LG01_RTRMADP_3_KENYA-ATTACK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204864"/>
            <a:ext cx="5288606" cy="2985171"/>
          </a:xfrm>
          <a:prstGeom prst="rect">
            <a:avLst/>
          </a:prstGeom>
          <a:noFill/>
        </p:spPr>
      </p:pic>
      <p:pic>
        <p:nvPicPr>
          <p:cNvPr id="25612" name="Picture 12" descr="http://media.publika.md/ru/image/201412/oar_full/118593_image_large_66007600.jpg"/>
          <p:cNvPicPr>
            <a:picLocks noChangeAspect="1" noChangeArrowheads="1"/>
          </p:cNvPicPr>
          <p:nvPr/>
        </p:nvPicPr>
        <p:blipFill>
          <a:blip r:embed="rId5" cstate="print"/>
          <a:srcRect r="461" b="5501"/>
          <a:stretch>
            <a:fillRect/>
          </a:stretch>
        </p:blipFill>
        <p:spPr bwMode="auto">
          <a:xfrm>
            <a:off x="467544" y="2852936"/>
            <a:ext cx="5688632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oplot.info/sites/default/files/field/image/o-jihad-facebo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424936" cy="980728"/>
          </a:xfrm>
        </p:spPr>
        <p:txBody>
          <a:bodyPr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r>
              <a:rPr lang="ru-RU" dirty="0" smtClean="0">
                <a:ln w="285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Способы вовлечения в террористические организации</a:t>
            </a:r>
            <a:endParaRPr lang="ru-RU" dirty="0">
              <a:ln w="28575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4797152"/>
            <a:ext cx="4572000" cy="92333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Третий </a:t>
            </a:r>
            <a:r>
              <a:rPr lang="ru-RU" dirty="0"/>
              <a:t>способ – это тяга молодых людей к оружию 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700808"/>
            <a:ext cx="4572000" cy="92333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dirty="0" smtClean="0"/>
              <a:t>Первый способ – это обещание денег, роскошной жизни, материального благополучия семье 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3356992"/>
            <a:ext cx="4436214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dirty="0" smtClean="0"/>
              <a:t>Второй способ - идеологическая обработка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smotra.ru/data/img/users_imgs/37456/sm_users_img-153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«</a:t>
            </a:r>
            <a:r>
              <a:rPr lang="ru-RU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ФЕДЕРАЛЬН</a:t>
            </a:r>
            <a:r>
              <a:rPr lang="ru-RU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ЫЙ</a:t>
            </a:r>
            <a:r>
              <a:rPr lang="ru-RU" sz="3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ЗАКОН РОССИЙСКОЙ ФЕДЕРАЦИИ О БОРЬБЕ С ТЕРРОРИЗМОМ» </a:t>
            </a:r>
            <a:endParaRPr lang="ru-RU" sz="31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285992"/>
            <a:ext cx="7560840" cy="32403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1800" dirty="0" smtClean="0"/>
              <a:t>	</a:t>
            </a:r>
            <a:r>
              <a:rPr lang="ru-RU" sz="2200" dirty="0" smtClean="0"/>
              <a:t>- принят Государственной Думой </a:t>
            </a:r>
            <a:r>
              <a:rPr lang="ru-RU" sz="2200" b="1" dirty="0" smtClean="0"/>
              <a:t>3 июля 1998 года </a:t>
            </a:r>
            <a:r>
              <a:rPr lang="ru-RU" sz="2200" dirty="0" smtClean="0"/>
              <a:t>и одобрен Советом Федерации </a:t>
            </a:r>
            <a:r>
              <a:rPr lang="ru-RU" sz="2200" b="1" dirty="0" smtClean="0"/>
              <a:t>9 июля 1998 года</a:t>
            </a:r>
            <a:r>
              <a:rPr lang="ru-RU" sz="2200" dirty="0" smtClean="0"/>
              <a:t>.     </a:t>
            </a:r>
          </a:p>
          <a:p>
            <a:pPr algn="just">
              <a:buNone/>
            </a:pPr>
            <a:r>
              <a:rPr lang="ru-RU" sz="2200" dirty="0" smtClean="0"/>
              <a:t>	Закон определяет правовые и организационные основы борьбы с терроризмом в Российской Федерации, порядок координации деятельности осуществляющих борьбу с терроризмом федеральных органов исполнительной власти, органов исполнительной власти субъектов Российской Федерации, общественных объединений и организаций независимо от форм собственности, должностных лиц и отдельных граждан, </a:t>
            </a:r>
            <a:r>
              <a:rPr lang="ru-RU" sz="2200" b="1" dirty="0" smtClean="0"/>
              <a:t>а также права, обязанности и гарантии граждан в связи с осуществлением борьбы с терроризмом</a:t>
            </a:r>
            <a:r>
              <a:rPr lang="ru-RU" sz="2200" dirty="0" smtClean="0"/>
              <a:t>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evrazia.org/site/img_a/2382_b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buClr>
                <a:srgbClr val="FF9900"/>
              </a:buClr>
              <a:buFont typeface="Impact" pitchFamily="32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0" dirty="0" err="1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Функции</a:t>
            </a:r>
            <a:r>
              <a:rPr lang="en-GB" sz="3600" b="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 </a:t>
            </a:r>
            <a:r>
              <a:rPr lang="en-GB" sz="3600" b="0" dirty="0" err="1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субъектов</a:t>
            </a:r>
            <a:r>
              <a:rPr lang="en-GB" sz="3600" b="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, </a:t>
            </a:r>
            <a:r>
              <a:rPr lang="en-GB" sz="3600" b="0" dirty="0" err="1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осуществляющих</a:t>
            </a:r>
            <a:r>
              <a:rPr lang="en-GB" sz="3600" b="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 </a:t>
            </a:r>
            <a:r>
              <a:rPr lang="en-GB" sz="3600" b="0" dirty="0" err="1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борьбу</a:t>
            </a:r>
            <a:r>
              <a:rPr lang="en-GB" sz="3600" b="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 с </a:t>
            </a:r>
            <a:r>
              <a:rPr lang="en-GB" sz="3600" b="0" dirty="0" err="1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терроризмом</a:t>
            </a:r>
            <a:r>
              <a:rPr lang="en-GB" sz="3600" b="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2" charset="0"/>
              </a:rPr>
              <a:t>: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>
          <a:xfrm>
            <a:off x="179512" y="1196752"/>
            <a:ext cx="5472608" cy="4464496"/>
          </a:xfr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457200" indent="-457200" eaLnBrk="1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1..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Сбор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информации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о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деятельности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радикальных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и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террористических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организаций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2.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Предупреждение</a:t>
            </a: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терроризма</a:t>
            </a:r>
            <a:endParaRPr lang="en-GB" sz="1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marL="457200" indent="-457200" eaLnBrk="1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3.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Выявление</a:t>
            </a: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терроризма</a:t>
            </a:r>
            <a:endParaRPr lang="en-GB" sz="1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marL="457200" indent="-457200" eaLnBrk="1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4.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Выработка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основ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государственной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политики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в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области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борьбы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с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терроризмом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5.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Пресечение</a:t>
            </a: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терроризма</a:t>
            </a:r>
            <a:endParaRPr lang="en-GB" sz="1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marL="457200" indent="-457200" eaLnBrk="1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6.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Защита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вооружения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и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объектов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повышенной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опасности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7.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Безопасность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национального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воздушного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пространства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железнодорожного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и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трубопроводного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транспорта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важнейших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энергетических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и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хозяйственных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объектов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8.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Выявление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причин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и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условий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способствующих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осуществлению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террористической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деятельности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spcBef>
                <a:spcPts val="600"/>
              </a:spcBef>
              <a:buFont typeface="Arial" charset="0"/>
              <a:buChar char="•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  <a:defRPr/>
            </a:pPr>
            <a:r>
              <a:rPr lang="ru-RU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9.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Минимизация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последствий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GB" sz="1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терроризма</a:t>
            </a:r>
            <a:r>
              <a:rPr lang="en-GB" sz="1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repl"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lifeglobe.net/x/entry/893/1i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u="sng" dirty="0" smtClean="0">
                <a:solidFill>
                  <a:schemeClr val="tx1"/>
                </a:solidFill>
              </a:rPr>
              <a:t>Разрушение Всемирного </a:t>
            </a:r>
            <a:br>
              <a:rPr lang="ru-RU" sz="4400" u="sng" dirty="0" smtClean="0">
                <a:solidFill>
                  <a:schemeClr val="tx1"/>
                </a:solidFill>
              </a:rPr>
            </a:br>
            <a:r>
              <a:rPr lang="ru-RU" sz="4400" u="sng" dirty="0" smtClean="0">
                <a:solidFill>
                  <a:schemeClr val="tx1"/>
                </a:solidFill>
              </a:rPr>
              <a:t>Торгового Центра</a:t>
            </a:r>
            <a:endParaRPr lang="ru-RU" u="sng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b="1" i="1" dirty="0" smtClean="0"/>
              <a:t>	</a:t>
            </a:r>
            <a:r>
              <a:rPr lang="ru-RU" b="1" dirty="0" smtClean="0"/>
              <a:t>11 сентября 2001 года</a:t>
            </a:r>
            <a:r>
              <a:rPr lang="ru-RU" dirty="0" smtClean="0"/>
              <a:t>, в 28-ю годовщину подготовленного ЦРУ </a:t>
            </a:r>
            <a:r>
              <a:rPr lang="ru-RU" i="1" dirty="0" smtClean="0"/>
              <a:t>военного путча</a:t>
            </a:r>
            <a:r>
              <a:rPr lang="ru-RU" dirty="0" smtClean="0"/>
              <a:t> в Чили, и 11-ю годовщину речи </a:t>
            </a:r>
            <a:r>
              <a:rPr lang="ru-RU" dirty="0" err="1" smtClean="0"/>
              <a:t>Буша-старшего</a:t>
            </a:r>
            <a:r>
              <a:rPr lang="ru-RU" dirty="0" smtClean="0"/>
              <a:t> "Новый мировой порядок", террористы захватили четыре самолета. Согласно официальной версии девятнадцать арабов угнали 4 самолета; врезались на двух из них в башни Всемирного Торгового центра, что стало причиной пожара внутри, и врезались на третьем в Пентагон. Согласно официальной версии, в результате пожара стальные несущие балки расплавились, что стало причиной обрушения башен. </a:t>
            </a:r>
          </a:p>
          <a:p>
            <a:endParaRPr lang="ru-RU" dirty="0"/>
          </a:p>
        </p:txBody>
      </p:sp>
      <p:pic>
        <p:nvPicPr>
          <p:cNvPr id="29700" name="Picture 4" descr="http://uchebana5.ru/images/1576/3150912/9c52a62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142984"/>
            <a:ext cx="5088137" cy="3967158"/>
          </a:xfrm>
          <a:prstGeom prst="rect">
            <a:avLst/>
          </a:prstGeom>
          <a:noFill/>
        </p:spPr>
      </p:pic>
      <p:sp>
        <p:nvSpPr>
          <p:cNvPr id="29702" name="AutoShape 6" descr="https://i.ytimg.com/vi/xqqelDq4P48/m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704" name="Picture 8" descr="http://lifeglobe.net/media/entry/893/4_thum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714355"/>
            <a:ext cx="4004062" cy="5338749"/>
          </a:xfrm>
          <a:prstGeom prst="rect">
            <a:avLst/>
          </a:prstGeom>
          <a:noFill/>
        </p:spPr>
      </p:pic>
      <p:pic>
        <p:nvPicPr>
          <p:cNvPr id="29706" name="Picture 10" descr="http://go3.imgsmail.ru/imgpreview?key=646a17404fd68a1a&amp;mb=imgdb_preview_7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1357298"/>
            <a:ext cx="3643338" cy="48648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71670" y="1857364"/>
            <a:ext cx="5072098" cy="4429156"/>
          </a:xfrm>
          <a:solidFill>
            <a:srgbClr val="00B0F0"/>
          </a:solidFill>
          <a:ln>
            <a:solidFill>
              <a:srgbClr val="00B0F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 marL="363538" indent="-282575">
              <a:spcBef>
                <a:spcPts val="5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363538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23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октября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2002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года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в 21.05 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центре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Москвы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(в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театральном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центре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Дубровке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более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50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вооруженных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террористов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захватили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зал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в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котором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шел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популярный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мюзикл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«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Норд-Ост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».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Террористы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требовали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прекратить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войну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в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Чечне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угрожая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расстрелять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заложников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и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взорвать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зал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26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октября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в 5.32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после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уникальной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в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мировой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истории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спецоперации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более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500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заложников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были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освобождены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Уничтожены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50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террористов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– 32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мужчин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и 18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женщин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117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заложников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погибли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</a:p>
          <a:p>
            <a:pPr marL="363538" indent="-282575">
              <a:spcBef>
                <a:spcPts val="5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363538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28 </a:t>
            </a:r>
            <a:r>
              <a:rPr lang="en-GB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октября</a:t>
            </a:r>
            <a:r>
              <a:rPr lang="en-GB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был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объявлен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д</a:t>
            </a:r>
            <a:r>
              <a:rPr lang="ru-RU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нем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320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траура</a:t>
            </a:r>
            <a:r>
              <a:rPr lang="en-GB" sz="3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endParaRPr lang="ru-RU" dirty="0"/>
          </a:p>
        </p:txBody>
      </p:sp>
      <p:pic>
        <p:nvPicPr>
          <p:cNvPr id="31746" name="Picture 2" descr="http://yznaj-ka.ru/wp-content/uploads/2014/09/%D0%9D%D0%BE%D1%80%D0%B4-%D0%9E%D1%81%D1%82-98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r>
              <a:rPr lang="en-GB" sz="4400" b="0" u="sng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Террористический</a:t>
            </a:r>
            <a:r>
              <a:rPr lang="en-GB" sz="4400" b="0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GB" sz="4400" b="0" u="sng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акт</a:t>
            </a:r>
            <a:r>
              <a:rPr lang="en-GB" sz="4400" b="0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 </a:t>
            </a:r>
            <a:r>
              <a:rPr lang="en-GB" sz="4400" b="0" u="sng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Москве</a:t>
            </a:r>
            <a:r>
              <a:rPr lang="en-GB" sz="4400" b="0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2002 </a:t>
            </a:r>
            <a:r>
              <a:rPr lang="en-GB" sz="4400" b="0" u="sng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года</a:t>
            </a:r>
            <a:endParaRPr lang="ru-RU" b="0" u="sng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1750" name="Picture 6" descr="http://ic.pics.livejournal.com/zigzagser/68894784/6492/6492_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2857496"/>
            <a:ext cx="4953000" cy="3714751"/>
          </a:xfrm>
          <a:prstGeom prst="rect">
            <a:avLst/>
          </a:prstGeom>
          <a:noFill/>
        </p:spPr>
      </p:pic>
      <p:pic>
        <p:nvPicPr>
          <p:cNvPr id="31752" name="Picture 8" descr="http://warnet.ws/img5/903/nord/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214290"/>
            <a:ext cx="5786478" cy="63740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s://tengrinews.kz/userdata/images/u161/resized/883424ce3f308d38cc8170654ea9e6d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Теракты в Стамбуле (15.11.2003 и 20.11.2003, Турция)</a:t>
            </a:r>
            <a:b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В результате первого теракта смертники на заминированных автомобилях унесли жизни 25 человек, ранив более 300. Через пять дней в результате череды взрывов погибли еще 28 человек, 450 были ранены. Ответственность за теракты взяла на себя «Аль-Каида», а также исламистская группировка радикалов «Фронт исламских завоевателей Великого Востока».  </a:t>
            </a:r>
            <a:endParaRPr lang="ru-RU" dirty="0"/>
          </a:p>
        </p:txBody>
      </p:sp>
      <p:sp>
        <p:nvSpPr>
          <p:cNvPr id="35842" name="AutoShape 2" descr="https://tengrinews.kz/userdata/images/u161/resized/883424ce3f308d38cc8170654ea9e6d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http://image.subscribe.ru/list/digest/economics/im_20150901171925_292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GB" sz="4400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Захват</a:t>
            </a:r>
            <a:r>
              <a:rPr lang="en-GB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GB" sz="4400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заложников</a:t>
            </a:r>
            <a:r>
              <a:rPr lang="en-GB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в </a:t>
            </a:r>
            <a:r>
              <a:rPr lang="en-GB" sz="4400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Беслане</a:t>
            </a: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29190" y="792237"/>
            <a:ext cx="4214810" cy="6065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3538" indent="-282575" algn="ctr">
              <a:lnSpc>
                <a:spcPct val="80000"/>
              </a:lnSpc>
              <a:spcBef>
                <a:spcPts val="5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363538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сентября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2004 года 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районе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села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Хурикау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границе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Моздокского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Правобережного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районов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Северной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Осетии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примерно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60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км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Беслана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вооруженные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люди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остановили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местного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участкового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майора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милиции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посадили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его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свою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машину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63538" indent="-282575" algn="ctr">
              <a:lnSpc>
                <a:spcPct val="80000"/>
              </a:lnSpc>
              <a:spcBef>
                <a:spcPts val="5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363538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предварительным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данным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именно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помощью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удостоверения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сотрудника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МВД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боевики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ГАЗ-66 и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двух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легковых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автомобилях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беспрепятственно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миновали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несколько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КПП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пути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Беслана</a:t>
            </a:r>
            <a:r>
              <a:rPr lang="en-GB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9912" y="404664"/>
            <a:ext cx="5112568" cy="6093296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363538" indent="-282575">
              <a:lnSpc>
                <a:spcPct val="80000"/>
              </a:lnSpc>
              <a:spcBef>
                <a:spcPts val="5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363538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ru-RU" sz="2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     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Во</a:t>
            </a:r>
            <a:r>
              <a:rPr lang="ru-RU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время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проведения</a:t>
            </a:r>
            <a:r>
              <a:rPr lang="ru-RU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торжественной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линейки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случаю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1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сентября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они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ворвались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на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территорию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школы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№1. </a:t>
            </a:r>
          </a:p>
          <a:p>
            <a:pPr marL="363538" indent="-282575">
              <a:lnSpc>
                <a:spcPct val="80000"/>
              </a:lnSpc>
              <a:spcBef>
                <a:spcPts val="5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363538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	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Всего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на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линейке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,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данным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комитета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образования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администрации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Беслана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,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присутствовали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895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учеников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и 59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учителей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и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технических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сотрудников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школы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. </a:t>
            </a:r>
          </a:p>
          <a:p>
            <a:pPr marL="363538" indent="-282575">
              <a:lnSpc>
                <a:spcPct val="80000"/>
              </a:lnSpc>
              <a:spcBef>
                <a:spcPts val="500"/>
              </a:spcBef>
              <a:buClr>
                <a:srgbClr val="99FF99"/>
              </a:buClr>
              <a:buSzPct val="80000"/>
              <a:buFont typeface="Wingdings" charset="2"/>
              <a:buNone/>
              <a:tabLst>
                <a:tab pos="363538" algn="l"/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	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Количество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родителей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,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пришедших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проводить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детей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в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школу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,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неизвестно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.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Открыв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беспорядочную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стрельбу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в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воздух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,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боевики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приказали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всем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присутствующим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зайти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в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здание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школы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,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однако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большинство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- в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основном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старшеклассники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и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взрослые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-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смогли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просто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разбежаться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.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Тех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кто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не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смог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это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сделать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-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учеников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младших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классов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и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их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родителей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и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часть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учителей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-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бандиты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загнали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 в </a:t>
            </a:r>
            <a:r>
              <a:rPr lang="en-GB" sz="2200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спортзал</a:t>
            </a:r>
            <a:r>
              <a:rPr lang="en-GB" sz="2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Batang" pitchFamily="16" charset="-127"/>
              </a:rPr>
              <a:t>. 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2952328" cy="295232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717032"/>
            <a:ext cx="3168352" cy="2723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h-a.d-cd.net/8fbd778s-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429000"/>
            <a:ext cx="5329246" cy="321471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rPr>
              <a:t>    В первые же минуты захвата на звуки выстрелов к школе начали сбегаться сотрудники городского отдела милиции. В хаотичной перестрелке погибли трое человек. Одно тело лежало у входа в здание, два других - на проезжей части у ограды. Все погибшие - гражданские лица. В течение всего дня боевики не давали забрать тела, открывая огонь при приближении людей к школе.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russkiymir.ru/upload/medialibrary/9f6/9f6d4c66f13a9e9ee9c4b78fbee37c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Все закончилось через три дня - 3 сентября. В результате теракта погибли более 300 человек, в том числе более 180 детей</a:t>
            </a:r>
            <a:endParaRPr lang="ru-RU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5844" name="Picture 4" descr="http://cdn.tvc.ru/pictures/o/178/9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928670"/>
            <a:ext cx="5829276" cy="3886184"/>
          </a:xfrm>
          <a:prstGeom prst="rect">
            <a:avLst/>
          </a:prstGeom>
          <a:noFill/>
        </p:spPr>
      </p:pic>
      <p:pic>
        <p:nvPicPr>
          <p:cNvPr id="35846" name="Picture 6" descr="http://img1.liveinternet.ru/images/attach/c/11/116/156/116156435_695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500306"/>
            <a:ext cx="5238772" cy="3929079"/>
          </a:xfrm>
          <a:prstGeom prst="rect">
            <a:avLst/>
          </a:prstGeom>
          <a:noFill/>
        </p:spPr>
      </p:pic>
      <p:pic>
        <p:nvPicPr>
          <p:cNvPr id="35848" name="Picture 8" descr="http://cs3.livemaster.ru/zhurnalfoto/e/f/d/1509010942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1571612"/>
            <a:ext cx="7239000" cy="4067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062.ua/uploaded/Image/news/37fdc52d878e7446d47d93a7e7364e7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190</TotalTime>
  <Words>1027</Words>
  <Application>Microsoft Office PowerPoint</Application>
  <PresentationFormat>Экран (4:3)</PresentationFormat>
  <Paragraphs>133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Апекс</vt:lpstr>
      <vt:lpstr>Терроризм</vt:lpstr>
      <vt:lpstr>Понятие терроризма </vt:lpstr>
      <vt:lpstr>Слайд 3</vt:lpstr>
      <vt:lpstr>Основные причины обращения к террористической деятельности </vt:lpstr>
      <vt:lpstr>Классификации терроризма:</vt:lpstr>
      <vt:lpstr>Слайд 6</vt:lpstr>
      <vt:lpstr>Особые формы терроризма </vt:lpstr>
      <vt:lpstr>Специалисты, исследующие проблему терроризма, выделяют две возможные стратегии борьбы с терроризмом — «прогрессивную» и «консервативную»:</vt:lpstr>
      <vt:lpstr>Страны, наиболее пострадавшие от терроризма</vt:lpstr>
      <vt:lpstr>Как не стать жертвой теракта</vt:lpstr>
      <vt:lpstr>Слайд 11</vt:lpstr>
      <vt:lpstr>Слайд 12</vt:lpstr>
      <vt:lpstr>Что делать, если вы оказались в заложниках?</vt:lpstr>
      <vt:lpstr>Способы вовлечения в террористические организации</vt:lpstr>
      <vt:lpstr>«ФЕДЕРАЛЬНЫЙ ЗАКОН РОССИЙСКОЙ ФЕДЕРАЦИИ О БОРЬБЕ С ТЕРРОРИЗМОМ» </vt:lpstr>
      <vt:lpstr>Функции субъектов, осуществляющих борьбу с терроризмом:</vt:lpstr>
      <vt:lpstr>Разрушение Всемирного  Торгового Центра</vt:lpstr>
      <vt:lpstr>Террористический акт в Москве 2002 года</vt:lpstr>
      <vt:lpstr>Теракты в Стамбуле (15.11.2003 и 20.11.2003, Турция) </vt:lpstr>
      <vt:lpstr>Захват заложников в Беслане</vt:lpstr>
      <vt:lpstr>Слайд 21</vt:lpstr>
      <vt:lpstr>Слайд 22</vt:lpstr>
      <vt:lpstr>Все закончилось через три дня - 3 сентября. В результате теракта погибли более 300 человек, в том числе более 180 детей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Терроризм</dc:title>
  <dc:creator>111</dc:creator>
  <cp:lastModifiedBy>Екатерина</cp:lastModifiedBy>
  <cp:revision>22</cp:revision>
  <dcterms:created xsi:type="dcterms:W3CDTF">2016-11-07T10:43:22Z</dcterms:created>
  <dcterms:modified xsi:type="dcterms:W3CDTF">2016-11-07T14:59:25Z</dcterms:modified>
</cp:coreProperties>
</file>