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40E273-7B7C-4DEF-AE59-D1CB814BD30D}" type="datetimeFigureOut">
              <a:rPr lang="ru-RU" smtClean="0"/>
              <a:pPr/>
              <a:t>29.05.2017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020F6A-E98C-491B-B67E-3D1832F168F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20F6A-E98C-491B-B67E-3D1832F168F6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0EFB1-7D1C-4A9A-898D-13E3214F7446}" type="datetimeFigureOut">
              <a:rPr lang="ru-RU" smtClean="0"/>
              <a:pPr/>
              <a:t>29.05.2017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03DC98C-6BC6-4CBD-8822-478B2E4582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0EFB1-7D1C-4A9A-898D-13E3214F7446}" type="datetimeFigureOut">
              <a:rPr lang="ru-RU" smtClean="0"/>
              <a:pPr/>
              <a:t>29.05.2017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DC98C-6BC6-4CBD-8822-478B2E4582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0EFB1-7D1C-4A9A-898D-13E3214F7446}" type="datetimeFigureOut">
              <a:rPr lang="ru-RU" smtClean="0"/>
              <a:pPr/>
              <a:t>29.05.2017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DC98C-6BC6-4CBD-8822-478B2E4582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0EFB1-7D1C-4A9A-898D-13E3214F7446}" type="datetimeFigureOut">
              <a:rPr lang="ru-RU" smtClean="0"/>
              <a:pPr/>
              <a:t>29.05.2017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DC98C-6BC6-4CBD-8822-478B2E4582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0EFB1-7D1C-4A9A-898D-13E3214F7446}" type="datetimeFigureOut">
              <a:rPr lang="ru-RU" smtClean="0"/>
              <a:pPr/>
              <a:t>29.05.2017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03DC98C-6BC6-4CBD-8822-478B2E4582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0EFB1-7D1C-4A9A-898D-13E3214F7446}" type="datetimeFigureOut">
              <a:rPr lang="ru-RU" smtClean="0"/>
              <a:pPr/>
              <a:t>29.05.2017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DC98C-6BC6-4CBD-8822-478B2E4582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0EFB1-7D1C-4A9A-898D-13E3214F7446}" type="datetimeFigureOut">
              <a:rPr lang="ru-RU" smtClean="0"/>
              <a:pPr/>
              <a:t>29.05.2017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DC98C-6BC6-4CBD-8822-478B2E4582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0EFB1-7D1C-4A9A-898D-13E3214F7446}" type="datetimeFigureOut">
              <a:rPr lang="ru-RU" smtClean="0"/>
              <a:pPr/>
              <a:t>29.05.2017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DC98C-6BC6-4CBD-8822-478B2E4582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0EFB1-7D1C-4A9A-898D-13E3214F7446}" type="datetimeFigureOut">
              <a:rPr lang="ru-RU" smtClean="0"/>
              <a:pPr/>
              <a:t>29.05.2017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DC98C-6BC6-4CBD-8822-478B2E4582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0EFB1-7D1C-4A9A-898D-13E3214F7446}" type="datetimeFigureOut">
              <a:rPr lang="ru-RU" smtClean="0"/>
              <a:pPr/>
              <a:t>29.05.2017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DC98C-6BC6-4CBD-8822-478B2E4582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0EFB1-7D1C-4A9A-898D-13E3214F7446}" type="datetimeFigureOut">
              <a:rPr lang="ru-RU" smtClean="0"/>
              <a:pPr/>
              <a:t>29.05.2017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03DC98C-6BC6-4CBD-8822-478B2E4582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060EFB1-7D1C-4A9A-898D-13E3214F7446}" type="datetimeFigureOut">
              <a:rPr lang="ru-RU" smtClean="0"/>
              <a:pPr/>
              <a:t>29.05.2017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03DC98C-6BC6-4CBD-8822-478B2E45824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71802" y="5500678"/>
            <a:ext cx="5857916" cy="1357322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Выполнила: студентка 1 курса 15 гр. 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Смирнова Екатерина Владимировна </a:t>
            </a:r>
          </a:p>
          <a:p>
            <a:r>
              <a:rPr lang="ru-RU" dirty="0"/>
              <a:t> 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1500174"/>
            <a:ext cx="7772400" cy="1470025"/>
          </a:xfrm>
        </p:spPr>
        <p:txBody>
          <a:bodyPr/>
          <a:lstStyle/>
          <a:p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Особые средства юридической техники 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00034" y="214290"/>
            <a:ext cx="828677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ФЕДЕРАЛЬНОЕ ГОСУДАРСТВЕННОЕ БЮДЖЕТНОЕ ОБРАЗОВАТЕЛЬНОЕ УЧРЕЖДЕНИЕ ВЫСШЕГО ОБРАЗОВАНИЯ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«ТВЕРСКОЙ ГОСУДАРСТВЕННЫЙ УНИВЕРСИТЕТ»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://utmagazine.ru/uploads/content/Columbia-personal-injury-lawyer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071810"/>
            <a:ext cx="8286776" cy="23954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cdn.fishki.net/upload/post/201510/01/1681790/6e3b250c36997a1776c6cf5dcbc5fc6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357166"/>
            <a:ext cx="5229236" cy="928710"/>
          </a:xfrm>
        </p:spPr>
        <p:txBody>
          <a:bodyPr>
            <a:prstTxWarp prst="textChevronInverted">
              <a:avLst/>
            </a:prstTxWarp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Правовые презумпции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357554" y="1500174"/>
            <a:ext cx="5629260" cy="2643198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/>
              <a:t>Правовые презумпции</a:t>
            </a:r>
            <a:r>
              <a:rPr lang="ru-RU" dirty="0" smtClean="0"/>
              <a:t> - закрепленные в нормах права предположения о наличии или отсутствии юридических фактов. </a:t>
            </a:r>
          </a:p>
          <a:p>
            <a:pPr>
              <a:buNone/>
            </a:pPr>
            <a:r>
              <a:rPr lang="ru-RU" dirty="0" smtClean="0"/>
              <a:t> Эти предположения основаны на связи с реально происходящими процессами и подтверждены предшествующим опытом (В.К. Бабаев).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357158" y="4714884"/>
            <a:ext cx="4572000" cy="168789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b="1" dirty="0" smtClean="0"/>
              <a:t>  Значение презумпций:</a:t>
            </a:r>
          </a:p>
          <a:p>
            <a:pPr lvl="1">
              <a:buFont typeface="Wingdings" pitchFamily="2" charset="2"/>
              <a:buChar char="v"/>
            </a:pPr>
            <a:r>
              <a:rPr lang="ru-RU" dirty="0" smtClean="0"/>
              <a:t>выступают в качестве средства, помогающего установлению истины.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lawstreetmedia.com/wp-content/uploads/gave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14290"/>
            <a:ext cx="8715404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Характерные черты правовых презумпций: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/>
            </a:r>
            <a:b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</a:br>
            <a:endParaRPr lang="ru-RU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714876" y="5143512"/>
            <a:ext cx="4143372" cy="135732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lvl="1">
              <a:buFont typeface="Wingdings" pitchFamily="2" charset="2"/>
              <a:buChar char="ü"/>
            </a:pP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действуют только в правовой сфере.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0" y="4000504"/>
            <a:ext cx="4786346" cy="99542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48640" lvl="1" indent="-228600">
              <a:spcBef>
                <a:spcPts val="370"/>
              </a:spcBef>
              <a:buClr>
                <a:srgbClr val="9B2D1F"/>
              </a:buClr>
              <a:buSzPct val="85000"/>
              <a:buFont typeface="Wingdings" pitchFamily="2" charset="2"/>
              <a:buChar char="ü"/>
            </a:pPr>
            <a:r>
              <a:rPr lang="ru-RU" sz="20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это разновидность общих презумпций;</a:t>
            </a:r>
          </a:p>
        </p:txBody>
      </p:sp>
      <p:sp>
        <p:nvSpPr>
          <p:cNvPr id="5" name="Овал 4"/>
          <p:cNvSpPr/>
          <p:nvPr/>
        </p:nvSpPr>
        <p:spPr>
          <a:xfrm>
            <a:off x="4214810" y="2571744"/>
            <a:ext cx="4703809" cy="1428214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48640" lvl="1" indent="-228600">
              <a:spcBef>
                <a:spcPts val="370"/>
              </a:spcBef>
              <a:buClr>
                <a:srgbClr val="9B2D1F"/>
              </a:buClr>
              <a:buSzPct val="85000"/>
              <a:buFont typeface="Wingdings" pitchFamily="2" charset="2"/>
              <a:buChar char="ü"/>
            </a:pPr>
            <a:r>
              <a:rPr lang="ru-RU" sz="20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прямо или косвенно отражаются в нормативных актах;</a:t>
            </a:r>
          </a:p>
        </p:txBody>
      </p:sp>
      <p:sp>
        <p:nvSpPr>
          <p:cNvPr id="6" name="Овал 5"/>
          <p:cNvSpPr/>
          <p:nvPr/>
        </p:nvSpPr>
        <p:spPr>
          <a:xfrm>
            <a:off x="0" y="857232"/>
            <a:ext cx="5000660" cy="2077403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48640" lvl="1" indent="-228600">
              <a:spcBef>
                <a:spcPts val="370"/>
              </a:spcBef>
              <a:buClr>
                <a:srgbClr val="9B2D1F"/>
              </a:buClr>
              <a:buSzPct val="85000"/>
              <a:buFont typeface="Wingdings" pitchFamily="2" charset="2"/>
              <a:buChar char="ü"/>
            </a:pPr>
            <a:r>
              <a:rPr lang="ru-RU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обусловлены потребностями юридического </a:t>
            </a:r>
            <a:r>
              <a:rPr lang="ru-RU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опосредования</a:t>
            </a:r>
            <a:r>
              <a:rPr lang="ru-RU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общественных отношений;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playcast.ru/uploads/2014/09/23/99367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785794"/>
            <a:ext cx="7772400" cy="79690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Наиболее характерные презумпции:</a:t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14348" y="1285860"/>
            <a:ext cx="7772400" cy="4429156"/>
          </a:xfrm>
        </p:spPr>
        <p:txBody>
          <a:bodyPr>
            <a:normAutofit fontScale="77500" lnSpcReduction="20000"/>
          </a:bodyPr>
          <a:lstStyle/>
          <a:p>
            <a:pPr lvl="1">
              <a:buFont typeface="Wingdings" pitchFamily="2" charset="2"/>
              <a:buChar char="q"/>
            </a:pPr>
            <a:r>
              <a:rPr lang="ru-RU" dirty="0" smtClean="0"/>
              <a:t>знания закона;</a:t>
            </a:r>
          </a:p>
          <a:p>
            <a:pPr lvl="1">
              <a:buFont typeface="Wingdings" pitchFamily="2" charset="2"/>
              <a:buChar char="q"/>
            </a:pPr>
            <a:r>
              <a:rPr lang="ru-RU" dirty="0" smtClean="0"/>
              <a:t>невиновности;</a:t>
            </a:r>
          </a:p>
          <a:p>
            <a:pPr lvl="1">
              <a:buFont typeface="Wingdings" pitchFamily="2" charset="2"/>
              <a:buChar char="q"/>
            </a:pPr>
            <a:r>
              <a:rPr lang="ru-RU" dirty="0" smtClean="0"/>
              <a:t>справедливости закона;</a:t>
            </a:r>
          </a:p>
          <a:p>
            <a:pPr lvl="1">
              <a:buFont typeface="Wingdings" pitchFamily="2" charset="2"/>
              <a:buChar char="q"/>
            </a:pPr>
            <a:r>
              <a:rPr lang="ru-RU" dirty="0" smtClean="0"/>
              <a:t>истинности и обоснованности приговора;</a:t>
            </a:r>
          </a:p>
          <a:p>
            <a:pPr lvl="1">
              <a:buFont typeface="Wingdings" pitchFamily="2" charset="2"/>
              <a:buChar char="q"/>
            </a:pPr>
            <a:r>
              <a:rPr lang="ru-RU" dirty="0" smtClean="0"/>
              <a:t>ответственности родителей за вред, причиненный их несовершеннолетними детьми;</a:t>
            </a:r>
          </a:p>
          <a:p>
            <a:pPr lvl="1">
              <a:buFont typeface="Wingdings" pitchFamily="2" charset="2"/>
              <a:buChar char="q"/>
            </a:pPr>
            <a:r>
              <a:rPr lang="ru-RU" dirty="0" smtClean="0"/>
              <a:t>предположения о том, что фактический владелец вещи является ее собственником, что принадлежность следует за главной вещью;</a:t>
            </a:r>
          </a:p>
          <a:p>
            <a:pPr lvl="1">
              <a:buFont typeface="Wingdings" pitchFamily="2" charset="2"/>
              <a:buChar char="q"/>
            </a:pPr>
            <a:r>
              <a:rPr lang="ru-RU" dirty="0" smtClean="0"/>
              <a:t>позже изданный закон отменяет предыдущий во всем том, в чем он с ним расходится;</a:t>
            </a:r>
          </a:p>
          <a:p>
            <a:pPr lvl="1">
              <a:buFont typeface="Wingdings" pitchFamily="2" charset="2"/>
              <a:buChar char="q"/>
            </a:pPr>
            <a:r>
              <a:rPr lang="ru-RU" dirty="0" smtClean="0"/>
              <a:t>никто не может передать другому больше прав, чем имеет сам;</a:t>
            </a:r>
          </a:p>
          <a:p>
            <a:pPr lvl="1">
              <a:buFont typeface="Wingdings" pitchFamily="2" charset="2"/>
              <a:buChar char="q"/>
            </a:pPr>
            <a:r>
              <a:rPr lang="ru-RU" dirty="0" smtClean="0"/>
              <a:t>специальный закон отменяет действие общего;</a:t>
            </a:r>
          </a:p>
          <a:p>
            <a:pPr lvl="1">
              <a:buFont typeface="Wingdings" pitchFamily="2" charset="2"/>
              <a:buChar char="q"/>
            </a:pPr>
            <a:r>
              <a:rPr lang="ru-RU" dirty="0" smtClean="0"/>
              <a:t>к невозможному не обязывают;</a:t>
            </a:r>
          </a:p>
          <a:p>
            <a:pPr lvl="1">
              <a:buFont typeface="Wingdings" pitchFamily="2" charset="2"/>
              <a:buChar char="q"/>
            </a:pPr>
            <a:r>
              <a:rPr lang="ru-RU" dirty="0" smtClean="0"/>
              <a:t>кто не отрицает, признает;</a:t>
            </a:r>
          </a:p>
          <a:p>
            <a:pPr lvl="1">
              <a:buFont typeface="Wingdings" pitchFamily="2" charset="2"/>
              <a:buChar char="q"/>
            </a:pPr>
            <a:r>
              <a:rPr lang="ru-RU" dirty="0" smtClean="0"/>
              <a:t>не все, что законно, то нравственно, и др.</a:t>
            </a:r>
          </a:p>
          <a:p>
            <a:endParaRPr lang="ru-RU" dirty="0"/>
          </a:p>
        </p:txBody>
      </p:sp>
      <p:pic>
        <p:nvPicPr>
          <p:cNvPr id="5" name="Picture 4" descr="http://internationallawagency.com/wp-content/uploads/2014/08/3337753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22940">
            <a:off x="5825467" y="4472094"/>
            <a:ext cx="3195736" cy="2198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www.stroyka74.ru/images/news/big/6080_image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1934" y="500042"/>
            <a:ext cx="4357718" cy="857256"/>
          </a:xfrm>
        </p:spPr>
        <p:txBody>
          <a:bodyPr>
            <a:prstTxWarp prst="textChevronInverted">
              <a:avLst/>
            </a:prstTxWarp>
            <a:normAutofit/>
          </a:bodyPr>
          <a:lstStyle/>
          <a:p>
            <a:r>
              <a:rPr lang="ru-RU" dirty="0" smtClean="0">
                <a:ln w="38100" cmpd="sng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Правовые фикции</a:t>
            </a:r>
            <a:endParaRPr lang="ru-RU" dirty="0">
              <a:ln w="38100" cmpd="sng">
                <a:solidFill>
                  <a:srgbClr val="FFFFFF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14348" y="1500174"/>
            <a:ext cx="7772400" cy="2643206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В юриспруденции </a:t>
            </a:r>
            <a:r>
              <a:rPr lang="ru-RU" b="1" dirty="0" smtClean="0"/>
              <a:t>правовая фикция</a:t>
            </a:r>
            <a:r>
              <a:rPr lang="ru-RU" dirty="0" smtClean="0"/>
              <a:t> - это особый прием, который заключается в том, что действительность подводится под некую формулу, ей не соответствующую или даже вообще ничего общего с ней не имеющую, чтобы затем из этой формулы сделать определенные выводы.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00166" y="4857760"/>
            <a:ext cx="6286512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Это необходимо для некоторых практических нужд, поэтому фикции закрепляются в праве. Фикция противостоит истине, но принимается за истину. Фикция никому не вредит. Напротив, она полезна.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57224" y="1000108"/>
            <a:ext cx="7772400" cy="4572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ru-RU" dirty="0" smtClean="0"/>
              <a:t>способствуют переводу обыденной реальности в реальность правовую;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устраняют неопределенность в правовом регулировании;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помогают упростить юридические отношения и сделать правовое регулирование устойчивым и стабильным;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способствуют охране прав граждан;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помогают добиться справедливости порой на грани или наперекор истине;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сокращая ход и объем правовой деятельности, облегчают установление обстоятельств и тем самым делают правовую систему экономной;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способствуют эффективности юридической деятельности. 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357166"/>
            <a:ext cx="7572428" cy="492443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marL="274320" lvl="0" indent="-274320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ru-RU" sz="26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Значение фикций состоит в том, что они:</a:t>
            </a:r>
          </a:p>
        </p:txBody>
      </p:sp>
      <p:pic>
        <p:nvPicPr>
          <p:cNvPr id="30722" name="Picture 2" descr="http://go2.imgsmail.ru/imgpreview?key=5909229c7db452f9&amp;mb=imgdb_preview_4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5072074"/>
            <a:ext cx="4619634" cy="1504681"/>
          </a:xfrm>
          <a:prstGeom prst="rect">
            <a:avLst/>
          </a:prstGeom>
          <a:noFill/>
        </p:spPr>
      </p:pic>
      <p:pic>
        <p:nvPicPr>
          <p:cNvPr id="6" name="Picture 2" descr="C:\Users\Екатерина\AppData\Local\Microsoft\Windows\Temporary Internet Files\Content.IE5\N772SRZ8\20120821-justice-sword[1]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079928">
            <a:off x="88653" y="295561"/>
            <a:ext cx="1174438" cy="12655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качестве типичного примера фикции из российского законодательства обычно приводится положение о признании лица безвестно отсутствующим, которое гласит:</a:t>
            </a:r>
            <a:endParaRPr lang="ru-RU" sz="2000" b="1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643050"/>
            <a:ext cx="4586294" cy="4552968"/>
          </a:xfr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"Гражданин может быть по заявлению заинтересованных лиц признан судом безвестно отсутствующим, если в течение года в месте его жительства нет сведений о месте его пребывания. При невозможности установить день получения последних сведений об отсутствующем началом исчисления срока для признания безвестного отсутствия считается первое число месяца, следующего за тем, в котором были получены последние сведения об отсутствующем, а при невозможности установить этот месяц - первое января следующего года"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ст.42 ГК РФ).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700" name="Picture 4" descr="http://cdn.bolshoyvopros.ru/files/users/images/70/02/7002dab9b36e4136d502e72f57c980ff.jpg"/>
          <p:cNvPicPr>
            <a:picLocks noChangeAspect="1" noChangeArrowheads="1"/>
          </p:cNvPicPr>
          <p:nvPr/>
        </p:nvPicPr>
        <p:blipFill>
          <a:blip r:embed="rId2" cstate="print"/>
          <a:srcRect l="13500" r="12999" b="-501"/>
          <a:stretch>
            <a:fillRect/>
          </a:stretch>
        </p:blipFill>
        <p:spPr bwMode="auto">
          <a:xfrm rot="341543">
            <a:off x="4943619" y="1590537"/>
            <a:ext cx="3500462" cy="4786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0"/>
            <a:ext cx="6000792" cy="1011222"/>
          </a:xfrm>
        </p:spPr>
        <p:txBody>
          <a:bodyPr>
            <a:norm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Список литературы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000108"/>
            <a:ext cx="8258204" cy="4572000"/>
          </a:xfr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514350" indent="-514350" algn="ctr">
              <a:buNone/>
            </a:pPr>
            <a:r>
              <a:rPr lang="ru-RU" sz="2000" dirty="0" smtClean="0"/>
              <a:t> Нормативные правовые акты</a:t>
            </a:r>
          </a:p>
          <a:p>
            <a:pPr marL="514350" indent="-514350">
              <a:buNone/>
            </a:pPr>
            <a:r>
              <a:rPr lang="ru-RU" sz="2000" dirty="0" smtClean="0"/>
              <a:t>1. Гражданский кодекс Российской Федерации (Часть первая) от 30.11.1994 г. №51-ФЗ // Собрание законодательства РФ. 1994. № 32. Ст.3301</a:t>
            </a:r>
          </a:p>
          <a:p>
            <a:pPr marL="514350" indent="-514350" algn="ctr">
              <a:buNone/>
            </a:pPr>
            <a:r>
              <a:rPr lang="ru-RU" sz="2000" dirty="0" smtClean="0"/>
              <a:t> </a:t>
            </a:r>
          </a:p>
          <a:p>
            <a:pPr marL="514350" indent="-514350" algn="ctr">
              <a:buNone/>
            </a:pPr>
            <a:r>
              <a:rPr lang="ru-RU" sz="2000" dirty="0" smtClean="0"/>
              <a:t>Специальная литература </a:t>
            </a:r>
          </a:p>
          <a:p>
            <a:pPr marL="514350" indent="-514350">
              <a:buAutoNum type="arabicPeriod"/>
            </a:pPr>
            <a:r>
              <a:rPr lang="ru-RU" sz="2000" dirty="0" err="1" smtClean="0"/>
              <a:t>Алекеев</a:t>
            </a:r>
            <a:r>
              <a:rPr lang="ru-RU" sz="2000" dirty="0" smtClean="0"/>
              <a:t> С.С. Общая теория права. М., 2008.</a:t>
            </a:r>
          </a:p>
          <a:p>
            <a:pPr marL="514350" indent="-514350">
              <a:buAutoNum type="arabicPeriod"/>
            </a:pPr>
            <a:r>
              <a:rPr lang="ru-RU" sz="2000" dirty="0" err="1" smtClean="0"/>
              <a:t>Княгин</a:t>
            </a:r>
            <a:r>
              <a:rPr lang="ru-RU" sz="2000" dirty="0" smtClean="0"/>
              <a:t> К.Н. </a:t>
            </a:r>
            <a:r>
              <a:rPr lang="ru-RU" sz="2000" dirty="0" err="1" smtClean="0"/>
              <a:t>Юридеческое</a:t>
            </a:r>
            <a:r>
              <a:rPr lang="ru-RU" sz="2000" dirty="0" smtClean="0"/>
              <a:t> технологическое знание  // Юридическая наука в свете новых задач. Свердловск, 1990.</a:t>
            </a:r>
          </a:p>
          <a:p>
            <a:pPr marL="514350" indent="-514350">
              <a:buAutoNum type="arabicPeriod"/>
            </a:pPr>
            <a:r>
              <a:rPr lang="ru-RU" sz="2000" dirty="0" smtClean="0"/>
              <a:t>Лазарев В.В. Липень С.В. Теория государства и права. Учебник для вузов. М., 2004. </a:t>
            </a:r>
          </a:p>
          <a:p>
            <a:pPr marL="514350" indent="-514350">
              <a:buAutoNum type="arabicPeriod"/>
            </a:pPr>
            <a:r>
              <a:rPr lang="ru-RU" sz="2000" dirty="0" err="1" smtClean="0"/>
              <a:t>Мелехин</a:t>
            </a:r>
            <a:r>
              <a:rPr lang="ru-RU" sz="2000" dirty="0" smtClean="0"/>
              <a:t> А.В. Теория государства и права. Учебник. М., </a:t>
            </a:r>
            <a:r>
              <a:rPr lang="ru-RU" sz="2000" dirty="0" err="1" smtClean="0"/>
              <a:t>Маркет</a:t>
            </a:r>
            <a:r>
              <a:rPr lang="ru-RU" sz="2000" dirty="0" smtClean="0"/>
              <a:t> ДС, 2007. </a:t>
            </a:r>
          </a:p>
          <a:p>
            <a:pPr marL="514350" indent="-514350">
              <a:buAutoNum type="romanUcPeriod"/>
            </a:pPr>
            <a:endParaRPr lang="ru-RU" sz="2000" dirty="0" smtClean="0"/>
          </a:p>
          <a:p>
            <a:pPr marL="514350" indent="-514350">
              <a:buAutoNum type="romanUcPeriod"/>
            </a:pPr>
            <a:endParaRPr lang="ru-RU" sz="2000" dirty="0" smtClean="0"/>
          </a:p>
        </p:txBody>
      </p:sp>
      <p:pic>
        <p:nvPicPr>
          <p:cNvPr id="32770" name="Picture 2" descr="http://ivurcol.net/img/main/femid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2000240"/>
            <a:ext cx="1050811" cy="1842376"/>
          </a:xfrm>
          <a:prstGeom prst="rect">
            <a:avLst/>
          </a:prstGeom>
          <a:noFill/>
        </p:spPr>
      </p:pic>
      <p:pic>
        <p:nvPicPr>
          <p:cNvPr id="32772" name="Picture 4" descr="http://images.vector-images.com/clp/170570/clp189007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40" y="4857760"/>
            <a:ext cx="1806743" cy="18067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Картинки по запросу законодательств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714348" y="2071678"/>
            <a:ext cx="7772400" cy="3000396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buNone/>
            </a:pPr>
            <a:r>
              <a:rPr lang="ru-RU" b="1" dirty="0" smtClean="0"/>
              <a:t>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Средства юридической техники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— это арсенал логико-языковых, формально-атрибутивных (реквизиты) и специально-юридических (конструкции, презумпции, фикции, отсылки, примечания и т. д.) средств, технико-юридический инструментарий, используемый для конструирования нормативного акта.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142852"/>
            <a:ext cx="48577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Понятие средств юридической техники  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://www.rabochy-put.ru/uploads/posts/2012-10/1351250350_fotolia_29726300_subscription_xxl_800x600_215710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139844">
            <a:off x="533927" y="4034397"/>
            <a:ext cx="1691938" cy="169193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285728"/>
            <a:ext cx="6143668" cy="64294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Особые средства юридической техники 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1643042" y="1643050"/>
            <a:ext cx="7143800" cy="794802"/>
          </a:xfrm>
          <a:prstGeom prst="triangl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/>
              <a:t>Юридические конструкции</a:t>
            </a:r>
            <a:endParaRPr lang="ru-RU" sz="2000" b="1" dirty="0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214282" y="3071810"/>
            <a:ext cx="5357818" cy="794802"/>
          </a:xfrm>
          <a:prstGeom prst="triangl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000" b="1" dirty="0"/>
              <a:t>Правовые аксиомы</a:t>
            </a:r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357158" y="5429264"/>
            <a:ext cx="6072230" cy="794802"/>
          </a:xfrm>
          <a:prstGeom prst="triangl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000" b="1" dirty="0"/>
              <a:t>Правовые </a:t>
            </a:r>
            <a:r>
              <a:rPr lang="ru-RU" sz="2000" b="1" dirty="0" smtClean="0"/>
              <a:t>презумпции</a:t>
            </a:r>
            <a:endParaRPr lang="ru-RU" sz="2000" b="1" dirty="0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4143372" y="4000504"/>
            <a:ext cx="4786314" cy="794802"/>
          </a:xfrm>
          <a:prstGeom prst="triangl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/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Правовые фикции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Соединительная линия уступом 10"/>
          <p:cNvCxnSpPr/>
          <p:nvPr/>
        </p:nvCxnSpPr>
        <p:spPr>
          <a:xfrm rot="5400000">
            <a:off x="71406" y="1643050"/>
            <a:ext cx="2786082" cy="135732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hape 16"/>
          <p:cNvCxnSpPr>
            <a:stCxn id="2" idx="3"/>
          </p:cNvCxnSpPr>
          <p:nvPr/>
        </p:nvCxnSpPr>
        <p:spPr>
          <a:xfrm>
            <a:off x="7643834" y="607199"/>
            <a:ext cx="642942" cy="1678793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Соединительная линия уступом 18"/>
          <p:cNvCxnSpPr/>
          <p:nvPr/>
        </p:nvCxnSpPr>
        <p:spPr>
          <a:xfrm rot="16200000" flipH="1">
            <a:off x="6179355" y="2321711"/>
            <a:ext cx="3786214" cy="85725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Shape 22"/>
          <p:cNvCxnSpPr>
            <a:stCxn id="2" idx="1"/>
          </p:cNvCxnSpPr>
          <p:nvPr/>
        </p:nvCxnSpPr>
        <p:spPr>
          <a:xfrm rot="10800000" flipV="1">
            <a:off x="500034" y="607198"/>
            <a:ext cx="1000132" cy="5536445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armenia-news.ru/wp-content/uploads/2016/08/Povyishenie-indeksatsiya-zarplatyi-rabotnikam-apparata-suda-v-2017-godu-v-Rossii-.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500042"/>
            <a:ext cx="6657996" cy="1928826"/>
          </a:xfrm>
        </p:spPr>
        <p:txBody>
          <a:bodyPr>
            <a:prstTxWarp prst="textCurveUp">
              <a:avLst/>
            </a:prstTxWarp>
            <a:normAutofit/>
          </a:bodyPr>
          <a:lstStyle/>
          <a:p>
            <a:r>
              <a:rPr lang="ru-RU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Юридическая конструкция</a:t>
            </a:r>
            <a:br>
              <a:rPr lang="ru-RU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endParaRPr lang="ru-RU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3643314"/>
            <a:ext cx="7772400" cy="2500330"/>
          </a:xfrm>
          <a:solidFill>
            <a:srgbClr val="00B05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buNone/>
            </a:pPr>
            <a:r>
              <a:rPr lang="ru-RU" b="1" dirty="0" smtClean="0"/>
              <a:t>Юридическая конструкция</a:t>
            </a:r>
            <a:r>
              <a:rPr lang="ru-RU" dirty="0" smtClean="0"/>
              <a:t> — это создаваемая с помощью абстрактного мышления модель общественного отношения (его типовая схема), элементы которой жестко увязаны между собой (например, юридическая конструкция "договор").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windows7desktopwallpapers.com/wallpapers/1920x1200/brown-abstract-squar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0"/>
            <a:ext cx="7772400" cy="78583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Признаки юридической конструкции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3108" y="928670"/>
            <a:ext cx="6357982" cy="1643074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400" dirty="0" smtClean="0"/>
              <a:t>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конструкции предметом обобщения являются разнородные явления (кража, бандитизм, получение взятки, изнасилование и т.п.). Отсюда следует, что выделить общие признаки у этих ситуаций не представляется возможным.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Picture 6" descr="http://www.capitalbg.ru/images/femid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42918"/>
            <a:ext cx="1502553" cy="25320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71538" y="1857364"/>
            <a:ext cx="6215090" cy="163121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Юридические конструкции — это обобщения различных сложных явлений, элементов юридической деятельности не по признакам, а по их внутренней структуре или строению (например, структура правоотношения, структура иска).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71604" y="2786058"/>
            <a:ext cx="6929486" cy="19389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отличие от понятия, которое тоже есть результат обобщения, юридическая конструкция — обобщение более глубокое (в юридической конструкции, помимо элементов, ее составляющих, находят отражение связи между этими элементами различных явлений юридических фактов или общественных отношений).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3929066"/>
            <a:ext cx="6858000" cy="13234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юридической конструкции находят отражение не любые связи, а лишь типичные, т.е. всегда имеющие место, если речь идет об аналогичных юридических фактах, правовых ситуациях, общественных отношениях.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43174" y="5000636"/>
            <a:ext cx="5929354" cy="13234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Характер связей между элементами общественного отношения, явлениями всегда жесткий; отсутствие хотя бы одного элемента приводит к разрушению конструкции в целом.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  <p:bldP spid="6" grpId="0" build="allAtOnce" animBg="1"/>
      <p:bldP spid="7" grpId="0" build="allAtOnce" animBg="1"/>
      <p:bldP spid="8" grpId="0" build="allAtOnce" animBg="1"/>
      <p:bldP spid="9" grpId="0" build="allAtOnce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http://www.megamir.ru/images/blog/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857232"/>
            <a:ext cx="8001056" cy="1857388"/>
          </a:xfrm>
          <a:prstGeom prst="ellipse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Непременным атрибутом юридической конструкции является наличие в ней разнородных элементов (частей). Содержание каждой конструкции состоит из набора таких элементов, свойственного только данному отражаемому в ней виду общественных отношений.</a:t>
            </a:r>
            <a:endParaRPr lang="ru-RU" sz="1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85918" y="3071810"/>
            <a:ext cx="5786478" cy="175432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Конструкция договора, например, состоит из следующих элементов:</a:t>
            </a:r>
          </a:p>
          <a:p>
            <a:pPr lvl="1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стороны договора;</a:t>
            </a:r>
          </a:p>
          <a:p>
            <a:pPr lvl="1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предмет договора ;</a:t>
            </a:r>
          </a:p>
          <a:p>
            <a:pPr lvl="1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права и обязанности сторон;</a:t>
            </a:r>
          </a:p>
          <a:p>
            <a:pPr lvl="1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санкции за невыполнение обязательств.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Трапеция 7"/>
          <p:cNvSpPr/>
          <p:nvPr/>
        </p:nvSpPr>
        <p:spPr>
          <a:xfrm>
            <a:off x="571472" y="5286388"/>
            <a:ext cx="8286808" cy="1286292"/>
          </a:xfrm>
          <a:prstGeom prst="trapezoid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Характер связей между элементами общественного отношения, явлениями всегда жесткий; отсутствие хотя бы одного элемента приводит к разрушению конструкции в целом.</a:t>
            </a:r>
          </a:p>
          <a:p>
            <a:r>
              <a:rPr lang="ru-RU" sz="1100" dirty="0" smtClean="0"/>
              <a:t/>
            </a:r>
            <a:br>
              <a:rPr lang="ru-RU" sz="1100" dirty="0" smtClean="0"/>
            </a:br>
            <a:endParaRPr lang="ru-RU" sz="11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142976" y="0"/>
            <a:ext cx="69294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ru-RU" sz="2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Элементы юридической конструкции</a:t>
            </a:r>
            <a:endParaRPr lang="ru-RU" sz="28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7bed.net/wp-content/uploads/2010/10/rabota-1024x6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14290"/>
            <a:ext cx="7772400" cy="63184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Значение юридических конструкций </a:t>
            </a:r>
            <a:endParaRPr lang="ru-RU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85786" y="714356"/>
            <a:ext cx="7772400" cy="105250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1.являются способом упорядочения общественных отношений и придания им при анализе точности и четкости (становится возможна типизация ситуаций);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642910" y="1643050"/>
            <a:ext cx="7772400" cy="105250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>
            <a:normAutofit fontScale="47500" lnSpcReduction="20000"/>
          </a:bodyPr>
          <a:lstStyle/>
          <a:p>
            <a:pPr marL="274320" indent="-274320">
              <a:spcBef>
                <a:spcPts val="580"/>
              </a:spcBef>
              <a:buClr>
                <a:schemeClr val="accent1"/>
              </a:buClr>
              <a:buSzPct val="85000"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2. дают возможность теоретически осмыслить массу феноменов в целях последующего их распределения в законах в соответствии с четко сформулированными идеями;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642910" y="2428868"/>
            <a:ext cx="7772400" cy="105250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>
            <a:normAutofit fontScale="55000" lnSpcReduction="20000"/>
          </a:bodyPr>
          <a:lstStyle/>
          <a:p>
            <a:pPr marL="274320" indent="-274320">
              <a:spcBef>
                <a:spcPts val="580"/>
              </a:spcBef>
              <a:buClr>
                <a:schemeClr val="accent1"/>
              </a:buClr>
              <a:buSzPct val="85000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 позволяют идентифицировать и классифицировать юридические явления путем определения их так называемой юридической природы;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500034" y="3357562"/>
            <a:ext cx="8215370" cy="142876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>
            <a:normAutofit fontScale="40000" lnSpcReduction="20000"/>
          </a:bodyPr>
          <a:lstStyle/>
          <a:p>
            <a:pPr marL="274320" indent="-274320">
              <a:spcBef>
                <a:spcPts val="580"/>
              </a:spcBef>
              <a:buClr>
                <a:schemeClr val="accent1"/>
              </a:buClr>
              <a:buSzPct val="85000"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4. позволяют осуществить законодательную экономию за счет повышения степени абстрактности права; облегчают восприятие и изучение всего многообразия явлений права, так как упрощают все это множество частных случаев юридической практики;</a:t>
            </a:r>
          </a:p>
          <a:p>
            <a:pPr marL="274320" indent="-274320">
              <a:spcBef>
                <a:spcPts val="580"/>
              </a:spcBef>
              <a:buClr>
                <a:schemeClr val="accent1"/>
              </a:buClr>
              <a:buSzPct val="85000"/>
            </a:pPr>
            <a:endParaRPr lang="ru-RU" sz="31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571472" y="4572008"/>
            <a:ext cx="7772400" cy="128588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>
            <a:normAutofit fontScale="47500" lnSpcReduction="20000"/>
          </a:bodyPr>
          <a:lstStyle/>
          <a:p>
            <a:pPr marL="274320" indent="-274320">
              <a:spcBef>
                <a:spcPts val="580"/>
              </a:spcBef>
              <a:buClr>
                <a:schemeClr val="accent1"/>
              </a:buClr>
              <a:buSzPct val="85000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5. способствуют концентрированному выражению содержания права (созданная модель — это своего рода лекало, она позволяет сразу урегулировать целый ряд жизненных ситуаций);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500034" y="5572140"/>
            <a:ext cx="7986714" cy="128586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>
            <a:noAutofit/>
          </a:bodyPr>
          <a:lstStyle/>
          <a:p>
            <a:pPr marL="274320" lvl="0" indent="-274320">
              <a:spcBef>
                <a:spcPts val="580"/>
              </a:spcBef>
              <a:buClr>
                <a:schemeClr val="accent1"/>
              </a:buClr>
              <a:buSzPct val="85000"/>
            </a:pP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6.</a:t>
            </a:r>
            <a:r>
              <a:rPr kumimoji="0" lang="ru-RU" sz="15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повышают производительность правоприменительной деятельности (исследование юридического дела по элементам юридической конструкции повышает эффективность).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  <p:bldP spid="5" grpId="0" build="allAtOnce" animBg="1"/>
      <p:bldP spid="6" grpId="0" build="allAtOnce" animBg="1"/>
      <p:bldP spid="7" grpId="0" build="allAtOnce" animBg="1"/>
      <p:bldP spid="8" grpId="0" build="allAtOnce" animBg="1"/>
      <p:bldP spid="9" grpId="0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dingo.com.ua/source/law/0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7686" y="357166"/>
            <a:ext cx="4786314" cy="1500174"/>
          </a:xfrm>
        </p:spPr>
        <p:txBody>
          <a:bodyPr>
            <a:prstTxWarp prst="textCurveDown">
              <a:avLst/>
            </a:prstTxWarp>
            <a:normAutofit/>
          </a:bodyPr>
          <a:lstStyle/>
          <a:p>
            <a:r>
              <a:rPr lang="ru-RU" b="1" dirty="0" smtClean="0">
                <a:ln w="18000">
                  <a:solidFill>
                    <a:srgbClr val="0070C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Правовые аксиомы</a:t>
            </a:r>
            <a:endParaRPr lang="ru-RU" b="1" dirty="0">
              <a:ln w="18000">
                <a:solidFill>
                  <a:srgbClr val="0070C0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3643314"/>
            <a:ext cx="8215338" cy="785818"/>
          </a:xfrm>
          <a:solidFill>
            <a:srgbClr val="0070C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   Правовые аксиомы</a:t>
            </a:r>
            <a:r>
              <a:rPr lang="ru-RU" dirty="0" smtClean="0"/>
              <a:t> - самоочевидные истины, не требующие доказательств.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5072074"/>
            <a:ext cx="7643834" cy="1200329"/>
          </a:xfrm>
          <a:prstGeom prst="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buNone/>
            </a:pPr>
            <a:r>
              <a:rPr lang="ru-RU" sz="2400" dirty="0" smtClean="0"/>
              <a:t>        Значение правовых аксиом: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ru-RU" sz="2400" dirty="0" smtClean="0"/>
              <a:t>отражают уже установленные и достоверные знания.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14282" y="428604"/>
            <a:ext cx="4071934" cy="2357422"/>
          </a:xfrm>
          <a:prstGeom prst="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bIns="9144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Это "простейшие юридические суждения эмпирического уровня, сложившиеся в результате многовекового опыта социальных отношений и взаимодействия человека с окружающей средой" (Г.Н.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Манов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).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bgfons.com/upload/books_texture30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58346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285852" y="785794"/>
            <a:ext cx="68580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905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Наука опирается на правовые аксиомы как на исходные, проверенные жизнью данные. В общей теории права аксиоматических положений много:</a:t>
            </a:r>
          </a:p>
          <a:p>
            <a:pPr lvl="1">
              <a:buFont typeface="Wingdings" pitchFamily="2" charset="2"/>
              <a:buChar char="ü"/>
            </a:pPr>
            <a:r>
              <a:rPr lang="ru-RU" b="1" dirty="0" smtClean="0">
                <a:ln w="1905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кто живет по закону, тот никому не вредит;</a:t>
            </a:r>
          </a:p>
          <a:p>
            <a:pPr lvl="1">
              <a:buFont typeface="Wingdings" pitchFamily="2" charset="2"/>
              <a:buChar char="ü"/>
            </a:pPr>
            <a:r>
              <a:rPr lang="ru-RU" b="1" dirty="0" smtClean="0">
                <a:ln w="1905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нельзя быть судьей в своем собственном деле;</a:t>
            </a:r>
          </a:p>
          <a:p>
            <a:pPr lvl="1">
              <a:buFont typeface="Wingdings" pitchFamily="2" charset="2"/>
              <a:buChar char="ü"/>
            </a:pPr>
            <a:r>
              <a:rPr lang="ru-RU" b="1" dirty="0" smtClean="0">
                <a:ln w="1905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что не запрещено, то разрешено;</a:t>
            </a:r>
          </a:p>
          <a:p>
            <a:pPr lvl="1">
              <a:buFont typeface="Wingdings" pitchFamily="2" charset="2"/>
              <a:buChar char="ü"/>
            </a:pPr>
            <a:r>
              <a:rPr lang="ru-RU" b="1" dirty="0" smtClean="0">
                <a:ln w="1905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люди рождаются свободными и равными в правах;</a:t>
            </a:r>
          </a:p>
          <a:p>
            <a:pPr lvl="1">
              <a:buFont typeface="Wingdings" pitchFamily="2" charset="2"/>
              <a:buChar char="ü"/>
            </a:pPr>
            <a:r>
              <a:rPr lang="ru-RU" b="1" dirty="0" smtClean="0">
                <a:ln w="1905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закон обратной силы не имеет;</a:t>
            </a:r>
          </a:p>
          <a:p>
            <a:pPr lvl="1">
              <a:buFont typeface="Wingdings" pitchFamily="2" charset="2"/>
              <a:buChar char="ü"/>
            </a:pPr>
            <a:r>
              <a:rPr lang="ru-RU" b="1" dirty="0" smtClean="0">
                <a:ln w="1905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гнев не оправдывает правонарушения;</a:t>
            </a:r>
          </a:p>
          <a:p>
            <a:pPr lvl="1">
              <a:buFont typeface="Wingdings" pitchFamily="2" charset="2"/>
              <a:buChar char="ü"/>
            </a:pPr>
            <a:r>
              <a:rPr lang="ru-RU" b="1" dirty="0" smtClean="0">
                <a:ln w="1905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один свидетель - не свидетель;</a:t>
            </a:r>
          </a:p>
          <a:p>
            <a:pPr lvl="1">
              <a:buFont typeface="Wingdings" pitchFamily="2" charset="2"/>
              <a:buChar char="ü"/>
            </a:pPr>
            <a:r>
              <a:rPr lang="ru-RU" b="1" dirty="0" smtClean="0">
                <a:ln w="1905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если обвинение не доказано, обвиняемый оправдан;</a:t>
            </a:r>
          </a:p>
          <a:p>
            <a:pPr lvl="1">
              <a:buFont typeface="Wingdings" pitchFamily="2" charset="2"/>
              <a:buChar char="ü"/>
            </a:pPr>
            <a:r>
              <a:rPr lang="ru-RU" b="1" dirty="0" smtClean="0">
                <a:ln w="1905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показания взвешивают, а не считают;</a:t>
            </a:r>
          </a:p>
          <a:p>
            <a:pPr lvl="1">
              <a:buFont typeface="Wingdings" pitchFamily="2" charset="2"/>
              <a:buChar char="ü"/>
            </a:pPr>
            <a:r>
              <a:rPr lang="ru-RU" b="1" dirty="0" smtClean="0">
                <a:ln w="1905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тот, кто щадит виновного, наказывает невиновных;</a:t>
            </a:r>
          </a:p>
          <a:p>
            <a:pPr lvl="1">
              <a:buFont typeface="Wingdings" pitchFamily="2" charset="2"/>
              <a:buChar char="ü"/>
            </a:pPr>
            <a:r>
              <a:rPr lang="ru-RU" b="1" dirty="0" smtClean="0">
                <a:ln w="1905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правосудие укрепляет государство;</a:t>
            </a:r>
          </a:p>
          <a:p>
            <a:pPr lvl="1">
              <a:buFont typeface="Wingdings" pitchFamily="2" charset="2"/>
              <a:buChar char="ü"/>
            </a:pPr>
            <a:r>
              <a:rPr lang="ru-RU" b="1" dirty="0" smtClean="0">
                <a:ln w="1905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власть существует только для добра и др.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86314" y="5500702"/>
            <a:ext cx="3924306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Все эти аксиомы играют важную регулятивную, прикладную и познавательную роль.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130</TotalTime>
  <Words>737</Words>
  <Application>Microsoft Office PowerPoint</Application>
  <PresentationFormat>Экран (4:3)</PresentationFormat>
  <Paragraphs>103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Справедливость</vt:lpstr>
      <vt:lpstr>Особые средства юридической техники </vt:lpstr>
      <vt:lpstr>Слайд 2</vt:lpstr>
      <vt:lpstr>   Особые средства юридической техники </vt:lpstr>
      <vt:lpstr>Юридическая конструкция </vt:lpstr>
      <vt:lpstr>Признаки юридической конструкции</vt:lpstr>
      <vt:lpstr>Слайд 6</vt:lpstr>
      <vt:lpstr>Значение юридических конструкций </vt:lpstr>
      <vt:lpstr>Правовые аксиомы</vt:lpstr>
      <vt:lpstr>Слайд 9</vt:lpstr>
      <vt:lpstr>Правовые презумпции</vt:lpstr>
      <vt:lpstr>Характерные черты правовых презумпций: </vt:lpstr>
      <vt:lpstr>Наиболее характерные презумпции: </vt:lpstr>
      <vt:lpstr>Правовые фикции</vt:lpstr>
      <vt:lpstr>Слайд 14</vt:lpstr>
      <vt:lpstr>В качестве типичного примера фикции из российского законодательства обычно приводится положение о признании лица безвестно отсутствующим, которое гласит:</vt:lpstr>
      <vt:lpstr>  Список литературы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Средства юридической техники</dc:title>
  <dc:creator>Екатерина</dc:creator>
  <cp:lastModifiedBy>Екатерина</cp:lastModifiedBy>
  <cp:revision>25</cp:revision>
  <dcterms:created xsi:type="dcterms:W3CDTF">2017-05-28T18:51:37Z</dcterms:created>
  <dcterms:modified xsi:type="dcterms:W3CDTF">2017-05-28T21:44:20Z</dcterms:modified>
</cp:coreProperties>
</file>