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273-7B7C-4DEF-AE59-D1CB814BD30D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20F6A-E98C-491B-B67E-3D1832F16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20F6A-E98C-491B-B67E-3D1832F168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60EFB1-7D1C-4A9A-898D-13E3214F7446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03DC98C-6BC6-4CBD-8822-478B2E4582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5500678"/>
            <a:ext cx="5857916" cy="135732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студентка 1 курса 15 гр.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Смирнова Екатерина Владимировна </a:t>
            </a:r>
          </a:p>
          <a:p>
            <a:r>
              <a:rPr lang="ru-RU" dirty="0"/>
              <a:t>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772400" cy="1470025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Особые средства юридической техники 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14290"/>
            <a:ext cx="8286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«ТВЕРСКОЙ ГОСУДАРСТВЕННЫЙ УНИВЕРСИТЕТ»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tmagazine.ru/uploads/content/Columbia-personal-injury-lawy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71810"/>
            <a:ext cx="8286776" cy="239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dn.fishki.net/upload/post/201510/01/1681790/6e3b250c36997a1776c6cf5dcbc5fc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5229236" cy="92871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Правовые презумпции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1500174"/>
            <a:ext cx="5629260" cy="264319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Правовые презумпции</a:t>
            </a:r>
            <a:r>
              <a:rPr lang="ru-RU" dirty="0" smtClean="0"/>
              <a:t> - закрепленные в нормах права предположения о наличии или отсутствии юридических фактов. </a:t>
            </a:r>
          </a:p>
          <a:p>
            <a:pPr>
              <a:buNone/>
            </a:pPr>
            <a:r>
              <a:rPr lang="ru-RU" dirty="0" smtClean="0"/>
              <a:t> Эти предположения основаны на связи с реально происходящими процессами и подтверждены предшествующим опытом (В.К. Бабаев).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57158" y="4714884"/>
            <a:ext cx="4572000" cy="168789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smtClean="0"/>
              <a:t>  Значение презумпций: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выступают в качестве средства, помогающего установлению истины.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lawstreetmedia.com/wp-content/uploads/gav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715404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Характерные черты правовых презумпций: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5143512"/>
            <a:ext cx="4143372" cy="13573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ü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действуют только в правовой сфере.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4000504"/>
            <a:ext cx="4786346" cy="99542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" pitchFamily="2" charset="2"/>
              <a:buChar char="ü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разновидность общих презумпций;</a:t>
            </a:r>
          </a:p>
        </p:txBody>
      </p:sp>
      <p:sp>
        <p:nvSpPr>
          <p:cNvPr id="5" name="Овал 4"/>
          <p:cNvSpPr/>
          <p:nvPr/>
        </p:nvSpPr>
        <p:spPr>
          <a:xfrm>
            <a:off x="4214810" y="2571744"/>
            <a:ext cx="4703809" cy="14282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" pitchFamily="2" charset="2"/>
              <a:buChar char="ü"/>
            </a:pPr>
            <a:r>
              <a:rPr lang="ru-RU" sz="20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прямо или косвенно отражаются в нормативных актах;</a:t>
            </a:r>
          </a:p>
        </p:txBody>
      </p:sp>
      <p:sp>
        <p:nvSpPr>
          <p:cNvPr id="6" name="Овал 5"/>
          <p:cNvSpPr/>
          <p:nvPr/>
        </p:nvSpPr>
        <p:spPr>
          <a:xfrm>
            <a:off x="0" y="857232"/>
            <a:ext cx="5000660" cy="207740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48640" lvl="1" indent="-228600">
              <a:spcBef>
                <a:spcPts val="370"/>
              </a:spcBef>
              <a:buClr>
                <a:srgbClr val="9B2D1F"/>
              </a:buClr>
              <a:buSzPct val="85000"/>
              <a:buFont typeface="Wingdings" pitchFamily="2" charset="2"/>
              <a:buChar char="ü"/>
            </a:pP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обусловлены потребностями юридического </a:t>
            </a:r>
            <a:r>
              <a:rPr lang="ru-RU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опосредования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общественных отношений;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cast.ru/uploads/2014/09/23/9936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7724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Наиболее характерные презумпции: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85860"/>
            <a:ext cx="7772400" cy="4429156"/>
          </a:xfrm>
        </p:spPr>
        <p:txBody>
          <a:bodyPr>
            <a:normAutofit fontScale="77500" lnSpcReduction="20000"/>
          </a:bodyPr>
          <a:lstStyle/>
          <a:p>
            <a:pPr lvl="1">
              <a:buFont typeface="Wingdings" pitchFamily="2" charset="2"/>
              <a:buChar char="q"/>
            </a:pPr>
            <a:r>
              <a:rPr lang="ru-RU" dirty="0" smtClean="0"/>
              <a:t>знания закона;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невиновности;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справедливости закона;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истинности и обоснованности приговора;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ответственности родителей за вред, причиненный их несовершеннолетними детьми;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предположения о том, что фактический владелец вещи является ее собственником, что принадлежность следует за главной вещью;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позже изданный закон отменяет предыдущий во всем том, в чем он с ним расходится;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никто не может передать другому больше прав, чем имеет сам;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специальный закон отменяет действие общего;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к невозможному не обязывают;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кто не отрицает, признает;</a:t>
            </a:r>
          </a:p>
          <a:p>
            <a:pPr lvl="1">
              <a:buFont typeface="Wingdings" pitchFamily="2" charset="2"/>
              <a:buChar char="q"/>
            </a:pPr>
            <a:r>
              <a:rPr lang="ru-RU" dirty="0" smtClean="0"/>
              <a:t>не все, что законно, то нравственно, и др.</a:t>
            </a:r>
          </a:p>
          <a:p>
            <a:endParaRPr lang="ru-RU" dirty="0"/>
          </a:p>
        </p:txBody>
      </p:sp>
      <p:pic>
        <p:nvPicPr>
          <p:cNvPr id="5" name="Picture 4" descr="http://internationallawagency.com/wp-content/uploads/2014/08/333775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2940">
            <a:off x="5825467" y="4472094"/>
            <a:ext cx="3195736" cy="219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royka74.ru/images/news/big/6080_imag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500042"/>
            <a:ext cx="4357718" cy="857256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Правовые фикции</a:t>
            </a:r>
            <a:endParaRPr lang="ru-RU" dirty="0">
              <a:ln w="38100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00174"/>
            <a:ext cx="7772400" cy="264320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В юриспруденции </a:t>
            </a:r>
            <a:r>
              <a:rPr lang="ru-RU" b="1" dirty="0" smtClean="0"/>
              <a:t>правовая фикция</a:t>
            </a:r>
            <a:r>
              <a:rPr lang="ru-RU" dirty="0" smtClean="0"/>
              <a:t> - это особый прием, который заключается в том, что действительность подводится под некую формулу, ей не соответствующую или даже вообще ничего общего с ней не имеющую, чтобы затем из этой формулы сделать определенные выводы.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4857760"/>
            <a:ext cx="62865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Это необходимо для некоторых практических нужд, поэтому фикции закрепляются в праве. Фикция противостоит истине, но принимается за истину. Фикция никому не вредит. Напротив, она полезна.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000108"/>
            <a:ext cx="77724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способствуют переводу обыденной реальности в реальность правовую;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устраняют неопределенность в правовом регулировании;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помогают упростить юридические отношения и сделать правовое регулирование устойчивым и стабильным;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способствуют охране прав граждан;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помогают добиться справедливости порой на грани или наперекор истине;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сокращая ход и объем правовой деятельности, облегчают установление обстоятельств и тем самым делают правовую систему экономной;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способствуют эффективности юридической деятельности.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57166"/>
            <a:ext cx="7572428" cy="4924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ru-RU" sz="2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Значение фикций состоит в том, что они:</a:t>
            </a:r>
          </a:p>
        </p:txBody>
      </p:sp>
      <p:pic>
        <p:nvPicPr>
          <p:cNvPr id="30722" name="Picture 2" descr="http://go2.imgsmail.ru/imgpreview?key=5909229c7db452f9&amp;mb=imgdb_preview_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5072074"/>
            <a:ext cx="4619634" cy="1504681"/>
          </a:xfrm>
          <a:prstGeom prst="rect">
            <a:avLst/>
          </a:prstGeom>
          <a:noFill/>
        </p:spPr>
      </p:pic>
      <p:pic>
        <p:nvPicPr>
          <p:cNvPr id="6" name="Picture 2" descr="C:\Users\Екатерина\AppData\Local\Microsoft\Windows\Temporary Internet Files\Content.IE5\N772SRZ8\20120821-justice-sword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79928">
            <a:off x="88653" y="295561"/>
            <a:ext cx="1174438" cy="1265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качестве типичного примера фикции из российского законодательства обычно приводится положение о признании лица безвестно отсутствующим, которое гласит:</a:t>
            </a:r>
            <a:endParaRPr lang="ru-RU" sz="20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43050"/>
            <a:ext cx="4586294" cy="4552968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"Гражданин может быть по заявлению заинтересованных лиц признан судом безвестно отсутствующим, если в течение года в месте его жительства нет сведений о месте его пребывания. При невозможности установить день получения последних сведений об отсутствующем началом исчисления срока для признания безвестного отсутствия считается первое число месяца, следующего за тем, в котором были получены последние сведения об отсутствующем, а при невозможности установить этот месяц - первое января следующего года"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ст.42 ГК РФ).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cdn.bolshoyvopros.ru/files/users/images/70/02/7002dab9b36e4136d502e72f57c980ff.jpg"/>
          <p:cNvPicPr>
            <a:picLocks noChangeAspect="1" noChangeArrowheads="1"/>
          </p:cNvPicPr>
          <p:nvPr/>
        </p:nvPicPr>
        <p:blipFill>
          <a:blip r:embed="rId2" cstate="print"/>
          <a:srcRect l="13500" r="12999" b="-501"/>
          <a:stretch>
            <a:fillRect/>
          </a:stretch>
        </p:blipFill>
        <p:spPr bwMode="auto">
          <a:xfrm rot="341543">
            <a:off x="4943619" y="1590537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000792" cy="1011222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Список литературы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258204" cy="4572000"/>
          </a:xfr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sz="2000" dirty="0" smtClean="0"/>
              <a:t> Нормативные правовые акты</a:t>
            </a:r>
          </a:p>
          <a:p>
            <a:pPr marL="514350" indent="-514350">
              <a:buNone/>
            </a:pPr>
            <a:r>
              <a:rPr lang="ru-RU" sz="2000" dirty="0" smtClean="0"/>
              <a:t>1. Гражданский кодекс Российской Федерации (Часть первая) от 30.11.1994 г. №51-ФЗ // Собрание законодательства РФ. 1994. № 32. Ст.3301</a:t>
            </a:r>
          </a:p>
          <a:p>
            <a:pPr marL="514350" indent="-514350" algn="ctr">
              <a:buNone/>
            </a:pPr>
            <a:r>
              <a:rPr lang="ru-RU" sz="2000" dirty="0" smtClean="0"/>
              <a:t> </a:t>
            </a:r>
          </a:p>
          <a:p>
            <a:pPr marL="514350" indent="-514350" algn="ctr">
              <a:buNone/>
            </a:pPr>
            <a:r>
              <a:rPr lang="ru-RU" sz="2000" dirty="0" smtClean="0"/>
              <a:t>Специальная литература </a:t>
            </a:r>
          </a:p>
          <a:p>
            <a:pPr marL="514350" indent="-514350">
              <a:buAutoNum type="arabicPeriod"/>
            </a:pPr>
            <a:r>
              <a:rPr lang="ru-RU" sz="2000" dirty="0" err="1" smtClean="0"/>
              <a:t>Алекеев</a:t>
            </a:r>
            <a:r>
              <a:rPr lang="ru-RU" sz="2000" dirty="0" smtClean="0"/>
              <a:t> С.С. Общая теория права. М., 2008.</a:t>
            </a:r>
          </a:p>
          <a:p>
            <a:pPr marL="514350" indent="-514350">
              <a:buAutoNum type="arabicPeriod"/>
            </a:pPr>
            <a:r>
              <a:rPr lang="ru-RU" sz="2000" dirty="0" err="1" smtClean="0"/>
              <a:t>Княгин</a:t>
            </a:r>
            <a:r>
              <a:rPr lang="ru-RU" sz="2000" dirty="0" smtClean="0"/>
              <a:t> К.Н. </a:t>
            </a:r>
            <a:r>
              <a:rPr lang="ru-RU" sz="2000" dirty="0" err="1" smtClean="0"/>
              <a:t>Юридеческое</a:t>
            </a:r>
            <a:r>
              <a:rPr lang="ru-RU" sz="2000" dirty="0" smtClean="0"/>
              <a:t> технологическое знание  // Юридическая наука в свете новых задач. Свердловск, 1990.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Лазарев В.В. Липень С.В. Теория государства и права. Учебник для вузов. М., 2004. </a:t>
            </a:r>
          </a:p>
          <a:p>
            <a:pPr marL="514350" indent="-514350">
              <a:buAutoNum type="arabicPeriod"/>
            </a:pPr>
            <a:r>
              <a:rPr lang="ru-RU" sz="2000" dirty="0" err="1" smtClean="0"/>
              <a:t>Мелехин</a:t>
            </a:r>
            <a:r>
              <a:rPr lang="ru-RU" sz="2000" dirty="0" smtClean="0"/>
              <a:t> А.В. Теория государства и права. Учебник. М., </a:t>
            </a:r>
            <a:r>
              <a:rPr lang="ru-RU" sz="2000" dirty="0" err="1" smtClean="0"/>
              <a:t>Маркет</a:t>
            </a:r>
            <a:r>
              <a:rPr lang="ru-RU" sz="2000" dirty="0" smtClean="0"/>
              <a:t> ДС, 2007. </a:t>
            </a:r>
          </a:p>
          <a:p>
            <a:pPr marL="514350" indent="-514350">
              <a:buAutoNum type="romanUcPeriod"/>
            </a:pPr>
            <a:endParaRPr lang="ru-RU" sz="2000" dirty="0" smtClean="0"/>
          </a:p>
          <a:p>
            <a:pPr marL="514350" indent="-514350">
              <a:buAutoNum type="romanUcPeriod"/>
            </a:pPr>
            <a:endParaRPr lang="ru-RU" sz="2000" dirty="0" smtClean="0"/>
          </a:p>
        </p:txBody>
      </p:sp>
      <p:pic>
        <p:nvPicPr>
          <p:cNvPr id="32770" name="Picture 2" descr="http://ivurcol.net/img/main/femi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2000240"/>
            <a:ext cx="1050811" cy="1842376"/>
          </a:xfrm>
          <a:prstGeom prst="rect">
            <a:avLst/>
          </a:prstGeom>
          <a:noFill/>
        </p:spPr>
      </p:pic>
      <p:pic>
        <p:nvPicPr>
          <p:cNvPr id="32772" name="Picture 4" descr="http://images.vector-images.com/clp/170570/clp189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857760"/>
            <a:ext cx="1806743" cy="1806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законодатель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714348" y="2071678"/>
            <a:ext cx="7772400" cy="30003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Средства юридической техники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это арсенал логико-языковых, формально-атрибутивных (реквизиты) и специально-юридических (конструкции, презумпции, фикции, отсылки, примечания и т. д.) средств, технико-юридический инструментарий, используемый для конструирования нормативного акта.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4857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Понятие средств юридической техники 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rabochy-put.ru/uploads/posts/2012-10/1351250350_fotolia_29726300_subscription_xxl_800x600_2157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9844">
            <a:off x="533927" y="4034397"/>
            <a:ext cx="1691938" cy="16919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14366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Особые средства юридической техники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43042" y="1643050"/>
            <a:ext cx="7143800" cy="79480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Юридические конструкции</a:t>
            </a:r>
            <a:endParaRPr lang="ru-RU" sz="2000" b="1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282" y="3071810"/>
            <a:ext cx="5357818" cy="79480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Правовые аксиомы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57158" y="5429264"/>
            <a:ext cx="6072230" cy="794802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Правовые </a:t>
            </a:r>
            <a:r>
              <a:rPr lang="ru-RU" sz="2000" b="1" dirty="0" smtClean="0"/>
              <a:t>презумпции</a:t>
            </a:r>
            <a:endParaRPr lang="ru-RU" sz="2000" b="1" dirty="0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43372" y="4000504"/>
            <a:ext cx="4786314" cy="794802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Правовые фикции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>
            <a:off x="71406" y="1643050"/>
            <a:ext cx="2786082" cy="13573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2" idx="3"/>
          </p:cNvCxnSpPr>
          <p:nvPr/>
        </p:nvCxnSpPr>
        <p:spPr>
          <a:xfrm>
            <a:off x="7643834" y="607199"/>
            <a:ext cx="642942" cy="167879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6179355" y="2321711"/>
            <a:ext cx="3786214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2" idx="1"/>
          </p:cNvCxnSpPr>
          <p:nvPr/>
        </p:nvCxnSpPr>
        <p:spPr>
          <a:xfrm rot="10800000" flipV="1">
            <a:off x="500034" y="607198"/>
            <a:ext cx="1000132" cy="553644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menia-news.ru/wp-content/uploads/2016/08/Povyishenie-indeksatsiya-zarplatyi-rabotnikam-apparata-suda-v-2017-godu-v-Rossii-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500042"/>
            <a:ext cx="6657996" cy="1928826"/>
          </a:xfrm>
        </p:spPr>
        <p:txBody>
          <a:bodyPr>
            <a:prstTxWarp prst="textCurveUp">
              <a:avLst/>
            </a:prstTxWarp>
            <a:norm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Юридическая конструкция</a:t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3643314"/>
            <a:ext cx="7772400" cy="2500330"/>
          </a:xfr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Юридическая конструкция</a:t>
            </a:r>
            <a:r>
              <a:rPr lang="ru-RU" dirty="0" smtClean="0"/>
              <a:t> — это создаваемая с помощью абстрактного мышления модель общественного отношения (его типовая схема), элементы которой жестко увязаны между собой (например, юридическая конструкция "договор").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ndows7desktopwallpapers.com/wallpapers/1920x1200/brown-abstract-squa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7858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Признаки юридической конструкции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08" y="928670"/>
            <a:ext cx="6357982" cy="164307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конструкции предметом обобщения являются разнородные явления (кража, бандитизм, получение взятки, изнасилование и т.п.). Отсюда следует, что выделить общие признаки у этих ситуаций не представляется возможным.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6" descr="http://www.capitalbg.ru/images/femi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1502553" cy="25320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857364"/>
            <a:ext cx="621509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Юридические конструкции — это обобщения различных сложных явлений, элементов юридической деятельности не по признакам, а по их внутренней структуре или строению (например, структура правоотношения, структура иска).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786058"/>
            <a:ext cx="6929486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отличие от понятия, которое тоже есть результат обобщения, юридическая конструкция — обобщение более глубокое (в юридической конструкции, помимо элементов, ее составляющих, находят отражение связи между этими элементами различных явлений юридических фактов или общественных отношений).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929066"/>
            <a:ext cx="6858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юридической конструкции находят отражение не любые связи, а лишь типичные, т.е. всегда имеющие место, если речь идет об аналогичных юридических фактах, правовых ситуациях, общественных отношениях.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000636"/>
            <a:ext cx="592935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 связей между элементами общественного отношения, явлениями всегда жесткий; отсутствие хотя бы одного элемента приводит к разрушению конструкции в целом.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megamir.ru/images/blog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001056" cy="1857388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Непременным атрибутом юридической конструкции является наличие в ней разнородных элементов (частей). Содержание каждой конструкции состоит из набора таких элементов, свойственного только данному отражаемому в ней виду общественных отношений.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071810"/>
            <a:ext cx="578647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Конструкция договора, например, состоит из следующих элементов: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стороны договора;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договора ;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права и обязанности сторон;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санкции за невыполнение обязательств.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71472" y="5286388"/>
            <a:ext cx="8286808" cy="1286292"/>
          </a:xfrm>
          <a:prstGeom prst="trapezoid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 связей между элементами общественного отношения, явлениями всегда жесткий; отсутствие хотя бы одного элемента приводит к разрушению конструкции в целом.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0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Элементы юридической конструкции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7bed.net/wp-content/uploads/2010/10/rabota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Значение юридических конструкций 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714356"/>
            <a:ext cx="7772400" cy="10525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1.являются способом упорядочения общественных отношений и придания им при анализе точности и четкости (становится возможна типизация ситуаций);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643050"/>
            <a:ext cx="7772400" cy="10525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 fontScale="47500" lnSpcReduction="2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дают возможность теоретически осмыслить массу феноменов в целях последующего их распределения в законах в соответствии с четко сформулированными идеями;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42910" y="2428868"/>
            <a:ext cx="7772400" cy="10525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 fontScale="55000" lnSpcReduction="2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позволяют идентифицировать и классифицировать юридические явления путем определения их так называемой юридической природы;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00034" y="3357562"/>
            <a:ext cx="8215370" cy="14287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 fontScale="40000" lnSpcReduction="2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4. позволяют осуществить законодательную экономию за счет повышения степени абстрактности права; облегчают восприятие и изучение всего многообразия явлений права, так как упрощают все это множество частных случаев юридической практики;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4572008"/>
            <a:ext cx="7772400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rmAutofit fontScale="47500" lnSpcReduction="20000"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5. способствуют концентрированному выражению содержания права (созданная модель — это своего рода лекало, она позволяет сразу урегулировать целый ряд жизненных ситуаций);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5572140"/>
            <a:ext cx="7986714" cy="12858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15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повышают производительность правоприменительной деятельности (исследование юридического дела по элементам юридической конструкции повышает эффективность).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ingo.com.ua/source/law/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357166"/>
            <a:ext cx="4786314" cy="1500174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Правовые аксиомы</a:t>
            </a:r>
            <a:endParaRPr lang="ru-RU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643314"/>
            <a:ext cx="8215338" cy="785818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Правовые аксиомы</a:t>
            </a:r>
            <a:r>
              <a:rPr lang="ru-RU" dirty="0" smtClean="0"/>
              <a:t> - самоочевидные истины, не требующие доказательств.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72074"/>
            <a:ext cx="7643834" cy="120032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/>
              <a:t>        Значение правовых аксиом: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ru-RU" sz="2400" dirty="0" smtClean="0"/>
              <a:t>отражают уже установленные и достоверные знания.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428604"/>
            <a:ext cx="4071934" cy="2357422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bIns="9144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"простейшие юридические суждения эмпирического уровня, сложившиеся в результате многовекового опыта социальных отношений и взаимодействия человека с окружающей средой" (Г.Н.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Манов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bgfons.com/upload/books_texture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785794"/>
            <a:ext cx="6858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Наука опирается на правовые аксиомы как на исходные, проверенные жизнью данные. В общей теории права аксиоматических положений много: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живет по закону, тот никому не вредит;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нельзя быть судьей в своем собственном деле;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не запрещено, то разрешено;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 рождаются свободными и равными в правах;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 обратной силы не имеет;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гнев не оправдывает правонарушения;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один свидетель - не свидетель;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если обвинение не доказано, обвиняемый оправдан;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показания взвешивают, а не считают;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тот, кто щадит виновного, наказывает невиновных;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правосудие укрепляет государство;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 smtClean="0">
                <a:ln w="1905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власть существует только для добра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5500702"/>
            <a:ext cx="392430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эти аксиомы играют важную регулятивную, прикладную и познавательную роль.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737</Words>
  <Application>Microsoft Office PowerPoint</Application>
  <PresentationFormat>Экран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Особые средства юридической техники </vt:lpstr>
      <vt:lpstr>Слайд 2</vt:lpstr>
      <vt:lpstr>   Особые средства юридической техники </vt:lpstr>
      <vt:lpstr>Юридическая конструкция </vt:lpstr>
      <vt:lpstr>Признаки юридической конструкции</vt:lpstr>
      <vt:lpstr>Слайд 6</vt:lpstr>
      <vt:lpstr>Значение юридических конструкций </vt:lpstr>
      <vt:lpstr>Правовые аксиомы</vt:lpstr>
      <vt:lpstr>Слайд 9</vt:lpstr>
      <vt:lpstr>Правовые презумпции</vt:lpstr>
      <vt:lpstr>Характерные черты правовых презумпций: </vt:lpstr>
      <vt:lpstr>Наиболее характерные презумпции: </vt:lpstr>
      <vt:lpstr>Правовые фикции</vt:lpstr>
      <vt:lpstr>Слайд 14</vt:lpstr>
      <vt:lpstr>В качестве типичного примера фикции из российского законодательства обычно приводится положение о признании лица безвестно отсутствующим, которое гласит:</vt:lpstr>
      <vt:lpstr>  Список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юридической техники</dc:title>
  <dc:creator>Екатерина</dc:creator>
  <cp:lastModifiedBy>Екатерина</cp:lastModifiedBy>
  <cp:revision>25</cp:revision>
  <dcterms:created xsi:type="dcterms:W3CDTF">2017-05-28T18:51:37Z</dcterms:created>
  <dcterms:modified xsi:type="dcterms:W3CDTF">2017-05-28T21:44:20Z</dcterms:modified>
</cp:coreProperties>
</file>