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373D-8FD0-4808-8336-7DD0C66102FE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3862-8AD5-4A8E-8D2B-84E96B065E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E3862-8AD5-4A8E-8D2B-84E96B065E6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E3862-8AD5-4A8E-8D2B-84E96B065E6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E3862-8AD5-4A8E-8D2B-84E96B065E6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41C82-EA31-4928-9F82-C5A1A7626701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3A832-971F-47F6-9D93-48D0CAD105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85754" y="2571744"/>
            <a:ext cx="8358246" cy="10001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Гастрономические реалии французской культуры 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314968" y="4071942"/>
            <a:ext cx="3829032" cy="1752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выполнила: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студентка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курса 44 группы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Семёнова Анастасия Игоревна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Преподаватель: 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Масленикова Е.М.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714356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+mj-lt"/>
                <a:cs typeface="Times New Roman" pitchFamily="18" charset="0"/>
              </a:rPr>
              <a:t>Министерство науки и высшего образования РФ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ФГБОУ ВО «Тверской государственный университет»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Факультет иностранных языков и международной коммуникации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Направление 45.03.02 «Лингвистика»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Профиль «Теория и методика преподавания иностранных языков и культур»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r>
              <a:rPr lang="ru-RU" sz="1600" dirty="0" smtClean="0">
                <a:latin typeface="+mj-lt"/>
                <a:cs typeface="Times New Roman" pitchFamily="18" charset="0"/>
              </a:rPr>
              <a:t> </a:t>
            </a:r>
            <a:br>
              <a:rPr lang="ru-RU" sz="1600" dirty="0" smtClean="0">
                <a:latin typeface="+mj-lt"/>
                <a:cs typeface="Times New Roman" pitchFamily="18" charset="0"/>
              </a:rPr>
            </a:br>
            <a:endParaRPr lang="ru-RU" sz="16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Тверь 2019</a:t>
            </a:r>
            <a:br>
              <a:rPr lang="ru-RU" dirty="0" smtClean="0">
                <a:latin typeface="+mj-lt"/>
                <a:cs typeface="Times New Roman" pitchFamily="18" charset="0"/>
              </a:rPr>
            </a:br>
            <a:r>
              <a:rPr lang="ru-RU" dirty="0" smtClean="0">
                <a:latin typeface="+mj-lt"/>
                <a:cs typeface="Times New Roman" pitchFamily="18" charset="0"/>
              </a:rPr>
              <a:t> </a:t>
            </a:r>
            <a:br>
              <a:rPr lang="ru-RU" dirty="0" smtClean="0">
                <a:latin typeface="+mj-lt"/>
                <a:cs typeface="Times New Roman" pitchFamily="18" charset="0"/>
              </a:rPr>
            </a:b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57166"/>
            <a:ext cx="4071966" cy="3071834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БУЙАБЕС</a:t>
            </a:r>
            <a:r>
              <a:rPr lang="en-US" sz="2400" b="0" dirty="0" smtClean="0"/>
              <a:t> - </a:t>
            </a:r>
            <a:r>
              <a:rPr lang="ru-RU" sz="2400" b="0" dirty="0" smtClean="0"/>
              <a:t>рыбный суп, характерный для средиземноморского побережья Франции.</a:t>
            </a:r>
            <a:br>
              <a:rPr lang="ru-RU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i="1" dirty="0" smtClean="0"/>
              <a:t>[</a:t>
            </a:r>
            <a:r>
              <a:rPr lang="ru-RU" sz="2400" b="0" i="1" dirty="0" smtClean="0"/>
              <a:t>Кулинарный словарь. </a:t>
            </a:r>
            <a:r>
              <a:rPr lang="ru-RU" sz="2400" b="0" i="1" dirty="0" err="1" smtClean="0"/>
              <a:t>Зданович</a:t>
            </a:r>
            <a:r>
              <a:rPr lang="ru-RU" sz="2400" b="0" i="1" dirty="0" smtClean="0"/>
              <a:t> Л.И. 2001</a:t>
            </a:r>
            <a:r>
              <a:rPr lang="en-US" sz="2400" b="0" i="1" dirty="0" smtClean="0"/>
              <a:t>].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00042"/>
            <a:ext cx="4214842" cy="5929354"/>
          </a:xfr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Исторически </a:t>
            </a:r>
            <a:r>
              <a:rPr lang="ru-RU" sz="1800" dirty="0" err="1"/>
              <a:t>буйабес</a:t>
            </a:r>
            <a:r>
              <a:rPr lang="ru-RU" sz="1800" dirty="0"/>
              <a:t> являлся традиционным блюдом марсельских рыбаков и готовился из рыбы, оставшейся вечером после продажи, поэтому это был дешёвый суп. 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Однако </a:t>
            </a:r>
            <a:r>
              <a:rPr lang="ru-RU" sz="1800" dirty="0"/>
              <a:t>благодаря его известности, а также развитию туризма на средиземноморском побережье Франции ресторанная кухня Марселя создала несколько весьма дорогостоящих его разновидностей с использованием омаров и других дорогих морепродуктов. 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</a:t>
            </a:r>
          </a:p>
          <a:p>
            <a:pPr>
              <a:buNone/>
            </a:pPr>
            <a:r>
              <a:rPr lang="ru-RU" sz="1800" dirty="0" smtClean="0"/>
              <a:t>Супы</a:t>
            </a:r>
            <a:r>
              <a:rPr lang="ru-RU" sz="1800" dirty="0"/>
              <a:t>, приготовленные таким образом, могут стоить до 150—200 евро за тарелку в некоторых прованских </a:t>
            </a:r>
            <a:r>
              <a:rPr lang="ru-RU" sz="1800" dirty="0" smtClean="0"/>
              <a:t>ресторанах</a:t>
            </a:r>
            <a:r>
              <a:rPr lang="en-US" sz="1800" dirty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3643314"/>
            <a:ext cx="3008313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ontent_Purple_Monkey_KolesnikovaPhoto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889" y="3661786"/>
            <a:ext cx="4153036" cy="27676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082660"/>
          </a:xfrm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Марсель 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Марсель-Франция-кар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85926"/>
            <a:ext cx="4525963" cy="4525963"/>
          </a:xfrm>
        </p:spPr>
      </p:pic>
      <p:pic>
        <p:nvPicPr>
          <p:cNvPr id="7" name="Рисунок 6" descr="53bfa2824a2f40084986629d7d72c8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763" y="3643314"/>
            <a:ext cx="4337237" cy="2639637"/>
          </a:xfrm>
          <a:prstGeom prst="rect">
            <a:avLst/>
          </a:prstGeom>
        </p:spPr>
      </p:pic>
      <p:pic>
        <p:nvPicPr>
          <p:cNvPr id="8" name="Рисунок 7" descr="94d4cee5e5cbb230036df27333c5126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66"/>
            <a:ext cx="400987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ouillabaisse-soup-new-webs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928802"/>
            <a:ext cx="6096011" cy="4572008"/>
          </a:xfrm>
          <a:prstGeom prst="rect">
            <a:avLst/>
          </a:prstGeom>
        </p:spPr>
      </p:pic>
      <p:pic>
        <p:nvPicPr>
          <p:cNvPr id="5" name="Рисунок 4" descr="Scroll_PNG_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1500150"/>
            <a:ext cx="3858445" cy="535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/>
              <a:t>Bouillabaisse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3643338" cy="435771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(морская,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7-9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видов)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Кальмар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200 г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Креветки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 200 г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100 г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Лук репчатый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Чеснок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4-6 зуб.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Вино белое сухое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200 г</a:t>
            </a: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Лист лавровый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4-6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Цедра апельсина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(для рыбы - тимьян, шафран, базилик)</a:t>
            </a:r>
          </a:p>
        </p:txBody>
      </p:sp>
      <p:pic>
        <p:nvPicPr>
          <p:cNvPr id="6" name="Рисунок 5" descr="6cy5AMMo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2463">
            <a:off x="143282" y="-54486"/>
            <a:ext cx="1971796" cy="136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/>
              <a:t>Bouillabaisse </a:t>
            </a:r>
            <a:r>
              <a:rPr lang="ru-RU" b="1" i="1" dirty="0" smtClean="0"/>
              <a:t>в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58204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“</a:t>
            </a:r>
            <a:r>
              <a:rPr lang="en-US" sz="2800" dirty="0"/>
              <a:t>What’s </a:t>
            </a:r>
            <a:r>
              <a:rPr lang="en-US" sz="2800" i="1" dirty="0"/>
              <a:t>that</a:t>
            </a:r>
            <a:r>
              <a:rPr lang="en-US" sz="2800" dirty="0"/>
              <a:t>?” said Ron, pointing at a large dish of some sort of shellfish stew that stood beside a large steak-and-kidney pudding.</a:t>
            </a:r>
            <a:br>
              <a:rPr lang="en-US" sz="2800" dirty="0"/>
            </a:br>
            <a:r>
              <a:rPr lang="en-US" sz="2800" dirty="0"/>
              <a:t>“</a:t>
            </a:r>
            <a:r>
              <a:rPr lang="en-US" sz="2800" b="1" dirty="0">
                <a:solidFill>
                  <a:srgbClr val="0070C0"/>
                </a:solidFill>
              </a:rPr>
              <a:t>Bouillabaisse</a:t>
            </a:r>
            <a:r>
              <a:rPr lang="en-US" sz="2800" dirty="0"/>
              <a:t>,” said Hermione.</a:t>
            </a:r>
            <a:br>
              <a:rPr lang="en-US" sz="2800" dirty="0"/>
            </a:br>
            <a:r>
              <a:rPr lang="en-US" sz="2800" dirty="0"/>
              <a:t>“Bless you,” said Ron.</a:t>
            </a:r>
            <a:br>
              <a:rPr lang="en-US" sz="2800" dirty="0"/>
            </a:br>
            <a:r>
              <a:rPr lang="en-US" sz="2800" dirty="0"/>
              <a:t>“It’s </a:t>
            </a:r>
            <a:r>
              <a:rPr lang="en-US" sz="2800" i="1" dirty="0"/>
              <a:t>French</a:t>
            </a:r>
            <a:r>
              <a:rPr lang="en-US" sz="2800" dirty="0"/>
              <a:t>,” said Hermione.”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arry_potter_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142984"/>
            <a:ext cx="3357586" cy="1767218"/>
          </a:xfrm>
          <a:prstGeom prst="rect">
            <a:avLst/>
          </a:prstGeom>
        </p:spPr>
      </p:pic>
      <p:pic>
        <p:nvPicPr>
          <p:cNvPr id="6" name="Рисунок 5" descr="Potter-Potter-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857750"/>
            <a:ext cx="4762500" cy="20002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5643578"/>
            <a:ext cx="400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― J.K. Rowling</a:t>
            </a:r>
            <a:r>
              <a:rPr lang="en-US" i="1" dirty="0" smtClean="0"/>
              <a:t>,</a:t>
            </a:r>
          </a:p>
          <a:p>
            <a:r>
              <a:rPr lang="en-US" i="1" dirty="0"/>
              <a:t> Harry Potter and the Goblet of </a:t>
            </a:r>
            <a:r>
              <a:rPr lang="en-US" i="1" dirty="0" smtClean="0"/>
              <a:t>Fire</a:t>
            </a:r>
            <a:r>
              <a:rPr lang="en-US" i="1" dirty="0"/>
              <a:t/>
            </a:r>
            <a:br>
              <a:rPr lang="en-US" i="1" dirty="0"/>
            </a:br>
            <a:endParaRPr lang="ru-RU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b="1" i="1" dirty="0" smtClean="0"/>
              <a:t>Bouillabaisse </a:t>
            </a:r>
            <a:r>
              <a:rPr lang="ru-RU" b="1" i="1" dirty="0" smtClean="0"/>
              <a:t>в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19050">
            <a:solidFill>
              <a:srgbClr val="00B0F0"/>
            </a:solidFill>
            <a:prstDash val="lgDashDot"/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- </a:t>
            </a:r>
            <a:r>
              <a:rPr lang="ru-RU" dirty="0"/>
              <a:t>Ел я их пресловутую </a:t>
            </a:r>
            <a:r>
              <a:rPr lang="ru-RU" dirty="0" err="1"/>
              <a:t>буйль-абесс</a:t>
            </a:r>
            <a:r>
              <a:rPr lang="ru-RU" dirty="0"/>
              <a:t>,— говорит таинственно Павел </a:t>
            </a:r>
            <a:r>
              <a:rPr lang="ru-RU" dirty="0" err="1"/>
              <a:t>Матвеич</a:t>
            </a:r>
            <a:r>
              <a:rPr lang="ru-RU" dirty="0"/>
              <a:t>,— это у них вместо нашей ухи!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Ну уж! куда уж</a:t>
            </a:r>
            <a:r>
              <a:rPr lang="ru-RU" dirty="0" smtClean="0"/>
              <a:t>! </a:t>
            </a:r>
            <a:r>
              <a:rPr lang="ru-RU" dirty="0"/>
              <a:t>И опять-таки: </a:t>
            </a:r>
            <a:r>
              <a:rPr lang="ru-RU" dirty="0" err="1"/>
              <a:t>буйль-абесс</a:t>
            </a:r>
            <a:r>
              <a:rPr lang="ru-RU" dirty="0"/>
              <a:t> эта—совсем не уха, а соус!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Всё соусы! за что ни возьмись —всё соус!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Зато они в соусах—мастера! то есть, впрочем, французы только... Мастера, бестии, соусы приготовлять</a:t>
            </a:r>
            <a:r>
              <a:rPr lang="ru-RU" dirty="0" smtClean="0"/>
              <a:t>!</a:t>
            </a:r>
            <a:endParaRPr lang="en-US" dirty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- </a:t>
            </a:r>
            <a:r>
              <a:rPr lang="ru-RU" dirty="0"/>
              <a:t>Хитёр народ! настоящий провизии нет, так на соусах выезжают!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- Настоящей провизией только у нас, в матушке- России, и можно разжиться</a:t>
            </a:r>
            <a:r>
              <a:rPr lang="ru-RU" dirty="0" smtClean="0"/>
              <a:t>!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 </a:t>
            </a:r>
            <a:r>
              <a:rPr lang="en-US" i="1" dirty="0" smtClean="0"/>
              <a:t>   [</a:t>
            </a:r>
            <a:r>
              <a:rPr lang="ru-RU" i="1" dirty="0" smtClean="0"/>
              <a:t>У НАС ЛИ, В РОССИИ ЕДА ИЛИ ЗА ГРАНИЦЕЙ?, Отрывок из статьи М.Е.Салтыкова- Щедрина</a:t>
            </a:r>
            <a:r>
              <a:rPr lang="en-US" i="1" dirty="0" smtClean="0"/>
              <a:t>,1826]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Рисунок 3" descr="3850239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5143512"/>
            <a:ext cx="1801095" cy="13716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123</Words>
  <Application>Microsoft Office PowerPoint</Application>
  <PresentationFormat>Экран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Гастрономические реалии французской культуры </vt:lpstr>
      <vt:lpstr> БУЙАБЕС - рыбный суп, характерный для средиземноморского побережья Франции.  [Кулинарный словарь. Зданович Л.И. 2001]. </vt:lpstr>
      <vt:lpstr>Марсель </vt:lpstr>
      <vt:lpstr>Bouillabaisse</vt:lpstr>
      <vt:lpstr>Bouillabaisse в литературе</vt:lpstr>
      <vt:lpstr>Bouillabaisse в литературе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2019-05-16T17:04:23Z</dcterms:created>
  <dcterms:modified xsi:type="dcterms:W3CDTF">2019-05-16T21:26:03Z</dcterms:modified>
</cp:coreProperties>
</file>