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5/29/2019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5/29/2019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5/29/2019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06C9E0-9D1E-4D19-B244-C7E5717963D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6600" dirty="0"/>
              <a:t>Реалии китайской культуры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4AA8F96-9FBA-4BD1-B2D1-BF20A31C2D5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на материале рассказа Лу Синя «Лекарство»</a:t>
            </a:r>
          </a:p>
          <a:p>
            <a:endParaRPr lang="ru-RU" dirty="0"/>
          </a:p>
          <a:p>
            <a:r>
              <a:rPr lang="ru-RU" sz="1700" dirty="0"/>
              <a:t>Калиничева Анастасия 42 группа</a:t>
            </a:r>
          </a:p>
        </p:txBody>
      </p:sp>
    </p:spTree>
    <p:extLst>
      <p:ext uri="{BB962C8B-B14F-4D97-AF65-F5344CB8AC3E}">
        <p14:creationId xmlns:p14="http://schemas.microsoft.com/office/powerpoint/2010/main" val="39667957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449BC34D-9C23-4D6D-8213-1F471AF85B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FA0F5D6C-5025-4D7E-82DD-C2C6FDA1E7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E2AF2C17-4AB4-4402-B84B-129EF95D16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F9A0C1C-8ABC-401B-8FE9-AC9327C4C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D4A880-1733-4B3C-AF44-2EA21A1B8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23196" y="1632757"/>
            <a:ext cx="3355942" cy="373283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300" cap="all" dirty="0" err="1"/>
              <a:t>老外</a:t>
            </a:r>
            <a:r>
              <a:rPr lang="ru-RU" sz="3300" cap="all" dirty="0"/>
              <a:t>   </a:t>
            </a:r>
            <a:br>
              <a:rPr lang="ru-RU" sz="3300" cap="all" dirty="0"/>
            </a:br>
            <a:r>
              <a:rPr lang="en-US" sz="3300" cap="all" dirty="0" err="1"/>
              <a:t>lǎowài</a:t>
            </a:r>
            <a:r>
              <a:rPr lang="en-US" sz="3300" cap="all" dirty="0"/>
              <a:t> — </a:t>
            </a:r>
            <a:r>
              <a:rPr lang="en-US" sz="3300" cap="all" dirty="0" err="1"/>
              <a:t>так</a:t>
            </a:r>
            <a:r>
              <a:rPr lang="en-US" sz="3300" cap="all" dirty="0"/>
              <a:t> </a:t>
            </a:r>
            <a:r>
              <a:rPr lang="en-US" sz="3300" cap="all" dirty="0" err="1"/>
              <a:t>называют</a:t>
            </a:r>
            <a:r>
              <a:rPr lang="en-US" sz="3300" cap="all" dirty="0"/>
              <a:t> </a:t>
            </a:r>
            <a:r>
              <a:rPr lang="en-US" sz="3300" cap="all" dirty="0" err="1"/>
              <a:t>иностранца</a:t>
            </a:r>
            <a:r>
              <a:rPr lang="en-US" sz="3300" cap="all" dirty="0"/>
              <a:t>, </a:t>
            </a:r>
            <a:r>
              <a:rPr lang="en-US" sz="3300" cap="all" dirty="0" err="1"/>
              <a:t>который</a:t>
            </a:r>
            <a:r>
              <a:rPr lang="en-US" sz="3300" cap="all" dirty="0"/>
              <a:t> </a:t>
            </a:r>
            <a:r>
              <a:rPr lang="en-US" sz="3300" cap="all" dirty="0" err="1"/>
              <a:t>проживает</a:t>
            </a:r>
            <a:r>
              <a:rPr lang="en-US" sz="3300" cap="all" dirty="0"/>
              <a:t> в </a:t>
            </a:r>
            <a:r>
              <a:rPr lang="en-US" sz="3300" cap="all" dirty="0" err="1"/>
              <a:t>Китае</a:t>
            </a:r>
            <a:r>
              <a:rPr lang="en-US" sz="3300" cap="all" dirty="0"/>
              <a:t>.</a:t>
            </a:r>
            <a:br>
              <a:rPr lang="en-US" sz="3300" cap="all" dirty="0"/>
            </a:br>
            <a:endParaRPr lang="en-US" sz="3300" cap="all" dirty="0"/>
          </a:p>
        </p:txBody>
      </p:sp>
      <p:sp>
        <p:nvSpPr>
          <p:cNvPr id="16" name="Freeform 6">
            <a:extLst>
              <a:ext uri="{FF2B5EF4-FFF2-40B4-BE49-F238E27FC236}">
                <a16:creationId xmlns:a16="http://schemas.microsoft.com/office/drawing/2014/main" id="{BA5783C3-2F96-40A7-A24F-30CB07AA3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649163" y="634028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8" name="Freeform 6">
            <a:extLst>
              <a:ext uri="{FF2B5EF4-FFF2-40B4-BE49-F238E27FC236}">
                <a16:creationId xmlns:a16="http://schemas.microsoft.com/office/drawing/2014/main" id="{A9D08DBA-0326-4C4E-ACFB-576F3ABDD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494670" y="2016617"/>
            <a:ext cx="3275013" cy="4408488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5" name="Picture 2" descr="ÐÐ°ÑÑÐ¸Ð½ÐºÐ¸ Ð¿Ð¾ Ð·Ð°Ð¿ÑÐ¾ÑÑ èå¤">
            <a:extLst>
              <a:ext uri="{FF2B5EF4-FFF2-40B4-BE49-F238E27FC236}">
                <a16:creationId xmlns:a16="http://schemas.microsoft.com/office/drawing/2014/main" id="{6356F7D5-8F62-46F6-AA28-9EE3A5E5068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79023" y="1632757"/>
            <a:ext cx="5659222" cy="3791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62730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449BC34D-9C23-4D6D-8213-1F471AF85B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FA0F5D6C-5025-4D7E-82DD-C2C6FDA1E7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E2AF2C17-4AB4-4402-B84B-129EF95D16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F9A0C1C-8ABC-401B-8FE9-AC9327C4C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465838-C359-4F00-AE8E-9AE474EF4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35827" y="1714769"/>
            <a:ext cx="3355942" cy="373283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ja-JP" altLang="en-US" sz="3300" cap="all" dirty="0"/>
              <a:t>火锅</a:t>
            </a:r>
            <a:r>
              <a:rPr lang="ru-RU" altLang="ja-JP" sz="3300" cap="all" dirty="0"/>
              <a:t>  </a:t>
            </a:r>
            <a:br>
              <a:rPr lang="ru-RU" altLang="ja-JP" sz="3300" cap="all" dirty="0"/>
            </a:br>
            <a:r>
              <a:rPr lang="en-US" sz="3300" cap="all" dirty="0" err="1"/>
              <a:t>huǒguō</a:t>
            </a:r>
            <a:r>
              <a:rPr lang="en-US" sz="3300" cap="all" dirty="0"/>
              <a:t> — «</a:t>
            </a:r>
            <a:r>
              <a:rPr lang="en-US" sz="3300" cap="all" dirty="0" err="1"/>
              <a:t>китайский</a:t>
            </a:r>
            <a:r>
              <a:rPr lang="en-US" sz="3300" cap="all" dirty="0"/>
              <a:t> </a:t>
            </a:r>
            <a:r>
              <a:rPr lang="en-US" sz="3300" cap="all" dirty="0" err="1"/>
              <a:t>самовар</a:t>
            </a:r>
            <a:r>
              <a:rPr lang="en-US" sz="3300" cap="all" dirty="0"/>
              <a:t>, в </a:t>
            </a:r>
            <a:r>
              <a:rPr lang="en-US" sz="3300" cap="all" dirty="0" err="1"/>
              <a:t>котором</a:t>
            </a:r>
            <a:r>
              <a:rPr lang="en-US" sz="3300" cap="all" dirty="0"/>
              <a:t> </a:t>
            </a:r>
            <a:r>
              <a:rPr lang="en-US" sz="3300" cap="all" dirty="0" err="1"/>
              <a:t>варят</a:t>
            </a:r>
            <a:r>
              <a:rPr lang="en-US" sz="3300" cap="all" dirty="0"/>
              <a:t> </a:t>
            </a:r>
            <a:r>
              <a:rPr lang="en-US" sz="3300" cap="all" dirty="0" err="1"/>
              <a:t>овощи</a:t>
            </a:r>
            <a:r>
              <a:rPr lang="en-US" sz="3300" cap="all" dirty="0"/>
              <a:t>, </a:t>
            </a:r>
            <a:r>
              <a:rPr lang="en-US" sz="3300" cap="all" dirty="0" err="1"/>
              <a:t>мясо</a:t>
            </a:r>
            <a:r>
              <a:rPr lang="en-US" sz="3300" cap="all" dirty="0"/>
              <a:t>, </a:t>
            </a:r>
            <a:r>
              <a:rPr lang="en-US" sz="3300" cap="all" dirty="0" err="1"/>
              <a:t>рыбу</a:t>
            </a:r>
            <a:r>
              <a:rPr lang="en-US" sz="3300" cap="all" dirty="0"/>
              <a:t> и </a:t>
            </a:r>
            <a:r>
              <a:rPr lang="en-US" sz="3300" cap="all" dirty="0" err="1"/>
              <a:t>т.д</a:t>
            </a:r>
            <a:r>
              <a:rPr lang="en-US" sz="3300" cap="all" dirty="0"/>
              <a:t>.</a:t>
            </a:r>
          </a:p>
        </p:txBody>
      </p:sp>
      <p:sp>
        <p:nvSpPr>
          <p:cNvPr id="16" name="Freeform 6">
            <a:extLst>
              <a:ext uri="{FF2B5EF4-FFF2-40B4-BE49-F238E27FC236}">
                <a16:creationId xmlns:a16="http://schemas.microsoft.com/office/drawing/2014/main" id="{BA5783C3-2F96-40A7-A24F-30CB07AA3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649163" y="634028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8" name="Freeform 6">
            <a:extLst>
              <a:ext uri="{FF2B5EF4-FFF2-40B4-BE49-F238E27FC236}">
                <a16:creationId xmlns:a16="http://schemas.microsoft.com/office/drawing/2014/main" id="{A9D08DBA-0326-4C4E-ACFB-576F3ABDD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494670" y="2016617"/>
            <a:ext cx="3275013" cy="4408488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5" name="Picture 2" descr="ÐÐ°ÑÑÐ¸Ð½ÐºÐ¸ Ð¿Ð¾ Ð·Ð°Ð¿ÑÐ¾ÑÑ ç«é">
            <a:extLst>
              <a:ext uri="{FF2B5EF4-FFF2-40B4-BE49-F238E27FC236}">
                <a16:creationId xmlns:a16="http://schemas.microsoft.com/office/drawing/2014/main" id="{E5E9846E-D882-4A75-8179-80AB7446030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79023" y="1639831"/>
            <a:ext cx="5659222" cy="3777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86822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449BC34D-9C23-4D6D-8213-1F471AF85B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FA0F5D6C-5025-4D7E-82DD-C2C6FDA1E7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E2AF2C17-4AB4-4402-B84B-129EF95D16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1F9A0C1C-8ABC-401B-8FE9-AC9327C4C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71D7CE-D017-4D1B-9069-17B35EEF2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2870" y="1562582"/>
            <a:ext cx="3355942" cy="373283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ja-JP" altLang="en-US" sz="3300" cap="all" dirty="0"/>
              <a:t>寿面</a:t>
            </a:r>
            <a:r>
              <a:rPr lang="en-US" sz="3300" cap="all" dirty="0" err="1"/>
              <a:t>shòumiàn</a:t>
            </a:r>
            <a:r>
              <a:rPr lang="en-US" sz="3300" cap="all" dirty="0"/>
              <a:t> — «</a:t>
            </a:r>
            <a:r>
              <a:rPr lang="en-US" sz="3300" cap="all" dirty="0" err="1"/>
              <a:t>лапша</a:t>
            </a:r>
            <a:r>
              <a:rPr lang="en-US" sz="3300" cap="all" dirty="0"/>
              <a:t>, </a:t>
            </a:r>
            <a:r>
              <a:rPr lang="en-US" sz="3300" cap="all" dirty="0" err="1"/>
              <a:t>подносимая</a:t>
            </a:r>
            <a:r>
              <a:rPr lang="en-US" sz="3300" cap="all" dirty="0"/>
              <a:t> в </a:t>
            </a:r>
            <a:r>
              <a:rPr lang="en-US" sz="3300" cap="all" dirty="0" err="1"/>
              <a:t>день</a:t>
            </a:r>
            <a:r>
              <a:rPr lang="en-US" sz="3300" cap="all" dirty="0"/>
              <a:t> </a:t>
            </a:r>
            <a:r>
              <a:rPr lang="en-US" sz="3300" cap="all" dirty="0" err="1"/>
              <a:t>рождения</a:t>
            </a:r>
            <a:r>
              <a:rPr lang="en-US" sz="3300" cap="all" dirty="0"/>
              <a:t> </a:t>
            </a:r>
            <a:r>
              <a:rPr lang="en-US" sz="3300" cap="all" dirty="0" err="1"/>
              <a:t>как</a:t>
            </a:r>
            <a:r>
              <a:rPr lang="en-US" sz="3300" cap="all" dirty="0"/>
              <a:t> </a:t>
            </a:r>
            <a:r>
              <a:rPr lang="en-US" sz="3300" cap="all" dirty="0" err="1"/>
              <a:t>символ</a:t>
            </a:r>
            <a:r>
              <a:rPr lang="en-US" sz="3300" cap="all" dirty="0"/>
              <a:t> </a:t>
            </a:r>
            <a:r>
              <a:rPr lang="en-US" sz="3300" cap="all" dirty="0" err="1"/>
              <a:t>долголетия</a:t>
            </a:r>
            <a:r>
              <a:rPr lang="en-US" sz="3300" cap="all" dirty="0"/>
              <a:t>»</a:t>
            </a:r>
          </a:p>
        </p:txBody>
      </p:sp>
      <p:sp>
        <p:nvSpPr>
          <p:cNvPr id="17" name="Freeform 6">
            <a:extLst>
              <a:ext uri="{FF2B5EF4-FFF2-40B4-BE49-F238E27FC236}">
                <a16:creationId xmlns:a16="http://schemas.microsoft.com/office/drawing/2014/main" id="{BA5783C3-2F96-40A7-A24F-30CB07AA3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649163" y="634028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9" name="Freeform 6">
            <a:extLst>
              <a:ext uri="{FF2B5EF4-FFF2-40B4-BE49-F238E27FC236}">
                <a16:creationId xmlns:a16="http://schemas.microsoft.com/office/drawing/2014/main" id="{A9D08DBA-0326-4C4E-ACFB-576F3ABDD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494670" y="2016617"/>
            <a:ext cx="3275013" cy="4408488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6" name="Picture 2" descr="ÐÐ°ÑÑÐ¸Ð½ÐºÐ¸ Ð¿Ð¾ Ð·Ð°Ð¿ÑÐ¾ÑÑ å¯¿é¢">
            <a:extLst>
              <a:ext uri="{FF2B5EF4-FFF2-40B4-BE49-F238E27FC236}">
                <a16:creationId xmlns:a16="http://schemas.microsoft.com/office/drawing/2014/main" id="{511D5C32-FF81-4BC5-8CCF-970603D4745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20879" y="1340841"/>
            <a:ext cx="4375510" cy="4375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74318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449BC34D-9C23-4D6D-8213-1F471AF85B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FA0F5D6C-5025-4D7E-82DD-C2C6FDA1E7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E2AF2C17-4AB4-4402-B84B-129EF95D16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1F9A0C1C-8ABC-401B-8FE9-AC9327C4C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4ED136-B692-4110-85AE-B07A85121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1962" y="744469"/>
            <a:ext cx="3615968" cy="553940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ja-JP" altLang="en-US" sz="2800" cap="all" dirty="0"/>
              <a:t>耍龙</a:t>
            </a:r>
            <a:br>
              <a:rPr lang="ru-RU" altLang="ja-JP" sz="2800" cap="all" dirty="0"/>
            </a:br>
            <a:r>
              <a:rPr lang="en-US" sz="2800" cap="all" dirty="0" err="1"/>
              <a:t>shuǎlóng</a:t>
            </a:r>
            <a:r>
              <a:rPr lang="en-US" sz="2800" cap="all" dirty="0"/>
              <a:t> — «</a:t>
            </a:r>
            <a:r>
              <a:rPr lang="en-US" sz="2800" cap="all" dirty="0" err="1"/>
              <a:t>танец</a:t>
            </a:r>
            <a:r>
              <a:rPr lang="en-US" sz="2800" cap="all" dirty="0"/>
              <a:t> </a:t>
            </a:r>
            <a:r>
              <a:rPr lang="en-US" sz="2800" cap="all" dirty="0" err="1"/>
              <a:t>дракона</a:t>
            </a:r>
            <a:r>
              <a:rPr lang="en-US" sz="2800" cap="all" dirty="0"/>
              <a:t>» (</a:t>
            </a:r>
            <a:r>
              <a:rPr lang="en-US" sz="2800" cap="all" dirty="0" err="1"/>
              <a:t>цирковое</a:t>
            </a:r>
            <a:r>
              <a:rPr lang="en-US" sz="2800" cap="all" dirty="0"/>
              <a:t> </a:t>
            </a:r>
            <a:r>
              <a:rPr lang="en-US" sz="2800" cap="all" dirty="0" err="1"/>
              <a:t>представление</a:t>
            </a:r>
            <a:r>
              <a:rPr lang="en-US" sz="2800" cap="all" dirty="0"/>
              <a:t>, в </a:t>
            </a:r>
            <a:r>
              <a:rPr lang="en-US" sz="2800" cap="all" dirty="0" err="1"/>
              <a:t>котором</a:t>
            </a:r>
            <a:r>
              <a:rPr lang="en-US" sz="2800" cap="all" dirty="0"/>
              <a:t> 11 </a:t>
            </a:r>
            <a:r>
              <a:rPr lang="en-US" sz="2800" cap="all" dirty="0" err="1"/>
              <a:t>артистов</a:t>
            </a:r>
            <a:r>
              <a:rPr lang="en-US" sz="2800" cap="all" dirty="0"/>
              <a:t> </a:t>
            </a:r>
            <a:r>
              <a:rPr lang="en-US" sz="2800" cap="all" dirty="0" err="1"/>
              <a:t>изображают</a:t>
            </a:r>
            <a:r>
              <a:rPr lang="en-US" sz="2800" cap="all" dirty="0"/>
              <a:t> </a:t>
            </a:r>
            <a:r>
              <a:rPr lang="en-US" sz="2800" cap="all" dirty="0" err="1"/>
              <a:t>дракона</a:t>
            </a:r>
            <a:r>
              <a:rPr lang="en-US" sz="2800" cap="all" dirty="0"/>
              <a:t>, </a:t>
            </a:r>
            <a:r>
              <a:rPr lang="en-US" sz="2800" cap="all" dirty="0" err="1"/>
              <a:t>который</a:t>
            </a:r>
            <a:r>
              <a:rPr lang="en-US" sz="2800" cap="all" dirty="0"/>
              <a:t> </a:t>
            </a:r>
            <a:r>
              <a:rPr lang="en-US" sz="2800" cap="all" dirty="0" err="1"/>
              <a:t>следует</a:t>
            </a:r>
            <a:r>
              <a:rPr lang="en-US" sz="2800" cap="all" dirty="0"/>
              <a:t> </a:t>
            </a:r>
            <a:r>
              <a:rPr lang="en-US" sz="2800" cap="all" dirty="0" err="1"/>
              <a:t>за</a:t>
            </a:r>
            <a:r>
              <a:rPr lang="en-US" sz="2800" cap="all" dirty="0"/>
              <a:t> </a:t>
            </a:r>
            <a:r>
              <a:rPr lang="en-US" sz="2800" cap="all" dirty="0" err="1"/>
              <a:t>фонарем</a:t>
            </a:r>
            <a:r>
              <a:rPr lang="en-US" sz="2800" cap="all" dirty="0"/>
              <a:t>, </a:t>
            </a:r>
            <a:r>
              <a:rPr lang="en-US" sz="2800" cap="all" dirty="0" err="1"/>
              <a:t>указывающим</a:t>
            </a:r>
            <a:r>
              <a:rPr lang="en-US" sz="2800" cap="all" dirty="0"/>
              <a:t> </a:t>
            </a:r>
            <a:r>
              <a:rPr lang="en-US" sz="2800" cap="all" dirty="0" err="1"/>
              <a:t>ему</a:t>
            </a:r>
            <a:r>
              <a:rPr lang="en-US" sz="2800" cap="all" dirty="0"/>
              <a:t> </a:t>
            </a:r>
            <a:r>
              <a:rPr lang="en-US" sz="2800" cap="all" dirty="0" err="1"/>
              <a:t>дорогу</a:t>
            </a:r>
            <a:r>
              <a:rPr lang="en-US" sz="2800" cap="all" dirty="0"/>
              <a:t>)</a:t>
            </a:r>
          </a:p>
        </p:txBody>
      </p:sp>
      <p:sp>
        <p:nvSpPr>
          <p:cNvPr id="17" name="Freeform 6">
            <a:extLst>
              <a:ext uri="{FF2B5EF4-FFF2-40B4-BE49-F238E27FC236}">
                <a16:creationId xmlns:a16="http://schemas.microsoft.com/office/drawing/2014/main" id="{BA5783C3-2F96-40A7-A24F-30CB07AA3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649163" y="634028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9" name="Freeform 6">
            <a:extLst>
              <a:ext uri="{FF2B5EF4-FFF2-40B4-BE49-F238E27FC236}">
                <a16:creationId xmlns:a16="http://schemas.microsoft.com/office/drawing/2014/main" id="{A9D08DBA-0326-4C4E-ACFB-576F3ABDD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494670" y="2016617"/>
            <a:ext cx="3275013" cy="4408488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6" name="Picture 2" descr="ÐÐ°ÑÑÐ¸Ð½ÐºÐ¸ Ð¿Ð¾ Ð·Ð°Ð¿ÑÐ¾ÑÑ èé¾">
            <a:extLst>
              <a:ext uri="{FF2B5EF4-FFF2-40B4-BE49-F238E27FC236}">
                <a16:creationId xmlns:a16="http://schemas.microsoft.com/office/drawing/2014/main" id="{5EAF09BF-ED8D-45D4-BBD8-5770389B27D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79023" y="1604461"/>
            <a:ext cx="5659222" cy="3848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9701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id="{449BC34D-9C23-4D6D-8213-1F471AF85B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72" name="Freeform 6">
              <a:extLst>
                <a:ext uri="{FF2B5EF4-FFF2-40B4-BE49-F238E27FC236}">
                  <a16:creationId xmlns:a16="http://schemas.microsoft.com/office/drawing/2014/main" id="{FA0F5D6C-5025-4D7E-82DD-C2C6FDA1E7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73" name="Freeform 6">
              <a:extLst>
                <a:ext uri="{FF2B5EF4-FFF2-40B4-BE49-F238E27FC236}">
                  <a16:creationId xmlns:a16="http://schemas.microsoft.com/office/drawing/2014/main" id="{E2AF2C17-4AB4-4402-B84B-129EF95D16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1F9A0C1C-8ABC-401B-8FE9-AC9327C4C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99643C-507D-472F-9F99-C48D4E047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2652" y="1252025"/>
            <a:ext cx="3626160" cy="471145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ja-JP" altLang="en-US" sz="2800" cap="all" dirty="0"/>
              <a:t>低头族</a:t>
            </a:r>
            <a:r>
              <a:rPr lang="ru-RU" altLang="ja-JP" sz="2800" cap="all" dirty="0"/>
              <a:t> </a:t>
            </a:r>
            <a:br>
              <a:rPr lang="ru-RU" altLang="ja-JP" sz="2800" cap="all" dirty="0"/>
            </a:br>
            <a:r>
              <a:rPr lang="en-US" sz="2800" cap="all" dirty="0" err="1"/>
              <a:t>dītóuzú</a:t>
            </a:r>
            <a:r>
              <a:rPr lang="en-US" sz="2800" cap="all" dirty="0"/>
              <a:t> — </a:t>
            </a:r>
            <a:r>
              <a:rPr lang="en-US" sz="2800" cap="all" dirty="0" err="1"/>
              <a:t>букв</a:t>
            </a:r>
            <a:r>
              <a:rPr lang="en-US" sz="2800" cap="all" dirty="0"/>
              <a:t>. «</a:t>
            </a:r>
            <a:r>
              <a:rPr lang="en-US" sz="2800" cap="all" dirty="0" err="1"/>
              <a:t>нация</a:t>
            </a:r>
            <a:r>
              <a:rPr lang="en-US" sz="2800" cap="all" dirty="0"/>
              <a:t> </a:t>
            </a:r>
            <a:r>
              <a:rPr lang="en-US" sz="2800" cap="all" dirty="0" err="1"/>
              <a:t>опущенных</a:t>
            </a:r>
            <a:r>
              <a:rPr lang="en-US" sz="2800" cap="all" dirty="0"/>
              <a:t> </a:t>
            </a:r>
            <a:r>
              <a:rPr lang="en-US" sz="2800" cap="all" dirty="0" err="1"/>
              <a:t>голов</a:t>
            </a:r>
            <a:r>
              <a:rPr lang="en-US" sz="2800" cap="all" dirty="0"/>
              <a:t>», </a:t>
            </a:r>
            <a:r>
              <a:rPr lang="en-US" sz="2800" cap="all" dirty="0" err="1"/>
              <a:t>так</a:t>
            </a:r>
            <a:r>
              <a:rPr lang="en-US" sz="2800" cap="all" dirty="0"/>
              <a:t> в </a:t>
            </a:r>
            <a:r>
              <a:rPr lang="en-US" sz="2800" cap="all" dirty="0" err="1"/>
              <a:t>Китае</a:t>
            </a:r>
            <a:r>
              <a:rPr lang="en-US" sz="2800" cap="all" dirty="0"/>
              <a:t> </a:t>
            </a:r>
            <a:r>
              <a:rPr lang="en-US" sz="2800" cap="all" dirty="0" err="1"/>
              <a:t>называют</a:t>
            </a:r>
            <a:r>
              <a:rPr lang="en-US" sz="2800" cap="all" dirty="0"/>
              <a:t> </a:t>
            </a:r>
            <a:r>
              <a:rPr lang="en-US" sz="2800" cap="all" dirty="0" err="1"/>
              <a:t>молодых</a:t>
            </a:r>
            <a:r>
              <a:rPr lang="en-US" sz="2800" cap="all" dirty="0"/>
              <a:t> </a:t>
            </a:r>
            <a:r>
              <a:rPr lang="en-US" sz="2800" cap="all" dirty="0" err="1"/>
              <a:t>людей</a:t>
            </a:r>
            <a:r>
              <a:rPr lang="en-US" sz="2800" cap="all" dirty="0"/>
              <a:t>, </a:t>
            </a:r>
            <a:r>
              <a:rPr lang="en-US" sz="2800" cap="all" dirty="0" err="1"/>
              <a:t>которые</a:t>
            </a:r>
            <a:r>
              <a:rPr lang="en-US" sz="2800" cap="all" dirty="0"/>
              <a:t> в </a:t>
            </a:r>
            <a:r>
              <a:rPr lang="en-US" sz="2800" cap="all" dirty="0" err="1"/>
              <a:t>общественных</a:t>
            </a:r>
            <a:r>
              <a:rPr lang="en-US" sz="2800" cap="all" dirty="0"/>
              <a:t> </a:t>
            </a:r>
            <a:r>
              <a:rPr lang="en-US" sz="2800" cap="all" dirty="0" err="1"/>
              <a:t>местах</a:t>
            </a:r>
            <a:r>
              <a:rPr lang="en-US" sz="2800" cap="all" dirty="0"/>
              <a:t> </a:t>
            </a:r>
            <a:r>
              <a:rPr lang="en-US" sz="2800" cap="all" dirty="0" err="1"/>
              <a:t>не</a:t>
            </a:r>
            <a:r>
              <a:rPr lang="en-US" sz="2800" cap="all" dirty="0"/>
              <a:t> </a:t>
            </a:r>
            <a:r>
              <a:rPr lang="en-US" sz="2800" cap="all" dirty="0" err="1"/>
              <a:t>выпускают</a:t>
            </a:r>
            <a:r>
              <a:rPr lang="en-US" sz="2800" cap="all" dirty="0"/>
              <a:t> </a:t>
            </a:r>
            <a:r>
              <a:rPr lang="en-US" sz="2800" cap="all" dirty="0" err="1"/>
              <a:t>из</a:t>
            </a:r>
            <a:r>
              <a:rPr lang="en-US" sz="2800" cap="all" dirty="0"/>
              <a:t> </a:t>
            </a:r>
            <a:r>
              <a:rPr lang="en-US" sz="2800" cap="all" dirty="0" err="1"/>
              <a:t>рук</a:t>
            </a:r>
            <a:r>
              <a:rPr lang="en-US" sz="2800" cap="all" dirty="0"/>
              <a:t> </a:t>
            </a:r>
            <a:r>
              <a:rPr lang="en-US" sz="2800" cap="all" dirty="0" err="1"/>
              <a:t>телефон</a:t>
            </a:r>
            <a:br>
              <a:rPr lang="en-US" sz="2800" cap="all" dirty="0"/>
            </a:br>
            <a:endParaRPr lang="en-US" sz="2800" cap="all" dirty="0"/>
          </a:p>
        </p:txBody>
      </p:sp>
      <p:sp>
        <p:nvSpPr>
          <p:cNvPr id="77" name="Freeform 6">
            <a:extLst>
              <a:ext uri="{FF2B5EF4-FFF2-40B4-BE49-F238E27FC236}">
                <a16:creationId xmlns:a16="http://schemas.microsoft.com/office/drawing/2014/main" id="{BA5783C3-2F96-40A7-A24F-30CB07AA3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649163" y="634028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79" name="Freeform 6">
            <a:extLst>
              <a:ext uri="{FF2B5EF4-FFF2-40B4-BE49-F238E27FC236}">
                <a16:creationId xmlns:a16="http://schemas.microsoft.com/office/drawing/2014/main" id="{A9D08DBA-0326-4C4E-ACFB-576F3ABDD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494670" y="2016617"/>
            <a:ext cx="3275013" cy="4408488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5122" name="Picture 2" descr="ÐÐ°ÑÑÐ¸Ð½ÐºÐ¸ Ð¿Ð¾ Ð·Ð°Ð¿ÑÐ¾ÑÑ ä½å¤´æ">
            <a:extLst>
              <a:ext uri="{FF2B5EF4-FFF2-40B4-BE49-F238E27FC236}">
                <a16:creationId xmlns:a16="http://schemas.microsoft.com/office/drawing/2014/main" id="{FE107684-9700-4FB4-8BB0-E1AB81EA5E8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79023" y="1554942"/>
            <a:ext cx="5659222" cy="3947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8242694"/>
      </p:ext>
    </p:extLst>
  </p:cSld>
  <p:clrMapOvr>
    <a:masterClrMapping/>
  </p:clrMapOvr>
</p:sld>
</file>

<file path=ppt/theme/theme1.xml><?xml version="1.0" encoding="utf-8"?>
<a:theme xmlns:a="http://schemas.openxmlformats.org/drawingml/2006/main" name="Обрезка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</Words>
  <Application>Microsoft Office PowerPoint</Application>
  <PresentationFormat>Широкоэкранный</PresentationFormat>
  <Paragraphs>9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メイリオ</vt:lpstr>
      <vt:lpstr>Arial</vt:lpstr>
      <vt:lpstr>Franklin Gothic Book</vt:lpstr>
      <vt:lpstr>Обрезка</vt:lpstr>
      <vt:lpstr>Реалии китайской культуры</vt:lpstr>
      <vt:lpstr>老外    lǎowài — так называют иностранца, который проживает в Китае. </vt:lpstr>
      <vt:lpstr>火锅   huǒguō — «китайский самовар, в котором варят овощи, мясо, рыбу и т.д.</vt:lpstr>
      <vt:lpstr>寿面shòumiàn — «лапша, подносимая в день рождения как символ долголетия»</vt:lpstr>
      <vt:lpstr>耍龙 shuǎlóng — «танец дракона» (цирковое представление, в котором 11 артистов изображают дракона, который следует за фонарем, указывающим ему дорогу)</vt:lpstr>
      <vt:lpstr>低头族  dītóuzú — букв. «нация опущенных голов», так в Китае называют молодых людей, которые в общественных местах не выпускают из рук телефон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Реалии китайской культуры</dc:title>
  <dc:creator>Анастасия Калиничева</dc:creator>
  <cp:lastModifiedBy>Анастасия Калиничева</cp:lastModifiedBy>
  <cp:revision>1</cp:revision>
  <dcterms:created xsi:type="dcterms:W3CDTF">2019-05-28T21:23:10Z</dcterms:created>
  <dcterms:modified xsi:type="dcterms:W3CDTF">2019-05-28T21:24:01Z</dcterms:modified>
</cp:coreProperties>
</file>