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05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IRAMIDA-NOTE\Desktop\&#1051;&#1080;&#1089;&#1090;%20Microsoft%20Office%20Exce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2015</c:v>
          </c:tx>
          <c:invertIfNegative val="0"/>
          <c:cat>
            <c:strRef>
              <c:f>Лист1!$A$1:$D$1</c:f>
              <c:strCache>
                <c:ptCount val="4"/>
                <c:pt idx="0">
                  <c:v>Внеоборотные активы</c:v>
                </c:pt>
                <c:pt idx="1">
                  <c:v>Оборотные активы</c:v>
                </c:pt>
                <c:pt idx="2">
                  <c:v>Капитал и резервы</c:v>
                </c:pt>
                <c:pt idx="3">
                  <c:v>Краткосрочные пассивы</c:v>
                </c:pt>
              </c:strCache>
            </c:strRef>
          </c:cat>
          <c:val>
            <c:numRef>
              <c:f>Лист1!$A$2:$D$2</c:f>
              <c:numCache>
                <c:formatCode>General</c:formatCode>
                <c:ptCount val="4"/>
                <c:pt idx="0">
                  <c:v>211556</c:v>
                </c:pt>
                <c:pt idx="1">
                  <c:v>89453</c:v>
                </c:pt>
                <c:pt idx="2">
                  <c:v>245245</c:v>
                </c:pt>
                <c:pt idx="3">
                  <c:v>28072</c:v>
                </c:pt>
              </c:numCache>
            </c:numRef>
          </c:val>
        </c:ser>
        <c:ser>
          <c:idx val="1"/>
          <c:order val="1"/>
          <c:tx>
            <c:v>2016</c:v>
          </c:tx>
          <c:invertIfNegative val="0"/>
          <c:cat>
            <c:strRef>
              <c:f>Лист1!$A$1:$D$1</c:f>
              <c:strCache>
                <c:ptCount val="4"/>
                <c:pt idx="0">
                  <c:v>Внеоборотные активы</c:v>
                </c:pt>
                <c:pt idx="1">
                  <c:v>Оборотные активы</c:v>
                </c:pt>
                <c:pt idx="2">
                  <c:v>Капитал и резервы</c:v>
                </c:pt>
                <c:pt idx="3">
                  <c:v>Краткосрочные пассивы</c:v>
                </c:pt>
              </c:strCache>
            </c:strRef>
          </c:cat>
          <c:val>
            <c:numRef>
              <c:f>Лист1!$A$3:$D$3</c:f>
              <c:numCache>
                <c:formatCode>General</c:formatCode>
                <c:ptCount val="4"/>
                <c:pt idx="0">
                  <c:v>252770</c:v>
                </c:pt>
                <c:pt idx="1">
                  <c:v>456636</c:v>
                </c:pt>
                <c:pt idx="2">
                  <c:v>200301</c:v>
                </c:pt>
                <c:pt idx="3">
                  <c:v>512369</c:v>
                </c:pt>
              </c:numCache>
            </c:numRef>
          </c:val>
        </c:ser>
        <c:ser>
          <c:idx val="2"/>
          <c:order val="2"/>
          <c:tx>
            <c:v>2017</c:v>
          </c:tx>
          <c:invertIfNegative val="0"/>
          <c:cat>
            <c:strRef>
              <c:f>Лист1!$A$1:$D$1</c:f>
              <c:strCache>
                <c:ptCount val="4"/>
                <c:pt idx="0">
                  <c:v>Внеоборотные активы</c:v>
                </c:pt>
                <c:pt idx="1">
                  <c:v>Оборотные активы</c:v>
                </c:pt>
                <c:pt idx="2">
                  <c:v>Капитал и резервы</c:v>
                </c:pt>
                <c:pt idx="3">
                  <c:v>Краткосрочные пассивы</c:v>
                </c:pt>
              </c:strCache>
            </c:strRef>
          </c:cat>
          <c:val>
            <c:numRef>
              <c:f>Лист1!$A$4:$D$4</c:f>
              <c:numCache>
                <c:formatCode>General</c:formatCode>
                <c:ptCount val="4"/>
                <c:pt idx="0">
                  <c:v>245839</c:v>
                </c:pt>
                <c:pt idx="1">
                  <c:v>569785</c:v>
                </c:pt>
                <c:pt idx="2">
                  <c:v>283492</c:v>
                </c:pt>
                <c:pt idx="3">
                  <c:v>542398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9060864"/>
        <c:axId val="76620352"/>
        <c:axId val="0"/>
      </c:bar3DChart>
      <c:catAx>
        <c:axId val="89060864"/>
        <c:scaling>
          <c:orientation val="minMax"/>
        </c:scaling>
        <c:delete val="0"/>
        <c:axPos val="b"/>
        <c:majorTickMark val="out"/>
        <c:minorTickMark val="none"/>
        <c:tickLblPos val="nextTo"/>
        <c:crossAx val="76620352"/>
        <c:crosses val="autoZero"/>
        <c:auto val="1"/>
        <c:lblAlgn val="ctr"/>
        <c:lblOffset val="100"/>
        <c:noMultiLvlLbl val="0"/>
      </c:catAx>
      <c:valAx>
        <c:axId val="766203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90608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9183621710207595"/>
          <c:y val="0.18670823038615791"/>
          <c:w val="0.10174323715153592"/>
          <c:h val="0.3098679967056906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AA8D8E-4D0B-45A1-A435-F9210870DE42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BE099-3A07-46A5-B674-E25446D709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942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BE099-3A07-46A5-B674-E25446D7094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127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" y="0"/>
            <a:ext cx="9143998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3997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4653136"/>
            <a:ext cx="9001000" cy="2016224"/>
          </a:xfrm>
        </p:spPr>
        <p:txBody>
          <a:bodyPr>
            <a:normAutofit fontScale="90000"/>
          </a:bodyPr>
          <a:lstStyle/>
          <a:p>
            <a:r>
              <a:rPr lang="ru-RU" sz="16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ПОДГОТОВИЛИ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студенты 304 группы </a:t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Николаева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АнастасиЯ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Комарова Наталья </a:t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Медунова Екатерина</a:t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ЗАКАЗЧИК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Директор «Клиника Доктора фомина», акушер-гинеколог Фомин Д.В.</a:t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НАУЧНЫЙ </a:t>
            </a:r>
            <a:r>
              <a:rPr lang="ru-RU" sz="16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РУКОВОДИТЕЛЬ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К.Э.Н. ЩЕРБАКОВ АЛЕКСЕЙ ВЛАДИМИРОВИЧ</a:t>
            </a:r>
            <a:r>
              <a:rPr lang="ru-RU" b="0" dirty="0">
                <a:solidFill>
                  <a:srgbClr val="002060"/>
                </a:solidFill>
              </a:rPr>
              <a:t/>
            </a:r>
            <a:br>
              <a:rPr lang="ru-RU" b="0" dirty="0">
                <a:solidFill>
                  <a:srgbClr val="002060"/>
                </a:solidFill>
              </a:rPr>
            </a:br>
            <a:endParaRPr lang="ru-RU" b="0" dirty="0">
              <a:solidFill>
                <a:srgbClr val="00206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51520" y="908720"/>
            <a:ext cx="8640960" cy="1296144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КОНЦЕПТ БИЗНЕС-ПЛАН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внедрению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кольпоскопа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DYSIS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области диагностики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патологических изменений шейки матки 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базе «Клиника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октора Фомина»(г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Тверь)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59632" y="121076"/>
            <a:ext cx="6836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МИНИСТЕРСТВО ОБРАЗОВАНИЯ И НАУКИ</a:t>
            </a:r>
          </a:p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ФГБОУ ВО Тверской государственный университет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87" y="0"/>
            <a:ext cx="1127125" cy="126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276873"/>
            <a:ext cx="2877616" cy="22322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276873"/>
            <a:ext cx="1728192" cy="221969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544993"/>
            <a:ext cx="3616468" cy="241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42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1268760"/>
            <a:ext cx="698477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Основные средства: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собственное помещение (кабинет в отделении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клинике многофункционального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назначения); аппарат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Dysis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кресло для пациента.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Расходные материалы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3% раствор уксусной кислоты; ватные шарики, пинцеты; раствор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Люголя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этиловый спирт 70 º; стерильные перчатки;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элекроэнергия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на технологические цели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Сметная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калькуляция себестоимости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услуг планируется по следующей схеме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З/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основного медперсонала + З/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вспомогательного персонала + Отчисления ФОТ + Амортизация аппарата + расходные материалы + расходы на рекламу.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Целевая себестоимость 1 услуги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 при плановом числе услуг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месяц-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сроке эксплуатации аппарата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Dysis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15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лет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): 2400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руб./услуга.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2656"/>
            <a:ext cx="61244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4. Производственный план</a:t>
            </a:r>
          </a:p>
        </p:txBody>
      </p:sp>
    </p:spTree>
    <p:extLst>
      <p:ext uri="{BB962C8B-B14F-4D97-AF65-F5344CB8AC3E}">
        <p14:creationId xmlns:p14="http://schemas.microsoft.com/office/powerpoint/2010/main" val="317663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23728" y="116632"/>
            <a:ext cx="51026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5. Организационный план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268760"/>
            <a:ext cx="4572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Наименование организации внедрения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бизнес-проекта: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«Клиника Доктора Фомина»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Адрес: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г. Тверь,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ул.Л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Базановой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д.5.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Дата основания: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сентабря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2011 года.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Руководитель: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директор клиники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Фомин Дмитрий Владимирович, врач высшей категории, акушер-гинеколог.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Организационная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структура управления: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линейная.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520" y="922412"/>
            <a:ext cx="4212976" cy="538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11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664" y="260648"/>
            <a:ext cx="72490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Организационный план: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персонал и клиники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719135"/>
            <a:ext cx="8784976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На сегодняшний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день: 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штате клиник,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 считая среднего и младшего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медперсонала, 73 высоко-квалифицированных специалистов;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Этапы развития сети клиник: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-1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декабря 2011 года — открытие клиники на ул. Л.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Базановой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д.5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-28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января 2014 года — открытие центра на ул. Спартака, д.42а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-21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января 2016 года — открытие клиники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Вагжановском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пер., д.14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-10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апреля 2017 года — открытие центра для жителей Заволжья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ул.Горького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107А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-этой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осенью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вышли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федеральный уровень и открыли свою пятую клинику в г. Калуга.</a:t>
            </a:r>
          </a:p>
          <a:p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374" y="3861048"/>
            <a:ext cx="4716016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88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75788" y="348978"/>
            <a:ext cx="43924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6. Страхование рисков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305342"/>
            <a:ext cx="784887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целях оценки устойчивости и эффективности проекта в условиях неопределенности и риска нами применена укрупненная оценка устойчивости.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Размер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поправки на риск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недополучения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предусмотренных проектом доходов принят равным 13%, что соответствует цели проекта – производство и продвижение на рынок новой продукции (13-15 %, проф. Л.Н. Усенко, «Бизнес-анализ»).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Данная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ставка процента (13%) использована нами при расчете показателей эффективности бизнес-плана (см. п. 7 настоящего концепт бизнес- плана «Финансовый план»).</a:t>
            </a:r>
          </a:p>
        </p:txBody>
      </p:sp>
    </p:spTree>
    <p:extLst>
      <p:ext uri="{BB962C8B-B14F-4D97-AF65-F5344CB8AC3E}">
        <p14:creationId xmlns:p14="http://schemas.microsoft.com/office/powerpoint/2010/main" val="3679304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1305342"/>
            <a:ext cx="79928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По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состоянию на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1.02.2018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«Клиника Доктора Фомина» имеет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устойчивое финансовое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положение.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Руководством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принято решение инвестирование данного проекта осуществлять за счет собственных средств в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шесть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этапов.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качестве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показателей эффективности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бизнес-плана приняты следующие: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чистая приведенная стоимость;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- чистая приведенная стоимость с учетом поправки на риск;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- срок окупаемости проекта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рассчитанный статическим и динамическим методами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99792" y="404664"/>
            <a:ext cx="43653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7. Финансовый план</a:t>
            </a:r>
          </a:p>
        </p:txBody>
      </p:sp>
    </p:spTree>
    <p:extLst>
      <p:ext uri="{BB962C8B-B14F-4D97-AF65-F5344CB8AC3E}">
        <p14:creationId xmlns:p14="http://schemas.microsoft.com/office/powerpoint/2010/main" val="21696521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26638" y="188640"/>
            <a:ext cx="7920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Финансовое состояние организации на момент внедрения проекта</a:t>
            </a: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323528" y="1484785"/>
          <a:ext cx="7704856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259632" y="4725144"/>
            <a:ext cx="62646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>
              <a:lnSpc>
                <a:spcPct val="120000"/>
              </a:lnSpc>
              <a:spcBef>
                <a:spcPct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Коэффициент абсолютной ликвидности =0,2 </a:t>
            </a:r>
          </a:p>
          <a:p>
            <a:pPr indent="358775">
              <a:lnSpc>
                <a:spcPct val="120000"/>
              </a:lnSpc>
              <a:spcBef>
                <a:spcPct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Коэффициент срочной ликвидности = 1,2</a:t>
            </a:r>
          </a:p>
          <a:p>
            <a:pPr indent="358775">
              <a:lnSpc>
                <a:spcPct val="120000"/>
              </a:lnSpc>
              <a:spcBef>
                <a:spcPct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Коэффициент покрытия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= 1,5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979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9612" y="188640"/>
            <a:ext cx="69847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Движение денежных потоков. Эффективность бизнес-плана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79497" y="980725"/>
          <a:ext cx="8856998" cy="5688641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413959"/>
                <a:gridCol w="1819695"/>
                <a:gridCol w="413959"/>
                <a:gridCol w="413959"/>
                <a:gridCol w="413959"/>
                <a:gridCol w="413959"/>
                <a:gridCol w="413959"/>
                <a:gridCol w="413959"/>
                <a:gridCol w="413959"/>
                <a:gridCol w="413959"/>
                <a:gridCol w="413959"/>
                <a:gridCol w="413959"/>
                <a:gridCol w="413959"/>
                <a:gridCol w="413959"/>
                <a:gridCol w="413959"/>
                <a:gridCol w="413959"/>
                <a:gridCol w="413959"/>
                <a:gridCol w="413959"/>
              </a:tblGrid>
              <a:tr h="3598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№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Показатель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 gridSpan="16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Номер шага (= 1 год)</a:t>
                      </a:r>
                      <a:endParaRPr lang="ru-RU" sz="1100" b="1" i="1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98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</a:tr>
              <a:tr h="359813">
                <a:tc gridSpan="18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Денежные потоки от операционной деятельности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98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Чистый доход (тыс. руб.)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490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540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600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620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590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560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570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550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420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400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400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390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380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360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</a:tr>
              <a:tr h="359813">
                <a:tc gridSpan="18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Инвестиционная деятельность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98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Приток 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60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</a:tr>
              <a:tr h="3598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Отток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-2000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-40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</a:tr>
              <a:tr h="3598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Сальдо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-2000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</a:tr>
              <a:tr h="3598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Сальдо суммарного потока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-2000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490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580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620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590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560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530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550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420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400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360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390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360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400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</a:tr>
              <a:tr h="3598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Сальдо накопленного потока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-2000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-1660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-1170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-630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-50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570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1160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1720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2250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2800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3220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3620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3980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4370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4730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5130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</a:tr>
              <a:tr h="3598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Коэффициент дисконтирования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0,91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0,83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0,75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0,68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0,62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0,56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0,51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0,47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0,42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0,39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0,35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0,32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0,29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0,26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0,24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</a:tr>
              <a:tr h="65125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Дисконтирование сальдо суммарного потока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-2000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309,09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404,96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405,71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396,15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384,97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333,04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287,37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247,25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233,25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161,93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140,20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114,71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112,97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94,80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95,76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</a:tr>
              <a:tr h="3598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/>
                        <a:t>NPV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/>
                        <a:t>1722,15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98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Дисконтированные инвестиции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-2000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-13,66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-18,66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0,00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-12,75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0,00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-5,27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9,58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</a:tr>
              <a:tr h="3598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11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/>
                        <a:t>Сумма дисконтированных инвестиций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b"/>
                </a:tc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/>
                        <a:t>2040,76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2" marR="4452" marT="445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89558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188640"/>
            <a:ext cx="7488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Расчет окупаемости проекта (статический метод)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33" y="692696"/>
          <a:ext cx="8352921" cy="3096345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872486"/>
                <a:gridCol w="427059"/>
                <a:gridCol w="440836"/>
                <a:gridCol w="440836"/>
                <a:gridCol w="440836"/>
                <a:gridCol w="440836"/>
                <a:gridCol w="440836"/>
                <a:gridCol w="440836"/>
                <a:gridCol w="440836"/>
                <a:gridCol w="440836"/>
                <a:gridCol w="440836"/>
                <a:gridCol w="440836"/>
                <a:gridCol w="440836"/>
                <a:gridCol w="440836"/>
                <a:gridCol w="440836"/>
                <a:gridCol w="440836"/>
                <a:gridCol w="440836"/>
                <a:gridCol w="440836"/>
              </a:tblGrid>
              <a:tr h="208032">
                <a:tc gridSpan="18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/>
                        <a:t>Расчет окупаемости проекта (статистический метод)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8032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 gridSpan="16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/>
                        <a:t>Год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Всего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</a:tr>
              <a:tr h="208032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11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13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14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15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</a:tr>
              <a:tr h="4269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Инвестиции (тыс. руб.)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-2000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-20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-40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-40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-20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-2080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</a:tr>
              <a:tr h="41741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Чистый доход (тыс. руб.)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340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490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540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600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620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590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560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570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550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420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400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400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390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380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360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7210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</a:tr>
              <a:tr h="813968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Ряд платежей и поступлений (тыс. руб.)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-2000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340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490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540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580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620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590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560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530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550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420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400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360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390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360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400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/>
                        <a:t>5130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</a:tr>
              <a:tr h="813968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/>
                        <a:t>То же с нарастающим итогом (тыс. руб.)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-2000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-1660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-1170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-630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-50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570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1160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1720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2250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2800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3220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3620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3980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4370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4730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5130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/>
                        <a:t>10260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24" marR="5024" marT="5024" marB="0" anchor="b"/>
                </a:tc>
              </a:tr>
            </a:tbl>
          </a:graphicData>
        </a:graphic>
      </p:graphicFrame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539552" y="3746210"/>
            <a:ext cx="73803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Момент окупаемости проекта находится между годами 4 и 5, так как в конце шага 5 сальдо накопленного потока больше нуля, а аналогичное сальдо в шаге 4 отрицательно. Для уточнения окупаемости рассчитаем расстояние Х от начала шага </a:t>
            </a: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</a:t>
            </a:r>
            <a:r>
              <a:rPr kumimoji="0" lang="ru-RU" sz="160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до момента окупаемости по формуле: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83568" y="5013176"/>
            <a:ext cx="3148330" cy="5631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611560" y="5661248"/>
            <a:ext cx="554461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sz="16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׀</a:t>
            </a:r>
            <a:r>
              <a:rPr kumimoji="0" lang="en-US" sz="16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160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he-IL" sz="16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׀</a:t>
            </a:r>
            <a:r>
              <a:rPr kumimoji="0" lang="ru-RU" sz="160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kumimoji="0" lang="ru-RU" sz="160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абсолютное значение тогда срок окупаемости от начала операционной деятельности составит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6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PP</a:t>
            </a:r>
            <a:r>
              <a:rPr kumimoji="0" lang="ru-RU" sz="160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4 + 0,8 = 4,08 года</a:t>
            </a:r>
            <a:endParaRPr kumimoji="0" lang="ru-RU" sz="160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8064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188640"/>
            <a:ext cx="66967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Расчет окупаемости проекта (динамический метод)</a:t>
            </a: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79512" y="4213437"/>
            <a:ext cx="8712968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Результаты расчета показывают, что вложенные средства будут возмещены только в течение шага 5(в нашем случае года) эксплуатации объекта и, следовательно, срок окупаемости будет между шагами 4 и 5. Более точно рассчитаем по приведенной выше формуле: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5085184"/>
            <a:ext cx="3168353" cy="5308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07504" y="5652890"/>
            <a:ext cx="835292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Тогда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DPP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4+0,13=4,13 года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Сопоставление двух методов расчета срока окупаемости(статическим и динамическим) показывает, что расчет по второму методу дает больший срок возмещения затрат- до 4,13 года вместо 4,08.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07503" y="1020370"/>
          <a:ext cx="8856988" cy="3200717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837644"/>
                <a:gridCol w="837644"/>
                <a:gridCol w="410004"/>
                <a:gridCol w="423231"/>
                <a:gridCol w="423231"/>
                <a:gridCol w="423231"/>
                <a:gridCol w="423231"/>
                <a:gridCol w="423231"/>
                <a:gridCol w="423231"/>
                <a:gridCol w="423231"/>
                <a:gridCol w="423231"/>
                <a:gridCol w="423231"/>
                <a:gridCol w="423231"/>
                <a:gridCol w="423231"/>
                <a:gridCol w="423231"/>
                <a:gridCol w="423231"/>
                <a:gridCol w="423231"/>
                <a:gridCol w="423231"/>
                <a:gridCol w="423231"/>
              </a:tblGrid>
              <a:tr h="212670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 gridSpan="18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Расчет окупаемости проекта (динамический метод )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2670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 gridSpan="16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</a:tr>
              <a:tr h="212670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</a:tr>
              <a:tr h="72891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Ряд платежей и поступлений (тыс. руб.)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-2000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340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490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540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580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620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590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560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530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550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420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400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360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390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360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400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5130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</a:tr>
              <a:tr h="393441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Ставка дисконта 10 %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Коэфициент дисконта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0,91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0,83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0,75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0,68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0,62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0,56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0,51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0,47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0,42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0,39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0,35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0,32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0,29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0,26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0,24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</a:tr>
              <a:tr h="7114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Дисконтированная сумма (тыс. руб.)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309,09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490,83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540,75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580,68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620,62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590,56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560,51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530,47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550,42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420,39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400,35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360,32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390,29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360,26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400,24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</a:tr>
              <a:tr h="7289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То же с нарастающим итогом (тыс. руб.)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-2000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-1690,91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-1200,08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-659,33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-78,65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541,97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1132,54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1693,05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2223,52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2773,94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>
                          <a:latin typeface="Times New Roman" pitchFamily="18" charset="0"/>
                          <a:cs typeface="Times New Roman" pitchFamily="18" charset="0"/>
                        </a:rPr>
                        <a:t>3194,33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3594,68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3955,00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4345,29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4705,55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5105,79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27636,67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595" marR="4595" marT="459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47545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752"/>
            <a:ext cx="9144000" cy="6868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116632"/>
            <a:ext cx="7272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Расчет чистой приведенной стоимости проекта с учетом риска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908720"/>
          <a:ext cx="8568953" cy="4876127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215096"/>
                <a:gridCol w="1341667"/>
                <a:gridCol w="1651771"/>
                <a:gridCol w="1417610"/>
                <a:gridCol w="1727713"/>
                <a:gridCol w="1215096"/>
              </a:tblGrid>
              <a:tr h="175324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Расчет приведенной стоимости проекта с учетом риска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766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Период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Денежный поток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Коэффициент дисконтирования при </a:t>
                      </a:r>
                      <a:r>
                        <a:rPr lang="en-US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r1=0.10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Дисконтированный доход </a:t>
                      </a:r>
                      <a:r>
                        <a:rPr lang="en-US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r1=0.10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Коэффициент дисконтирования при </a:t>
                      </a:r>
                      <a:r>
                        <a:rPr lang="en-US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rp=0.2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Дисконтированный доход </a:t>
                      </a:r>
                      <a:r>
                        <a:rPr lang="en-US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rp=0.2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ctr"/>
                </a:tc>
              </a:tr>
              <a:tr h="175324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-2000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-2000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-2000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  <a:tr h="175324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340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0,91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309,09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0,83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283,33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  <a:tr h="175324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490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0,83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404,96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0,69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340,28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  <a:tr h="175324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540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0,75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405,71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0,58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312,50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  <a:tr h="175324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580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0,68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396,15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0,48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279,71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  <a:tr h="175324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620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0,62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384,97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0,40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249,16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  <a:tr h="175324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590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0,56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333,04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0,33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197,59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  <a:tr h="175324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560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0,51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287,37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0,28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156,29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  <a:tr h="175324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530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0,47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247,25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0,23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123,26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  <a:tr h="175324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550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0,42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233,25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0,19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106,59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  <a:tr h="175324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420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0,39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161,93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0,16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67,83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  <a:tr h="175324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400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0,35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140,20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0,13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53,84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  <a:tr h="175324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360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0,32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114,71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0,11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40,38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  <a:tr h="175324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390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0,29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112,97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0,09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36,45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  <a:tr h="175324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360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0,26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94,80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0,08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28,04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  <a:tr h="175324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400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0,24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95,76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0,06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25,96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  <a:tr h="17532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NPV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1722,15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301,2085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35" marR="8835" marT="8835" marB="0" anchor="b"/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83568" y="5965249"/>
            <a:ext cx="75243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при без рисковой ставки дисконта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NPV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положительный, то и при введении поправки на риск (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en-US" sz="16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=0.2) она также положительна, следовательно проект устойчив при учете рисков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375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94" y="692697"/>
            <a:ext cx="7845822" cy="4781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006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sp>
        <p:nvSpPr>
          <p:cNvPr id="2" name="Прямоугольник 1"/>
          <p:cNvSpPr/>
          <p:nvPr/>
        </p:nvSpPr>
        <p:spPr>
          <a:xfrm>
            <a:off x="107504" y="1268760"/>
            <a:ext cx="8908548" cy="1754326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angle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>
                <a:ln w="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994644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476673"/>
            <a:ext cx="828092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1. Резюме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Место реализации проекта: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г. Тверь, РФ.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Расчетный срок реализации проекта: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15 лет.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Срок окупаемости проекта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рассчитанный статическим методом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4,08года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Срок окупаемости проекта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рассчитанный динамическим методом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4,13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года.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Наименование услуги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(цель проекта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):диагностика патологических изменений шейки матки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Целевая аудитория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женщины от 14 до 65 лет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Стратегическая цена 1 услуги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3500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руб.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Целевая себестоимость 1 услуги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2400 руб.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Чистый дисконтированный доход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1722150 тыс.руб.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Чистый дисконтированный доход с учетом поправки на риск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301208 тыс.руб.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03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16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822821"/>
            <a:ext cx="453650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Настоящий прорыв: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высокоточная диагностика патологических изменений шейки матки.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Для оказания услуги необходима закупка аппарата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кольпоскоп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DYSIS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Стоимость 1 аппарата – 2млн.рублей. Страна производитель: Южная Корея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Согласно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клиническим исследования в 85%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обнаруживает все имеющиеся патологии!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новейшем приборе используется технология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спектрометрии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99792" y="332656"/>
            <a:ext cx="360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2. Описание услуги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082" y="2575992"/>
            <a:ext cx="4603699" cy="42484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2141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Новый кольпоскоп Dysis в Клинике Доктора Фомина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558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27785" y="188640"/>
            <a:ext cx="47590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3. План маркетинга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5320" y="77341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«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Изюминка» бизнес плана состоит в следующем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-методика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является безоперационной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-кроме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того, в отличие от стандартного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кольпоскопа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Dysis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усовершенствован цифровым монитором, на который выводится картинка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исследования.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-изображение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можно приблизить, сохранить в формате фото или сделать видеозапись.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-наглядные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результаты обследования сохраняются в базу данных для сравнения показателей до и после лечения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Стратегическая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цена услуги –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3500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руб. (средняя рыночная цена услуг заменителей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2000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руб., частота применения – минимум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раза в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год)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592" y="1628800"/>
            <a:ext cx="4434001" cy="47109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3105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3"/>
            <a:ext cx="9147922" cy="6862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188640"/>
            <a:ext cx="40413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План маркетинга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980728"/>
            <a:ext cx="56886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Цифровой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кольпоскоп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DYSIS обладает более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повышенной чувствительностью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чем обычная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кольпоскопия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Результаты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являются надежными, исходя из множества проделанных анализов на чувствительность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611944"/>
            <a:ext cx="5472608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Целевая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аудитория услуги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кольпоскопии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учетом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десегментации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рынка</a:t>
            </a:r>
            <a:r>
              <a:rPr lang="ru-RU" dirty="0"/>
              <a:t>–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женщины от 14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65 лет.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480" y="3791289"/>
            <a:ext cx="4248472" cy="28323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62" y="3791289"/>
            <a:ext cx="4245099" cy="2830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81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32" y="0"/>
            <a:ext cx="915792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47241" y="0"/>
            <a:ext cx="64355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План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маркетинга – стратегическая канва</a:t>
            </a:r>
          </a:p>
        </p:txBody>
      </p:sp>
      <p:pic>
        <p:nvPicPr>
          <p:cNvPr id="6" name="Рисунок 5" descr="C:\Users\admin\Pictures\Безымянный2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84"/>
          <a:stretch/>
        </p:blipFill>
        <p:spPr bwMode="auto">
          <a:xfrm>
            <a:off x="899592" y="903040"/>
            <a:ext cx="7128791" cy="5760640"/>
          </a:xfrm>
          <a:prstGeom prst="rect">
            <a:avLst/>
          </a:prstGeom>
          <a:noFill/>
          <a:ln w="9525" cap="flat" cmpd="sng" algn="ctr">
            <a:solidFill>
              <a:srgbClr val="4F81BD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7646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23729" y="116632"/>
            <a:ext cx="54337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План маркетинга –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таргет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костинг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074" y="764704"/>
            <a:ext cx="6164263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711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</TotalTime>
  <Words>1492</Words>
  <Application>Microsoft Office PowerPoint</Application>
  <PresentationFormat>Экран (4:3)</PresentationFormat>
  <Paragraphs>548</Paragraphs>
  <Slides>20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ПОДГОТОВИЛИ: студенты 304 группы                                     Николаева АнастасиЯ                                    Комарова Наталья                                     Медунова Екатерина  ЗАКАЗЧИК: Директор «Клиника Доктора фомина», акушер-гинеколог Фомин Д.В.  НАУЧНЫЙ РУКОВОДИТЕЛЬ: К.Э.Н. ЩЕРБАКОВ АЛЕКСЕЙ ВЛАДИМИРОВИЧ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студент</cp:lastModifiedBy>
  <cp:revision>44</cp:revision>
  <dcterms:created xsi:type="dcterms:W3CDTF">2018-02-02T10:03:20Z</dcterms:created>
  <dcterms:modified xsi:type="dcterms:W3CDTF">2018-02-16T09:07:08Z</dcterms:modified>
</cp:coreProperties>
</file>