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7" r:id="rId3"/>
    <p:sldId id="258" r:id="rId4"/>
    <p:sldId id="259" r:id="rId5"/>
    <p:sldId id="261" r:id="rId6"/>
    <p:sldId id="266" r:id="rId7"/>
    <p:sldId id="263" r:id="rId8"/>
    <p:sldId id="264"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8EF43-6CCE-4641-A29B-835514B1A65D}" type="datetimeFigureOut">
              <a:rPr lang="ru-RU" smtClean="0"/>
              <a:t>22.02.2018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2E77-CD50-4114-8EF8-620D60229AF4}" type="slidenum">
              <a:rPr lang="ru-RU" smtClean="0"/>
              <a:t>‹#›</a:t>
            </a:fld>
            <a:endParaRPr lang="ru-RU"/>
          </a:p>
        </p:txBody>
      </p:sp>
    </p:spTree>
    <p:extLst>
      <p:ext uri="{BB962C8B-B14F-4D97-AF65-F5344CB8AC3E}">
        <p14:creationId xmlns:p14="http://schemas.microsoft.com/office/powerpoint/2010/main" val="266352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312E77-CD50-4114-8EF8-620D60229AF4}" type="slidenum">
              <a:rPr lang="ru-RU" smtClean="0"/>
              <a:t>3</a:t>
            </a:fld>
            <a:endParaRPr lang="ru-RU"/>
          </a:p>
        </p:txBody>
      </p:sp>
    </p:spTree>
    <p:extLst>
      <p:ext uri="{BB962C8B-B14F-4D97-AF65-F5344CB8AC3E}">
        <p14:creationId xmlns:p14="http://schemas.microsoft.com/office/powerpoint/2010/main" val="175990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70955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A2AAEA-189E-464B-8D11-092EBE8883DB}"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132023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25642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034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57333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3441586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11902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285479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182209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35928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215203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6A2AAEA-189E-464B-8D11-092EBE8883DB}"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44972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6A2AAEA-189E-464B-8D11-092EBE8883DB}" type="datetimeFigureOut">
              <a:rPr lang="ru-RU" smtClean="0"/>
              <a:t>22.02.2018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280644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370416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147592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6A2AAEA-189E-464B-8D11-092EBE8883DB}" type="datetimeFigureOut">
              <a:rPr lang="ru-RU" smtClean="0"/>
              <a:t>22.02.2018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62692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A2AAEA-189E-464B-8D11-092EBE8883DB}" type="datetimeFigureOut">
              <a:rPr lang="ru-RU" smtClean="0"/>
              <a:t>22.02.2018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BD0D78-B5BF-4F8C-8C98-FA1815084F5B}" type="slidenum">
              <a:rPr lang="ru-RU" smtClean="0"/>
              <a:t>‹#›</a:t>
            </a:fld>
            <a:endParaRPr lang="ru-RU"/>
          </a:p>
        </p:txBody>
      </p:sp>
    </p:spTree>
    <p:extLst>
      <p:ext uri="{BB962C8B-B14F-4D97-AF65-F5344CB8AC3E}">
        <p14:creationId xmlns:p14="http://schemas.microsoft.com/office/powerpoint/2010/main" val="134186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6A2AAEA-189E-464B-8D11-092EBE8883DB}" type="datetimeFigureOut">
              <a:rPr lang="ru-RU" smtClean="0"/>
              <a:t>22.02.2018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BD0D78-B5BF-4F8C-8C98-FA1815084F5B}" type="slidenum">
              <a:rPr lang="ru-RU" smtClean="0"/>
              <a:t>‹#›</a:t>
            </a:fld>
            <a:endParaRPr lang="ru-RU"/>
          </a:p>
        </p:txBody>
      </p:sp>
    </p:spTree>
    <p:extLst>
      <p:ext uri="{BB962C8B-B14F-4D97-AF65-F5344CB8AC3E}">
        <p14:creationId xmlns:p14="http://schemas.microsoft.com/office/powerpoint/2010/main" val="18993747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0655" y="0"/>
            <a:ext cx="8825658" cy="2262781"/>
          </a:xfrm>
        </p:spPr>
        <p:txBody>
          <a:bodyPr/>
          <a:lstStyle/>
          <a:p>
            <a:pPr algn="ctr"/>
            <a:r>
              <a:rPr lang="ru-RU" b="1" dirty="0">
                <a:solidFill>
                  <a:schemeClr val="accent3">
                    <a:lumMod val="20000"/>
                    <a:lumOff val="80000"/>
                  </a:schemeClr>
                </a:solidFill>
                <a:latin typeface="Gabriola" panose="04040605051002020D02" pitchFamily="82" charset="0"/>
              </a:rPr>
              <a:t>Политическая философия </a:t>
            </a:r>
            <a:r>
              <a:rPr lang="ru-RU" b="1" dirty="0" err="1">
                <a:solidFill>
                  <a:schemeClr val="accent3">
                    <a:lumMod val="20000"/>
                    <a:lumOff val="80000"/>
                  </a:schemeClr>
                </a:solidFill>
                <a:latin typeface="Gabriola" panose="04040605051002020D02" pitchFamily="82" charset="0"/>
              </a:rPr>
              <a:t>Поль-Мише́ль</a:t>
            </a:r>
            <a:r>
              <a:rPr lang="ru-RU" b="1" dirty="0">
                <a:solidFill>
                  <a:schemeClr val="accent3">
                    <a:lumMod val="20000"/>
                    <a:lumOff val="80000"/>
                  </a:schemeClr>
                </a:solidFill>
                <a:latin typeface="Gabriola" panose="04040605051002020D02" pitchFamily="82" charset="0"/>
              </a:rPr>
              <a:t> Фуко́.</a:t>
            </a:r>
          </a:p>
        </p:txBody>
      </p:sp>
      <p:sp>
        <p:nvSpPr>
          <p:cNvPr id="3" name="Подзаголовок 2"/>
          <p:cNvSpPr>
            <a:spLocks noGrp="1"/>
          </p:cNvSpPr>
          <p:nvPr>
            <p:ph type="subTitle" idx="1"/>
          </p:nvPr>
        </p:nvSpPr>
        <p:spPr>
          <a:xfrm>
            <a:off x="9513277" y="4019070"/>
            <a:ext cx="2067536" cy="861420"/>
          </a:xfrm>
        </p:spPr>
        <p:txBody>
          <a:bodyPr>
            <a:noAutofit/>
          </a:bodyPr>
          <a:lstStyle/>
          <a:p>
            <a:r>
              <a:rPr lang="ru-RU" sz="1600" b="1" dirty="0" smtClean="0">
                <a:latin typeface="Calibri Light" panose="020F0302020204030204" pitchFamily="34" charset="0"/>
                <a:cs typeface="Calibri Light" panose="020F0302020204030204" pitchFamily="34" charset="0"/>
              </a:rPr>
              <a:t>РАБОТУ ВЫПОЛНИЛА СТУДЕНТКА 1 КУРСА МАГИСТРАТУРЫ ГРУППЫ 17-м Курбанова Г.Т. </a:t>
            </a:r>
            <a:endParaRPr lang="ru-RU" sz="1600" b="1" dirty="0">
              <a:latin typeface="Calibri Light" panose="020F0302020204030204" pitchFamily="34" charset="0"/>
              <a:cs typeface="Calibri Light" panose="020F0302020204030204" pitchFamily="34" charset="0"/>
            </a:endParaRPr>
          </a:p>
        </p:txBody>
      </p:sp>
      <p:pic>
        <p:nvPicPr>
          <p:cNvPr id="5" name="Рисунок 4"/>
          <p:cNvPicPr>
            <a:picLocks noChangeAspect="1"/>
          </p:cNvPicPr>
          <p:nvPr/>
        </p:nvPicPr>
        <p:blipFill>
          <a:blip r:embed="rId2"/>
          <a:stretch>
            <a:fillRect/>
          </a:stretch>
        </p:blipFill>
        <p:spPr>
          <a:xfrm>
            <a:off x="2790825" y="2262781"/>
            <a:ext cx="5931144" cy="4190774"/>
          </a:xfrm>
          <a:prstGeom prst="rect">
            <a:avLst/>
          </a:prstGeom>
        </p:spPr>
      </p:pic>
    </p:spTree>
    <p:extLst>
      <p:ext uri="{BB962C8B-B14F-4D97-AF65-F5344CB8AC3E}">
        <p14:creationId xmlns:p14="http://schemas.microsoft.com/office/powerpoint/2010/main" val="22249818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9787" y="183175"/>
            <a:ext cx="8946541" cy="4195481"/>
          </a:xfrm>
        </p:spPr>
        <p:txBody>
          <a:bodyPr>
            <a:normAutofit/>
          </a:bodyPr>
          <a:lstStyle/>
          <a:p>
            <a:pPr marL="0" indent="0" algn="ctr">
              <a:buNone/>
            </a:pPr>
            <a:r>
              <a:rPr lang="ru-RU" sz="6000" b="1" i="1" dirty="0" smtClean="0">
                <a:effectLst>
                  <a:outerShdw blurRad="38100" dist="38100" dir="2700000" algn="tl">
                    <a:srgbClr val="000000">
                      <a:alpha val="43137"/>
                    </a:srgbClr>
                  </a:outerShdw>
                </a:effectLst>
                <a:latin typeface="Arial Narrow" panose="020B0606020202030204" pitchFamily="34" charset="0"/>
              </a:rPr>
              <a:t>Спасибо за внимание !</a:t>
            </a:r>
            <a:endParaRPr lang="ru-RU" sz="6000" b="1" i="1" dirty="0">
              <a:effectLst>
                <a:outerShdw blurRad="38100" dist="38100" dir="2700000" algn="tl">
                  <a:srgbClr val="000000">
                    <a:alpha val="43137"/>
                  </a:srgbClr>
                </a:outerShdw>
              </a:effectLst>
              <a:latin typeface="Arial Narrow" panose="020B0606020202030204" pitchFamily="34" charset="0"/>
            </a:endParaRPr>
          </a:p>
        </p:txBody>
      </p:sp>
      <p:pic>
        <p:nvPicPr>
          <p:cNvPr id="4" name="Рисунок 3"/>
          <p:cNvPicPr>
            <a:picLocks noChangeAspect="1"/>
          </p:cNvPicPr>
          <p:nvPr/>
        </p:nvPicPr>
        <p:blipFill rotWithShape="1">
          <a:blip r:embed="rId2"/>
          <a:srcRect l="13556" t="17832" r="9305"/>
          <a:stretch/>
        </p:blipFill>
        <p:spPr>
          <a:xfrm>
            <a:off x="2205582" y="1173707"/>
            <a:ext cx="7014949" cy="5534167"/>
          </a:xfrm>
          <a:prstGeom prst="rect">
            <a:avLst/>
          </a:prstGeom>
        </p:spPr>
      </p:pic>
    </p:spTree>
    <p:extLst>
      <p:ext uri="{BB962C8B-B14F-4D97-AF65-F5344CB8AC3E}">
        <p14:creationId xmlns:p14="http://schemas.microsoft.com/office/powerpoint/2010/main" val="828434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7449" y="285663"/>
            <a:ext cx="6238266" cy="743036"/>
          </a:xfrm>
        </p:spPr>
        <p:txBody>
          <a:bodyPr/>
          <a:lstStyle/>
          <a:p>
            <a:pPr algn="ctr"/>
            <a:r>
              <a:rPr lang="ru-RU" dirty="0"/>
              <a:t>Биография. </a:t>
            </a:r>
          </a:p>
        </p:txBody>
      </p:sp>
      <p:sp>
        <p:nvSpPr>
          <p:cNvPr id="3" name="Объект 2"/>
          <p:cNvSpPr>
            <a:spLocks noGrp="1"/>
          </p:cNvSpPr>
          <p:nvPr>
            <p:ph idx="1"/>
          </p:nvPr>
        </p:nvSpPr>
        <p:spPr>
          <a:xfrm>
            <a:off x="180120" y="1191272"/>
            <a:ext cx="8884749" cy="4936966"/>
          </a:xfrm>
        </p:spPr>
        <p:txBody>
          <a:bodyPr>
            <a:normAutofit fontScale="92500" lnSpcReduction="10000"/>
          </a:bodyPr>
          <a:lstStyle/>
          <a:p>
            <a:pPr algn="just"/>
            <a:r>
              <a:rPr lang="ru-RU" i="1" dirty="0" err="1"/>
              <a:t>Поль-Мише́ль</a:t>
            </a:r>
            <a:r>
              <a:rPr lang="ru-RU" i="1" dirty="0"/>
              <a:t> Фуко́ (фр. </a:t>
            </a:r>
            <a:r>
              <a:rPr lang="ru-RU" i="1" dirty="0" err="1"/>
              <a:t>Paul-Michel</a:t>
            </a:r>
            <a:r>
              <a:rPr lang="ru-RU" i="1" dirty="0"/>
              <a:t> </a:t>
            </a:r>
            <a:r>
              <a:rPr lang="ru-RU" i="1" dirty="0" err="1"/>
              <a:t>Foucault</a:t>
            </a:r>
            <a:r>
              <a:rPr lang="ru-RU" i="1" dirty="0"/>
              <a:t>) — французский философ, теоретик культуры и историк. Создал первую во Франции кафедру психоанализа, был преподавателем психологии в Высшей нормальной школе и в университете города Лилль, заведовал кафедрой истории систем мышления в Коллеж де Франс. Работал в культурных представительствах Франции в Польше, ФРГ и Швеции. Является одним из наиболее известных представителей </a:t>
            </a:r>
            <a:r>
              <a:rPr lang="ru-RU" i="1" dirty="0" err="1"/>
              <a:t>антипсихиатрии</a:t>
            </a:r>
            <a:r>
              <a:rPr lang="ru-RU" i="1" dirty="0"/>
              <a:t>. Книги Фуко о социальных науках, медицине, тюрьмах, проблеме безумия и сексуальности сделали его одним из самых влиятельных мыслителей XX века.</a:t>
            </a:r>
          </a:p>
          <a:p>
            <a:pPr algn="just"/>
            <a:r>
              <a:rPr lang="ru-RU" i="1" dirty="0"/>
              <a:t>Поль-Мишель Фуко родился 15 октября 1926 года в городе Пуатье в состоятельной семье. Отец, успешный хирург, преподавал анатомию в местном медицинском колледже.</a:t>
            </a:r>
          </a:p>
          <a:p>
            <a:pPr algn="just"/>
            <a:r>
              <a:rPr lang="ru-RU" i="1" dirty="0"/>
              <a:t>В школе Фуко носил прозвище Полишинель и не отличался особыми успехами. Даже по своему любимому предмету, истории, он был вторым в классе.</a:t>
            </a:r>
          </a:p>
          <a:p>
            <a:pPr algn="just"/>
            <a:endParaRPr lang="ru-RU" i="1" dirty="0"/>
          </a:p>
        </p:txBody>
      </p:sp>
      <p:pic>
        <p:nvPicPr>
          <p:cNvPr id="1026" name="Picture 2" descr="https://www.quotationof.com/images/michel-foucaul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869" y="1191272"/>
            <a:ext cx="2919046" cy="441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076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340" y="158262"/>
            <a:ext cx="8554913" cy="6312876"/>
          </a:xfrm>
        </p:spPr>
        <p:txBody>
          <a:bodyPr>
            <a:normAutofit lnSpcReduction="10000"/>
          </a:bodyPr>
          <a:lstStyle/>
          <a:p>
            <a:pPr algn="just"/>
            <a:r>
              <a:rPr lang="ru-RU" sz="1600" dirty="0"/>
              <a:t>Фуко — историк настоящего. Он мыслитель, мыслящий посредством истории.</a:t>
            </a:r>
          </a:p>
          <a:p>
            <a:pPr algn="just"/>
            <a:r>
              <a:rPr lang="ru-RU" sz="1600" dirty="0"/>
              <a:t>Создавая свои исследования, Фуко ставил следующие задачи:</a:t>
            </a:r>
          </a:p>
          <a:p>
            <a:pPr algn="just"/>
            <a:r>
              <a:rPr lang="ru-RU" sz="1600" dirty="0"/>
              <a:t>•	воссоздать археологию современных знаний о субъекте</a:t>
            </a:r>
          </a:p>
          <a:p>
            <a:pPr algn="just"/>
            <a:r>
              <a:rPr lang="ru-RU" sz="1600" dirty="0"/>
              <a:t>•	расшифровать генеалогию современной власти и всей современной западной цивилизации</a:t>
            </a:r>
          </a:p>
          <a:p>
            <a:pPr algn="just"/>
            <a:r>
              <a:rPr lang="ru-RU" sz="1600" dirty="0"/>
              <a:t>•	написать особую онтологию настоящего, которая мыслится областью пересечения других трёх онтологий: онтологии субъекта в его отношении к самому себе, онтологии субъекта в его отношении к другим людям и институтам в поле власти, онтологию субъекта в его отношении к истине в поле знания</a:t>
            </a:r>
          </a:p>
          <a:p>
            <a:pPr algn="just"/>
            <a:r>
              <a:rPr lang="ru-RU" sz="1600" dirty="0"/>
              <a:t>Творчество Фуко проходит под знаком трёх заимствованных у Канта вопросов:</a:t>
            </a:r>
          </a:p>
          <a:p>
            <a:pPr algn="just"/>
            <a:r>
              <a:rPr lang="ru-RU" sz="1600" dirty="0"/>
              <a:t>•	Что можно знать?</a:t>
            </a:r>
          </a:p>
          <a:p>
            <a:pPr algn="just"/>
            <a:r>
              <a:rPr lang="ru-RU" sz="1600" dirty="0"/>
              <a:t>•	Что следует делать?</a:t>
            </a:r>
          </a:p>
          <a:p>
            <a:pPr algn="just"/>
            <a:r>
              <a:rPr lang="ru-RU" sz="1600" dirty="0"/>
              <a:t>•	Что есть человек?</a:t>
            </a:r>
          </a:p>
          <a:p>
            <a:pPr algn="just"/>
            <a:r>
              <a:rPr lang="ru-RU" sz="1600" dirty="0"/>
              <a:t>Согласно этой последовательности история мысли самого Фуко распадается на три периода:</a:t>
            </a:r>
          </a:p>
          <a:p>
            <a:pPr algn="just"/>
            <a:r>
              <a:rPr lang="ru-RU" sz="1600" dirty="0"/>
              <a:t>•	«археологический»</a:t>
            </a:r>
          </a:p>
          <a:p>
            <a:pPr algn="just"/>
            <a:r>
              <a:rPr lang="ru-RU" sz="1600" dirty="0"/>
              <a:t>•	«генеалогический»</a:t>
            </a:r>
          </a:p>
          <a:p>
            <a:pPr algn="just"/>
            <a:r>
              <a:rPr lang="ru-RU" sz="1600" dirty="0"/>
              <a:t>•	«период эстетик существования»</a:t>
            </a:r>
          </a:p>
          <a:p>
            <a:endParaRPr lang="ru-RU" sz="1400" dirty="0"/>
          </a:p>
        </p:txBody>
      </p:sp>
      <p:pic>
        <p:nvPicPr>
          <p:cNvPr id="2050" name="Picture 2" descr="https://tnp-production.s3.amazonaws.com/uploads/image_unit/000/038/336/image/preview_0dbf47d5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353" y="1474544"/>
            <a:ext cx="2476745" cy="348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10663"/>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03" y="228600"/>
            <a:ext cx="9404723" cy="835269"/>
          </a:xfrm>
        </p:spPr>
        <p:txBody>
          <a:bodyPr/>
          <a:lstStyle/>
          <a:p>
            <a:pPr algn="ctr"/>
            <a:r>
              <a:rPr lang="ru-RU" dirty="0">
                <a:latin typeface="Gabriola" panose="04040605051002020D02" pitchFamily="82" charset="0"/>
              </a:rPr>
              <a:t>«Надзирать и наказывать» (</a:t>
            </a:r>
            <a:r>
              <a:rPr lang="ru-RU" dirty="0" smtClean="0">
                <a:latin typeface="Gabriola" panose="04040605051002020D02" pitchFamily="82" charset="0"/>
              </a:rPr>
              <a:t>1975)</a:t>
            </a:r>
            <a:endParaRPr lang="ru-RU" dirty="0">
              <a:latin typeface="Gabriola" panose="04040605051002020D02" pitchFamily="82" charset="0"/>
            </a:endParaRPr>
          </a:p>
        </p:txBody>
      </p:sp>
      <p:sp>
        <p:nvSpPr>
          <p:cNvPr id="3" name="Объект 2"/>
          <p:cNvSpPr>
            <a:spLocks noGrp="1"/>
          </p:cNvSpPr>
          <p:nvPr>
            <p:ph idx="1"/>
          </p:nvPr>
        </p:nvSpPr>
        <p:spPr>
          <a:xfrm>
            <a:off x="61547" y="1195754"/>
            <a:ext cx="12036668" cy="5547946"/>
          </a:xfrm>
        </p:spPr>
        <p:txBody>
          <a:bodyPr>
            <a:normAutofit fontScale="62500" lnSpcReduction="20000"/>
          </a:bodyPr>
          <a:lstStyle/>
          <a:p>
            <a:r>
              <a:rPr lang="ru-RU" sz="2900" dirty="0" smtClean="0">
                <a:latin typeface="Gabriola" panose="04040605051002020D02" pitchFamily="82" charset="0"/>
              </a:rPr>
              <a:t>В </a:t>
            </a:r>
            <a:r>
              <a:rPr lang="ru-RU" sz="2900" dirty="0">
                <a:latin typeface="Gabriola" panose="04040605051002020D02" pitchFamily="82" charset="0"/>
              </a:rPr>
              <a:t>оригинале эта работа называется «</a:t>
            </a:r>
            <a:r>
              <a:rPr lang="ru-RU" sz="2900" dirty="0" err="1">
                <a:latin typeface="Gabriola" panose="04040605051002020D02" pitchFamily="82" charset="0"/>
              </a:rPr>
              <a:t>Surveiller</a:t>
            </a:r>
            <a:r>
              <a:rPr lang="ru-RU" sz="2900" dirty="0">
                <a:latin typeface="Gabriola" panose="04040605051002020D02" pitchFamily="82" charset="0"/>
              </a:rPr>
              <a:t> </a:t>
            </a:r>
            <a:r>
              <a:rPr lang="ru-RU" sz="2900" dirty="0" err="1">
                <a:latin typeface="Gabriola" panose="04040605051002020D02" pitchFamily="82" charset="0"/>
              </a:rPr>
              <a:t>et</a:t>
            </a:r>
            <a:r>
              <a:rPr lang="ru-RU" sz="2900" dirty="0">
                <a:latin typeface="Gabriola" panose="04040605051002020D02" pitchFamily="82" charset="0"/>
              </a:rPr>
              <a:t> </a:t>
            </a:r>
            <a:r>
              <a:rPr lang="ru-RU" sz="2900" dirty="0" err="1">
                <a:latin typeface="Gabriola" panose="04040605051002020D02" pitchFamily="82" charset="0"/>
              </a:rPr>
              <a:t>punir</a:t>
            </a:r>
            <a:r>
              <a:rPr lang="ru-RU" sz="2900" dirty="0">
                <a:latin typeface="Gabriola" panose="04040605051002020D02" pitchFamily="82" charset="0"/>
              </a:rPr>
              <a:t>: </a:t>
            </a:r>
            <a:r>
              <a:rPr lang="ru-RU" sz="2900" dirty="0" err="1">
                <a:latin typeface="Gabriola" panose="04040605051002020D02" pitchFamily="82" charset="0"/>
              </a:rPr>
              <a:t>Naissance</a:t>
            </a:r>
            <a:r>
              <a:rPr lang="ru-RU" sz="2900" dirty="0">
                <a:latin typeface="Gabriola" panose="04040605051002020D02" pitchFamily="82" charset="0"/>
              </a:rPr>
              <a:t> </a:t>
            </a:r>
            <a:r>
              <a:rPr lang="ru-RU" sz="2900" dirty="0" err="1">
                <a:latin typeface="Gabriola" panose="04040605051002020D02" pitchFamily="82" charset="0"/>
              </a:rPr>
              <a:t>de</a:t>
            </a:r>
            <a:r>
              <a:rPr lang="ru-RU" sz="2900" dirty="0">
                <a:latin typeface="Gabriola" panose="04040605051002020D02" pitchFamily="82" charset="0"/>
              </a:rPr>
              <a:t> </a:t>
            </a:r>
            <a:r>
              <a:rPr lang="ru-RU" sz="2900" dirty="0" err="1">
                <a:latin typeface="Gabriola" panose="04040605051002020D02" pitchFamily="82" charset="0"/>
              </a:rPr>
              <a:t>la</a:t>
            </a:r>
            <a:r>
              <a:rPr lang="ru-RU" sz="2900" dirty="0">
                <a:latin typeface="Gabriola" panose="04040605051002020D02" pitchFamily="82" charset="0"/>
              </a:rPr>
              <a:t> </a:t>
            </a:r>
            <a:r>
              <a:rPr lang="ru-RU" sz="2900" dirty="0" err="1">
                <a:latin typeface="Gabriola" panose="04040605051002020D02" pitchFamily="82" charset="0"/>
              </a:rPr>
              <a:t>prison</a:t>
            </a:r>
            <a:r>
              <a:rPr lang="ru-RU" sz="2900" dirty="0">
                <a:latin typeface="Gabriola" panose="04040605051002020D02" pitchFamily="82" charset="0"/>
              </a:rPr>
              <a:t>» (на английском языке вышла под названием «</a:t>
            </a:r>
            <a:r>
              <a:rPr lang="ru-RU" sz="2900" dirty="0" err="1">
                <a:latin typeface="Gabriola" panose="04040605051002020D02" pitchFamily="82" charset="0"/>
              </a:rPr>
              <a:t>Discipline</a:t>
            </a:r>
            <a:r>
              <a:rPr lang="ru-RU" sz="2900" dirty="0">
                <a:latin typeface="Gabriola" panose="04040605051002020D02" pitchFamily="82" charset="0"/>
              </a:rPr>
              <a:t> </a:t>
            </a:r>
            <a:r>
              <a:rPr lang="ru-RU" sz="2900" dirty="0" err="1">
                <a:latin typeface="Gabriola" panose="04040605051002020D02" pitchFamily="82" charset="0"/>
              </a:rPr>
              <a:t>and</a:t>
            </a:r>
            <a:r>
              <a:rPr lang="ru-RU" sz="2900" dirty="0">
                <a:latin typeface="Gabriola" panose="04040605051002020D02" pitchFamily="82" charset="0"/>
              </a:rPr>
              <a:t> </a:t>
            </a:r>
            <a:r>
              <a:rPr lang="ru-RU" sz="2900" dirty="0" err="1">
                <a:latin typeface="Gabriola" panose="04040605051002020D02" pitchFamily="82" charset="0"/>
              </a:rPr>
              <a:t>Punish</a:t>
            </a:r>
            <a:r>
              <a:rPr lang="ru-RU" sz="2900" dirty="0">
                <a:latin typeface="Gabriola" panose="04040605051002020D02" pitchFamily="82" charset="0"/>
              </a:rPr>
              <a:t>: </a:t>
            </a:r>
            <a:r>
              <a:rPr lang="ru-RU" sz="2900" dirty="0" err="1">
                <a:latin typeface="Gabriola" panose="04040605051002020D02" pitchFamily="82" charset="0"/>
              </a:rPr>
              <a:t>The</a:t>
            </a:r>
            <a:r>
              <a:rPr lang="ru-RU" sz="2900" dirty="0">
                <a:latin typeface="Gabriola" panose="04040605051002020D02" pitchFamily="82" charset="0"/>
              </a:rPr>
              <a:t> </a:t>
            </a:r>
            <a:r>
              <a:rPr lang="ru-RU" sz="2900" dirty="0" err="1">
                <a:latin typeface="Gabriola" panose="04040605051002020D02" pitchFamily="82" charset="0"/>
              </a:rPr>
              <a:t>Birth</a:t>
            </a:r>
            <a:r>
              <a:rPr lang="ru-RU" sz="2900" dirty="0">
                <a:latin typeface="Gabriola" panose="04040605051002020D02" pitchFamily="82" charset="0"/>
              </a:rPr>
              <a:t> </a:t>
            </a:r>
            <a:r>
              <a:rPr lang="ru-RU" sz="2900" dirty="0" err="1">
                <a:latin typeface="Gabriola" panose="04040605051002020D02" pitchFamily="82" charset="0"/>
              </a:rPr>
              <a:t>of</a:t>
            </a:r>
            <a:r>
              <a:rPr lang="ru-RU" sz="2900" dirty="0">
                <a:latin typeface="Gabriola" panose="04040605051002020D02" pitchFamily="82" charset="0"/>
              </a:rPr>
              <a:t> </a:t>
            </a:r>
            <a:r>
              <a:rPr lang="ru-RU" sz="2900" dirty="0" err="1">
                <a:latin typeface="Gabriola" panose="04040605051002020D02" pitchFamily="82" charset="0"/>
              </a:rPr>
              <a:t>the</a:t>
            </a:r>
            <a:r>
              <a:rPr lang="ru-RU" sz="2900" dirty="0">
                <a:latin typeface="Gabriola" panose="04040605051002020D02" pitchFamily="82" charset="0"/>
              </a:rPr>
              <a:t> </a:t>
            </a:r>
            <a:r>
              <a:rPr lang="ru-RU" sz="2900" dirty="0" err="1">
                <a:latin typeface="Gabriola" panose="04040605051002020D02" pitchFamily="82" charset="0"/>
              </a:rPr>
              <a:t>Prison</a:t>
            </a:r>
            <a:r>
              <a:rPr lang="ru-RU" sz="2900" dirty="0">
                <a:latin typeface="Gabriola" panose="04040605051002020D02" pitchFamily="82" charset="0"/>
              </a:rPr>
              <a:t>»). Одной из основных идей данного произведения стала эволюция политических технологий западного общества при переходе от эпохи феодализма к современности.</a:t>
            </a:r>
          </a:p>
          <a:p>
            <a:r>
              <a:rPr lang="ru-RU" sz="2900" dirty="0">
                <a:latin typeface="Gabriola" panose="04040605051002020D02" pitchFamily="82" charset="0"/>
              </a:rPr>
              <a:t>Ещё в середине XVIII века для власти была характерна чудовищная жестокость, но уже в тридцатые годы XIX века она стала более мягкой и </a:t>
            </a:r>
            <a:r>
              <a:rPr lang="ru-RU" sz="2900" dirty="0" err="1">
                <a:latin typeface="Gabriola" panose="04040605051002020D02" pitchFamily="82" charset="0"/>
              </a:rPr>
              <a:t>гуманистичной</a:t>
            </a:r>
            <a:r>
              <a:rPr lang="ru-RU" sz="2900" dirty="0">
                <a:latin typeface="Gabriola" panose="04040605051002020D02" pitchFamily="82" charset="0"/>
              </a:rPr>
              <a:t>. Если прежде преступников предавали публичным казням или подвергали пыткам, то позже их стали помещать под тщательный тюремный надзор, исключающий всякое насилие над телом. Таким образом, изменилась сама социальная природа наказания. Сформировалось новое представление о субъекте преступления, сложилось рационально-расчётливое отношение к человеческому телу. Субъектом преступления перестаёт быть тело преступника, им становится его душа. Распространяется тезис о терпимости к подсудимому и о большей нетерпимости к преступлению. Для предотвращения преступлений предлагается распространять в сознании граждан представление о неотвратимости наказаний, рассматривается необходимость массовой профилактики преступлений.</a:t>
            </a:r>
          </a:p>
          <a:p>
            <a:r>
              <a:rPr lang="ru-RU" sz="2900" dirty="0">
                <a:latin typeface="Gabriola" panose="04040605051002020D02" pitchFamily="82" charset="0"/>
              </a:rPr>
              <a:t>С появлением гильотины сцены казни утратили свою зрелищность, но приобрели рационально-дидактический смысл. Утратив былую театральность, казни преступников должны были стать уроком для остальных граждан.</a:t>
            </a:r>
          </a:p>
          <a:p>
            <a:r>
              <a:rPr lang="ru-RU" sz="2900" dirty="0">
                <a:latin typeface="Gabriola" panose="04040605051002020D02" pitchFamily="82" charset="0"/>
              </a:rPr>
              <a:t>Главным и практически единственным наказанием за все уголовные преступления начинает быть тюрьма. Она становится в один ряд с такими дисциплинирующими механизмами, как больница, школа, мануфактура, казарма, и при этом соединяет в себе признаки каждого из них. Тюрьма оказывается пространством принудительной нормализации индивидов.</a:t>
            </a:r>
          </a:p>
          <a:p>
            <a:r>
              <a:rPr lang="ru-RU" sz="2900" dirty="0">
                <a:latin typeface="Gabriola" panose="04040605051002020D02" pitchFamily="82" charset="0"/>
              </a:rPr>
              <a:t>Одновременно с этим активно эксплуатируется модель монастырской дисциплины. Заводы, казармы, тюрьмы и работные дома функционируют подобно закрытому монастырю. Извлечение пользы достигается созданием огороженных пространств. С целью предупредить возможные протесты наряду с огораживанием применяется методика отгораживания. Каждому индивиду отводится его собственное место.</a:t>
            </a:r>
          </a:p>
          <a:p>
            <a:r>
              <a:rPr lang="ru-RU" sz="2900" dirty="0">
                <a:latin typeface="Gabriola" panose="04040605051002020D02" pitchFamily="82" charset="0"/>
              </a:rPr>
              <a:t>Возникает практика </a:t>
            </a:r>
            <a:r>
              <a:rPr lang="ru-RU" sz="2900" dirty="0" err="1">
                <a:latin typeface="Gabriola" panose="04040605051002020D02" pitchFamily="82" charset="0"/>
              </a:rPr>
              <a:t>экзаменаций</a:t>
            </a:r>
            <a:r>
              <a:rPr lang="ru-RU" sz="2900" dirty="0">
                <a:latin typeface="Gabriola" panose="04040605051002020D02" pitchFamily="82" charset="0"/>
              </a:rPr>
              <a:t>, отчётов о проделанной работе и строгого следования временному регламенту.</a:t>
            </a:r>
          </a:p>
          <a:p>
            <a:r>
              <a:rPr lang="ru-RU" sz="2900" dirty="0">
                <a:latin typeface="Gabriola" panose="04040605051002020D02" pitchFamily="82" charset="0"/>
              </a:rPr>
              <a:t>Появляется такое понятие, как «</a:t>
            </a:r>
            <a:r>
              <a:rPr lang="ru-RU" sz="2900" dirty="0" err="1">
                <a:latin typeface="Gabriola" panose="04040605051002020D02" pitchFamily="82" charset="0"/>
              </a:rPr>
              <a:t>паноптизм</a:t>
            </a:r>
            <a:r>
              <a:rPr lang="ru-RU" sz="2900" dirty="0">
                <a:latin typeface="Gabriola" panose="04040605051002020D02" pitchFamily="82" charset="0"/>
              </a:rPr>
              <a:t>». Этот принцип наиболее очевидно был представлен в знаменитом проекте тюрьмы-паноптикума Иеремии Бентама. Паноптикум придает социальной реальности свойство прозрачности, но сама власть при этом становится невидимой.</a:t>
            </a:r>
          </a:p>
          <a:p>
            <a:endParaRPr lang="ru-RU" sz="900" dirty="0"/>
          </a:p>
        </p:txBody>
      </p:sp>
      <p:pic>
        <p:nvPicPr>
          <p:cNvPr id="3074" name="Picture 2" descr="http://au-books.com/wp-content/uploads/2018/01/Nadzirat_i_nakazyvat._Rozhdieniie_tiurmy.jpg"/>
          <p:cNvPicPr>
            <a:picLocks noChangeAspect="1" noChangeArrowheads="1"/>
          </p:cNvPicPr>
          <p:nvPr/>
        </p:nvPicPr>
        <p:blipFill rotWithShape="1">
          <a:blip r:embed="rId2">
            <a:extLst>
              <a:ext uri="{28A0092B-C50C-407E-A947-70E740481C1C}">
                <a14:useLocalDpi xmlns:a14="http://schemas.microsoft.com/office/drawing/2010/main" val="0"/>
              </a:ext>
            </a:extLst>
          </a:blip>
          <a:srcRect l="-291" t="25528" r="291"/>
          <a:stretch/>
        </p:blipFill>
        <p:spPr bwMode="auto">
          <a:xfrm>
            <a:off x="744661" y="158261"/>
            <a:ext cx="3159124" cy="109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78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637528"/>
          </a:xfrm>
        </p:spPr>
        <p:txBody>
          <a:bodyPr/>
          <a:lstStyle/>
          <a:p>
            <a:pPr algn="ctr"/>
            <a:r>
              <a:rPr lang="ru-RU" dirty="0">
                <a:latin typeface="Candara" panose="020E0502030303020204" pitchFamily="34" charset="0"/>
              </a:rPr>
              <a:t>Генеалогия власти</a:t>
            </a:r>
            <a:br>
              <a:rPr lang="ru-RU" dirty="0">
                <a:latin typeface="Candara" panose="020E0502030303020204" pitchFamily="34" charset="0"/>
              </a:rPr>
            </a:br>
            <a:endParaRPr lang="ru-RU" dirty="0">
              <a:latin typeface="Candara" panose="020E0502030303020204" pitchFamily="34" charset="0"/>
            </a:endParaRPr>
          </a:p>
        </p:txBody>
      </p:sp>
      <p:sp>
        <p:nvSpPr>
          <p:cNvPr id="3" name="Объект 2"/>
          <p:cNvSpPr>
            <a:spLocks noGrp="1"/>
          </p:cNvSpPr>
          <p:nvPr>
            <p:ph idx="1"/>
          </p:nvPr>
        </p:nvSpPr>
        <p:spPr>
          <a:xfrm>
            <a:off x="276836" y="1200064"/>
            <a:ext cx="8497888" cy="5482090"/>
          </a:xfrm>
        </p:spPr>
        <p:txBody>
          <a:bodyPr>
            <a:normAutofit fontScale="92500" lnSpcReduction="10000"/>
          </a:bodyPr>
          <a:lstStyle/>
          <a:p>
            <a:pPr marL="0" indent="0" algn="just">
              <a:buNone/>
            </a:pPr>
            <a:r>
              <a:rPr lang="ru-RU" sz="1800" dirty="0" smtClean="0">
                <a:solidFill>
                  <a:schemeClr val="accent3">
                    <a:lumMod val="20000"/>
                    <a:lumOff val="80000"/>
                  </a:schemeClr>
                </a:solidFill>
                <a:latin typeface="Constantia" panose="02030602050306030303" pitchFamily="18" charset="0"/>
              </a:rPr>
              <a:t>ГЕНЕАЛОГИЯ </a:t>
            </a:r>
            <a:r>
              <a:rPr lang="ru-RU" sz="1800" dirty="0">
                <a:solidFill>
                  <a:schemeClr val="accent3">
                    <a:lumMod val="20000"/>
                    <a:lumOff val="80000"/>
                  </a:schemeClr>
                </a:solidFill>
                <a:latin typeface="Constantia" panose="02030602050306030303" pitchFamily="18" charset="0"/>
              </a:rPr>
              <a:t>ВЛАСТИ - понятие, используемое М. Фуко для характеристики своего метода в начале 1970-х годов (термин «генеалогия власти» он заимствует у Ф. Ницше). Генеалогический способ рассмотрения истории означает для М. Фуко признание разрывов и прерывистости развития. Исторические работы М. Фуко не легитимируют феномены, которые они изучают, а критикуют и анализируют их; в этом смысле понятие генеалогия власти в целом применимо и к политической философии М. Фуко. В отличие от традиционной политической теории М. Фуко не пытается оправдать общественные или государственные институты. Он задается вопросом не о законности или правомерности определенного положения вещей, а о его «истине», т.е. о его функционировании, о его «позитивности». Власть для М. Фуко есть ансамбль стратегий и процедур, такое сплетение регламентации и </a:t>
            </a:r>
            <a:r>
              <a:rPr lang="ru-RU" sz="1800" dirty="0" err="1">
                <a:solidFill>
                  <a:schemeClr val="accent3">
                    <a:lumMod val="20000"/>
                    <a:lumOff val="80000"/>
                  </a:schemeClr>
                </a:solidFill>
                <a:latin typeface="Constantia" panose="02030602050306030303" pitchFamily="18" charset="0"/>
              </a:rPr>
              <a:t>дисциплинирования</a:t>
            </a:r>
            <a:r>
              <a:rPr lang="ru-RU" sz="1800" dirty="0">
                <a:solidFill>
                  <a:schemeClr val="accent3">
                    <a:lumMod val="20000"/>
                    <a:lumOff val="80000"/>
                  </a:schemeClr>
                </a:solidFill>
                <a:latin typeface="Constantia" panose="02030602050306030303" pitchFamily="18" charset="0"/>
              </a:rPr>
              <a:t>, которое может быть понято лишь генеалогически, а не теоретико-аналитически. Власть присутствует повсюду, а не только в сфере политики. Власть не есть теоретическое понятие; она есть обозначение того практико-теоретического контекста, который предпочтительнее всего изучать на примере дисциплинарных отношений (например, отношений в школе, армии или тюрьме) (см. Дисциплинарное общество). В этом смысле генеалогически сконструированная философия одновременно является философией практических отношений власти и практически опосредованных властных эффектов. В конечном счете, генеалогия власти также означает, что господствующие отношения власти не могут быть разрушены лишь посредством познания: знание тесно переплетено с властью и поэтому не может быть мобилизовано против нее без политической борьбы</a:t>
            </a:r>
            <a:r>
              <a:rPr lang="ru-RU" sz="1800" dirty="0" smtClean="0">
                <a:solidFill>
                  <a:schemeClr val="accent3">
                    <a:lumMod val="20000"/>
                    <a:lumOff val="80000"/>
                  </a:schemeClr>
                </a:solidFill>
                <a:latin typeface="Constantia" panose="02030602050306030303" pitchFamily="18" charset="0"/>
              </a:rPr>
              <a:t>.</a:t>
            </a:r>
            <a:endParaRPr lang="ru-RU" sz="1800" dirty="0">
              <a:solidFill>
                <a:schemeClr val="accent3">
                  <a:lumMod val="20000"/>
                  <a:lumOff val="80000"/>
                </a:schemeClr>
              </a:solidFill>
              <a:latin typeface="Constantia" panose="02030602050306030303" pitchFamily="18" charset="0"/>
            </a:endParaRPr>
          </a:p>
        </p:txBody>
      </p:sp>
      <p:pic>
        <p:nvPicPr>
          <p:cNvPr id="1026" name="Picture 2" descr="http://darrow.org.uk/wordpress/wp-content/uploads/2017/05/foucault-balco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362" y="1314364"/>
            <a:ext cx="2994025" cy="511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58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3318" y="491320"/>
            <a:ext cx="6141493" cy="6098274"/>
          </a:xfrm>
        </p:spPr>
        <p:txBody>
          <a:bodyPr>
            <a:noAutofit/>
          </a:bodyPr>
          <a:lstStyle/>
          <a:p>
            <a:pPr marL="0" indent="0">
              <a:buNone/>
            </a:pPr>
            <a:r>
              <a:rPr lang="ru-RU" sz="2200" dirty="0">
                <a:latin typeface="Century Gothic" panose="020B0502020202020204" pitchFamily="34" charset="0"/>
              </a:rPr>
              <a:t>Наиболее тонкого подхода требует понимание власти. Фуко не был политическим революционером или идеологом. Он писал о "полях власти", об ее игре и стратегиях этой игры. Причем главной парой в ней являются знание и власть. Поэтому неправильно расценивать знание как силу, разоблачающую власть, ибо власть, задающая "условия возможности" существования, преодолевается не пониманием, а изменением, и это делает ненужным существование некоего "</a:t>
            </a:r>
            <a:r>
              <a:rPr lang="ru-RU" sz="2200" dirty="0" err="1">
                <a:latin typeface="Century Gothic" panose="020B0502020202020204" pitchFamily="34" charset="0"/>
              </a:rPr>
              <a:t>супердискурса</a:t>
            </a:r>
            <a:r>
              <a:rPr lang="ru-RU" sz="2200" dirty="0">
                <a:latin typeface="Century Gothic" panose="020B0502020202020204" pitchFamily="34" charset="0"/>
              </a:rPr>
              <a:t>". Претензии философии или науки на роль такого дискурса связаны с их гегемонистскими притязаниями.</a:t>
            </a:r>
          </a:p>
        </p:txBody>
      </p:sp>
      <p:pic>
        <p:nvPicPr>
          <p:cNvPr id="4" name="Рисунок 3"/>
          <p:cNvPicPr>
            <a:picLocks noChangeAspect="1"/>
          </p:cNvPicPr>
          <p:nvPr/>
        </p:nvPicPr>
        <p:blipFill>
          <a:blip r:embed="rId2"/>
          <a:stretch>
            <a:fillRect/>
          </a:stretch>
        </p:blipFill>
        <p:spPr>
          <a:xfrm>
            <a:off x="681250" y="611874"/>
            <a:ext cx="4191000" cy="5584209"/>
          </a:xfrm>
          <a:prstGeom prst="rect">
            <a:avLst/>
          </a:prstGeom>
        </p:spPr>
      </p:pic>
    </p:spTree>
    <p:extLst>
      <p:ext uri="{BB962C8B-B14F-4D97-AF65-F5344CB8AC3E}">
        <p14:creationId xmlns:p14="http://schemas.microsoft.com/office/powerpoint/2010/main" val="36730152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8220" y="2088107"/>
            <a:ext cx="11438980" cy="4612944"/>
          </a:xfrm>
        </p:spPr>
        <p:txBody>
          <a:bodyPr>
            <a:normAutofit/>
          </a:bodyPr>
          <a:lstStyle/>
          <a:p>
            <a:pPr marL="0" indent="0" algn="just">
              <a:buNone/>
            </a:pPr>
            <a:r>
              <a:rPr lang="ru-RU" dirty="0" smtClean="0"/>
              <a:t>Поворот </a:t>
            </a:r>
            <a:r>
              <a:rPr lang="ru-RU" dirty="0"/>
              <a:t>в политической антропологии приводит к деконструкции всей практической философии эпохи Просвещения. Фуко показывает неоправданность надежд на сексуальное освобождение при помощи психоанализа. Напротив, именно </a:t>
            </a:r>
            <a:r>
              <a:rPr lang="ru-RU" dirty="0" err="1"/>
              <a:t>медицинофицированный</a:t>
            </a:r>
            <a:r>
              <a:rPr lang="ru-RU" dirty="0"/>
              <a:t> дискурс о сексуальности закабаляет человека гораздо эффективнее, чем прежние негласные нормы и запреты. Такова эволюция власти: от права на смерть и телесного наказания – к надзору и далее – к формированию внутренней самодисциплины и самоконтроля за своими душевными аффектами. Чем интенсивнее человек озабочен сексуальными проблемами, чем больше он интересуется и практикует психоаналитическое просвещение, тем сильнее он попадает под власть психиатрической инквизиции и вынужден признаваться в том, что даже сам в себе не знает и не подозревает. Становится очевидна </a:t>
            </a:r>
            <a:r>
              <a:rPr lang="ru-RU" dirty="0" err="1"/>
              <a:t>квазиполицейская</a:t>
            </a:r>
            <a:r>
              <a:rPr lang="ru-RU" dirty="0"/>
              <a:t> функция психоаналитика, который внедряет общепринятую рациональность в самые интимные уголки человеческой души. Это пример того, как понятие освобождения выполняет на практике порабощающие и угнетающие функции.</a:t>
            </a:r>
          </a:p>
        </p:txBody>
      </p:sp>
      <p:pic>
        <p:nvPicPr>
          <p:cNvPr id="4" name="Рисунок 3"/>
          <p:cNvPicPr>
            <a:picLocks noChangeAspect="1"/>
          </p:cNvPicPr>
          <p:nvPr/>
        </p:nvPicPr>
        <p:blipFill>
          <a:blip r:embed="rId2"/>
          <a:stretch>
            <a:fillRect/>
          </a:stretch>
        </p:blipFill>
        <p:spPr>
          <a:xfrm>
            <a:off x="2456597" y="161641"/>
            <a:ext cx="7046793" cy="1926466"/>
          </a:xfrm>
          <a:prstGeom prst="rect">
            <a:avLst/>
          </a:prstGeom>
        </p:spPr>
      </p:pic>
    </p:spTree>
    <p:extLst>
      <p:ext uri="{BB962C8B-B14F-4D97-AF65-F5344CB8AC3E}">
        <p14:creationId xmlns:p14="http://schemas.microsoft.com/office/powerpoint/2010/main" val="40952390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6531" y="232012"/>
            <a:ext cx="8502554" cy="6359857"/>
          </a:xfrm>
        </p:spPr>
        <p:txBody>
          <a:bodyPr>
            <a:noAutofit/>
          </a:bodyPr>
          <a:lstStyle/>
          <a:p>
            <a:pPr marL="0" indent="0">
              <a:buNone/>
            </a:pPr>
            <a:r>
              <a:rPr lang="ru-RU" sz="1750" dirty="0"/>
              <a:t>Фуко рассматривал человека в горизонте возможного бытия: "Я" – это "Другой", я не то, что обо мне говорят. Он постоянно стремился увидеть то, что есть, и то, что кажется очевидным, по-другому, и это означает также: то, что есть, могло или может быть иным. Он называл свою теорию продуктивным пониманием свободы и говорил о "возможной возможности", открывающейся при переходе за границы общепринятого и нормального и обнаруживающей головокружительную пустоту, закрытую общественным принуждением, в которой только и может по-человечески жить человек. В своей генеалогии он показывал, что вещи возникали случайно и что хотя они имели основания появиться, но в этом не было жесткой неизбежности: отрицая необходимость, только и можно постигать сущее в горизонте открытости, постигать, что наличное вовсе не заполняет собой все пространство возможного</a:t>
            </a:r>
            <a:r>
              <a:rPr lang="ru-RU" sz="1750" dirty="0" smtClean="0"/>
              <a:t>.</a:t>
            </a:r>
            <a:endParaRPr lang="ru-RU" sz="1750" dirty="0"/>
          </a:p>
          <a:p>
            <a:pPr marL="0" indent="0">
              <a:buNone/>
            </a:pPr>
            <a:r>
              <a:rPr lang="ru-RU" sz="1750" dirty="0"/>
              <a:t>Фуко считал, что подлинное философствование не чуждо желанию и фантазии, иллюзии и мечтательности, ибо истина как бы находится в другом мире, в то время как наш реальный мир уже охвачен сетями власти. Философствовать – значит пытаться изменить сами рамки и нормы мышления, которые мешают делать и быть по-другому, чем есть. Фуко далек от манихейского понимания мира как юдоли зла, но постоянно напоминал об опасности власти. И если "мировое зло" непреодолимо, то опасности можно избежать, – в этом состоит, можно сказать, оптимизм политической антропологии </a:t>
            </a:r>
            <a:r>
              <a:rPr lang="ru-RU" sz="1750" dirty="0" smtClean="0"/>
              <a:t>Фуко.</a:t>
            </a:r>
            <a:endParaRPr lang="ru-RU" sz="1750" dirty="0"/>
          </a:p>
        </p:txBody>
      </p:sp>
      <p:pic>
        <p:nvPicPr>
          <p:cNvPr id="4" name="Рисунок 3"/>
          <p:cNvPicPr>
            <a:picLocks noChangeAspect="1"/>
          </p:cNvPicPr>
          <p:nvPr/>
        </p:nvPicPr>
        <p:blipFill>
          <a:blip r:embed="rId2"/>
          <a:stretch>
            <a:fillRect/>
          </a:stretch>
        </p:blipFill>
        <p:spPr>
          <a:xfrm>
            <a:off x="311899" y="348003"/>
            <a:ext cx="3154632" cy="5902672"/>
          </a:xfrm>
          <a:prstGeom prst="rect">
            <a:avLst/>
          </a:prstGeom>
        </p:spPr>
      </p:pic>
    </p:spTree>
    <p:extLst>
      <p:ext uri="{BB962C8B-B14F-4D97-AF65-F5344CB8AC3E}">
        <p14:creationId xmlns:p14="http://schemas.microsoft.com/office/powerpoint/2010/main" val="193702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9158" y="5297279"/>
            <a:ext cx="8946541" cy="1455213"/>
          </a:xfrm>
        </p:spPr>
        <p:txBody>
          <a:bodyPr/>
          <a:lstStyle/>
          <a:p>
            <a:pPr marL="0" indent="0" algn="just">
              <a:buNone/>
            </a:pPr>
            <a:r>
              <a:rPr lang="ru-RU" dirty="0"/>
              <a:t>Последняя поездка Фуко в США состоялась осенью 1983 года. А зимой он, по свидетельству одного из близких друзей, уже сознавал, что болен СПИДом. Фуко умер 25 июня 1984 года.</a:t>
            </a:r>
          </a:p>
        </p:txBody>
      </p:sp>
      <p:pic>
        <p:nvPicPr>
          <p:cNvPr id="2050" name="Picture 2" descr="https://gorky.media/wp-content/uploads/2016/09/fuko2min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58" y="474785"/>
            <a:ext cx="8478472" cy="443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97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134</TotalTime>
  <Words>1325</Words>
  <Application>Microsoft Office PowerPoint</Application>
  <PresentationFormat>Широкоэкранный</PresentationFormat>
  <Paragraphs>36</Paragraphs>
  <Slides>10</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Arial</vt:lpstr>
      <vt:lpstr>Arial Narrow</vt:lpstr>
      <vt:lpstr>Calibri</vt:lpstr>
      <vt:lpstr>Calibri Light</vt:lpstr>
      <vt:lpstr>Candara</vt:lpstr>
      <vt:lpstr>Century Gothic</vt:lpstr>
      <vt:lpstr>Constantia</vt:lpstr>
      <vt:lpstr>Gabriola</vt:lpstr>
      <vt:lpstr>Wingdings 3</vt:lpstr>
      <vt:lpstr>Ион</vt:lpstr>
      <vt:lpstr>Политическая философия Поль-Мише́ль Фуко́.</vt:lpstr>
      <vt:lpstr>Биография. </vt:lpstr>
      <vt:lpstr>Презентация PowerPoint</vt:lpstr>
      <vt:lpstr>«Надзирать и наказывать» (1975)</vt:lpstr>
      <vt:lpstr>Генеалогия власти </vt:lpstr>
      <vt:lpstr>Презентация PowerPoint</vt:lpstr>
      <vt:lpstr>Презентация PowerPoint</vt:lpstr>
      <vt:lpstr>Презентация PowerPoint</vt:lpstr>
      <vt:lpstr>Презентация PowerPoint</vt:lpstr>
      <vt:lpstr>Презентация PowerPoint</vt:lpstr>
    </vt:vector>
  </TitlesOfParts>
  <Company>Tver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Политическая философия Поль-Мише́ль Фуко́.</dc:title>
  <dc:creator>Курбанова Гюльшан Тофик Кызы</dc:creator>
  <cp:lastModifiedBy>Курбанова Гюльшан Тофик Кызы</cp:lastModifiedBy>
  <cp:revision>13</cp:revision>
  <dcterms:created xsi:type="dcterms:W3CDTF">2018-02-21T09:07:12Z</dcterms:created>
  <dcterms:modified xsi:type="dcterms:W3CDTF">2018-02-22T05:46:02Z</dcterms:modified>
</cp:coreProperties>
</file>