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007F8-C2A3-4CC6-A41B-9B3C4E0A2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1D4F8A2-59E7-4DFD-BC12-C82E16835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B13FFD-6E1E-41EA-BB09-8E042AA5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3311E5-330F-4A36-AC6E-CFAB0FD27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18F710-FC41-483B-BF3D-F27EE72B0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501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08CB87-3207-4466-82FC-5924CAD31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AA2D106-1033-4CB9-90CE-69F7675A92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60F825-DB45-4847-8003-4D46F2A52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FEE53A-5BA3-4F95-AD56-3AD1B0AC0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E8282E-6140-4E1B-9FE6-DC39306D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03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7D1FC16-AE92-4FE7-928E-5CB0314DED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E8A193-F65F-46BA-A885-CBFCAD366C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5CB5E5-8F89-4E17-9FD3-95DFF1F65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B331E7-F728-4DE6-BEFE-C5F98427E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42EDFB-287B-4B05-BDC3-F9D9BDAE0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760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4768B8-1A06-4A49-841D-26DED68FE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309ECE-2DB8-4A8C-9A3E-9C516CD42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D4A0F6-8BAB-4695-8654-A430B185D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D9D79F-77A3-4192-AC88-8A2050F7C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177603-B638-4FD1-BDDB-AF14E2A66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782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B548C6-76F7-43B6-B46B-667BAA85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FC5B09-835A-4C55-9A53-BB6EDED63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B79B93-61D7-4CCD-BCB4-CD293C507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1089D6-A117-450F-8ADC-92EF62D83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F79CDF-7B20-4DDA-90FF-DA268B92B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88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9BF23F-4C03-4C47-94D7-2C3CEBDA4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B16B8A-6801-4198-BF96-E0FB721DFE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05BE2C-2774-406E-AD7C-16480EF11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1CCE78-A7EC-4C3F-8914-ADC59FAFF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7C628F-E4A7-454E-A42F-AB96E9FB1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E3E356D-BB05-4BEE-87BE-9C319B100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478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A6589A-4477-4B82-9EE9-5D54833AD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CFECD85-54B7-4E66-A7AB-58FFA5D36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11A881-8648-449B-8B4E-2AB4F04752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1ACCDC6-E799-4D1A-B9DB-E449A551DF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BB72A62-A894-4E4E-A60C-998137DBF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13563E9-3852-4D5A-A79D-214C87F50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0C22E9F-108A-4D49-94C7-A7D28F085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B347A7F-51A6-4BF5-A151-8AA78E285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45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9AF536-8D17-441F-A20C-7D8384D8B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36C2372-ECD7-4E59-B317-3D3C15D2F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32BC75-A0FD-4D49-8E6F-27644A87B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22B67B1-643E-4024-88A1-F83ADA44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22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F1DA7D2-7149-40E9-A9E0-6F911B3DA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4265A7A-C1D1-437E-B4E0-E2A93F820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5A30EBA-ED3B-4390-8FEC-B153424E8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27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47BC11-BA29-4366-853F-1E881DAF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5AD80D-7847-42D9-B706-7B96B77E3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A5848CB-ABE4-423B-8E00-80CCC9675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AA1101-9E22-4FF9-92A0-EB1568CBB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C0A909-1181-44BD-9B39-7AB64B034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863A7A9-09F0-43E8-A03E-B9CADCEFC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181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772405-695D-4644-B5CE-F86C2D5B2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9C95F31-13B5-425F-AA06-ADBF4CA3D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CC63D0-AA09-4C07-A0CD-87C3195B8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E0FE534-789F-419A-B814-0AE579CFD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3C2109-7DAC-49C4-A5B6-CC68FCBBC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7D3382-3653-43F9-A345-0DBDA1399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271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917690-B46B-4695-8BFB-265AD0567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808B94-7C4B-4FE8-A4E8-C682B77D2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05C68E-403D-4702-BD33-C1BA5536A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73956-29A9-4C01-900E-26BA3EF903A7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B6FAF9-34B4-4C59-910C-2F3873C218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FB3CA0-3131-4951-9A7C-3BFDCACA75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B963A-9EF9-4571-A7A8-13B4DAF28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32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D9D5B-9CB0-4284-A942-AD03E7D55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1023"/>
            <a:ext cx="9144000" cy="2526383"/>
          </a:xfrm>
        </p:spPr>
        <p:txBody>
          <a:bodyPr>
            <a:normAutofit fontScale="90000"/>
          </a:bodyPr>
          <a:lstStyle/>
          <a:p>
            <a:r>
              <a:rPr lang="ru-RU" dirty="0"/>
              <a:t>Зарубежные подходы анализа финансового состояния предприятия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C7A3B89-6800-44AE-A7C5-B09AFA36B0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474" y="4392890"/>
            <a:ext cx="8502977" cy="1908927"/>
          </a:xfrm>
        </p:spPr>
        <p:txBody>
          <a:bodyPr>
            <a:normAutofit/>
          </a:bodyPr>
          <a:lstStyle/>
          <a:p>
            <a:pPr algn="l"/>
            <a:r>
              <a:rPr lang="ru-RU" dirty="0"/>
              <a:t>Подготовил: Данилов Сергей </a:t>
            </a:r>
          </a:p>
          <a:p>
            <a:pPr algn="l"/>
            <a:r>
              <a:rPr lang="ru-RU" dirty="0"/>
              <a:t>Группа: 23М</a:t>
            </a:r>
          </a:p>
          <a:p>
            <a:pPr algn="l"/>
            <a:r>
              <a:rPr lang="ru-RU" dirty="0"/>
              <a:t>Направление: «Стратегическое и корпоративное управление»</a:t>
            </a:r>
          </a:p>
          <a:p>
            <a:pPr algn="l"/>
            <a:r>
              <a:rPr lang="ru-RU" dirty="0"/>
              <a:t>Научный руководитель: </a:t>
            </a:r>
            <a:r>
              <a:rPr lang="ru-RU" dirty="0" err="1"/>
              <a:t>Досаева</a:t>
            </a:r>
            <a:r>
              <a:rPr lang="ru-RU" dirty="0"/>
              <a:t> Альфия </a:t>
            </a:r>
            <a:r>
              <a:rPr lang="ru-RU" dirty="0" err="1"/>
              <a:t>Лимаровна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368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674EF7-F6DC-480F-920F-1655D95B5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0706"/>
            <a:ext cx="10515600" cy="5366258"/>
          </a:xfrm>
        </p:spPr>
        <p:txBody>
          <a:bodyPr/>
          <a:lstStyle/>
          <a:p>
            <a:pPr marL="0" indent="0" algn="just">
              <a:buNone/>
            </a:pPr>
            <a:r>
              <a:rPr lang="ru-RU" sz="3200" dirty="0"/>
              <a:t>     Анализ финансового состояния организации (предприятия) является востребованной процедурой для большого количества пользователей экономической информации, как внутренних так и внешних. </a:t>
            </a:r>
          </a:p>
          <a:p>
            <a:pPr marL="0" indent="0" algn="just">
              <a:buNone/>
            </a:pPr>
            <a:r>
              <a:rPr lang="ru-RU" sz="3200" dirty="0"/>
              <a:t>      Однако подходы к анализу финансового состояния различаются в зависимости от цели и возможностей.</a:t>
            </a:r>
          </a:p>
          <a:p>
            <a:pPr marL="0" indent="0" algn="just">
              <a:buNone/>
            </a:pPr>
            <a:r>
              <a:rPr lang="ru-RU" sz="3200" dirty="0"/>
              <a:t>      Понятие финансового состояния за рубежом, в основном, отождествляется с финансовым положением (</a:t>
            </a:r>
            <a:r>
              <a:rPr lang="ru-RU" sz="3200" dirty="0" err="1"/>
              <a:t>financial</a:t>
            </a:r>
            <a:r>
              <a:rPr lang="ru-RU" sz="3200" dirty="0"/>
              <a:t> </a:t>
            </a:r>
            <a:r>
              <a:rPr lang="ru-RU" sz="3200" dirty="0" err="1"/>
              <a:t>position</a:t>
            </a:r>
            <a:r>
              <a:rPr lang="ru-RU" sz="3200" dirty="0"/>
              <a:t>), финансовой устойчивостью (</a:t>
            </a:r>
            <a:r>
              <a:rPr lang="ru-RU" sz="3200" dirty="0" err="1"/>
              <a:t>financial</a:t>
            </a:r>
            <a:r>
              <a:rPr lang="ru-RU" sz="3200" dirty="0"/>
              <a:t> </a:t>
            </a:r>
            <a:r>
              <a:rPr lang="ru-RU" sz="3200" dirty="0" err="1"/>
              <a:t>sustainability</a:t>
            </a:r>
            <a:r>
              <a:rPr lang="ru-RU" sz="3200" dirty="0"/>
              <a:t>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0944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557CB4-F3CE-447C-94C0-B98671412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226"/>
          </a:xfrm>
        </p:spPr>
        <p:txBody>
          <a:bodyPr/>
          <a:lstStyle/>
          <a:p>
            <a:r>
              <a:rPr lang="ru-RU" b="1" dirty="0"/>
              <a:t>Подходы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F2D5F8-0B99-457B-B21A-0F3BC0075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633" y="1442304"/>
            <a:ext cx="11293311" cy="4854799"/>
          </a:xfrm>
        </p:spPr>
        <p:txBody>
          <a:bodyPr/>
          <a:lstStyle/>
          <a:p>
            <a:pPr marL="0" indent="457200" algn="just">
              <a:buNone/>
            </a:pPr>
            <a:r>
              <a:rPr lang="ru-RU" dirty="0"/>
              <a:t>1. </a:t>
            </a:r>
            <a:r>
              <a:rPr lang="ru-RU" b="1" dirty="0"/>
              <a:t>Школа эмпирический прагматиков </a:t>
            </a:r>
            <a:r>
              <a:rPr lang="ru-RU" dirty="0"/>
              <a:t>(Роберт </a:t>
            </a:r>
            <a:r>
              <a:rPr lang="ru-RU" dirty="0" err="1"/>
              <a:t>Фоулк</a:t>
            </a:r>
            <a:r>
              <a:rPr lang="ru-RU" dirty="0"/>
              <a:t>) – попытка обосновать набор относительных показателей, пригодных для анализа кредитоспособности кампании.</a:t>
            </a:r>
          </a:p>
          <a:p>
            <a:pPr marL="0" indent="457200" algn="just">
              <a:buNone/>
            </a:pPr>
            <a:r>
              <a:rPr lang="ru-RU" dirty="0"/>
              <a:t>2. </a:t>
            </a:r>
            <a:r>
              <a:rPr lang="ru-RU" b="1" dirty="0"/>
              <a:t>Школа статистического финансового анализа </a:t>
            </a:r>
            <a:r>
              <a:rPr lang="ru-RU" dirty="0"/>
              <a:t>(</a:t>
            </a:r>
            <a:r>
              <a:rPr lang="ru-RU" dirty="0">
                <a:solidFill>
                  <a:srgbClr val="000000"/>
                </a:solidFill>
                <a:effectLst/>
              </a:rPr>
              <a:t>Александр </a:t>
            </a:r>
            <a:r>
              <a:rPr lang="ru-RU" dirty="0" err="1">
                <a:solidFill>
                  <a:srgbClr val="000000"/>
                </a:solidFill>
                <a:effectLst/>
              </a:rPr>
              <a:t>Уолл</a:t>
            </a:r>
            <a:r>
              <a:rPr lang="ru-RU" dirty="0"/>
              <a:t>) – разработка пороговых нормативов для аналитических коэффициентов, с которыми можно их сравнивать.</a:t>
            </a:r>
          </a:p>
          <a:p>
            <a:pPr marL="0" indent="457200" algn="just">
              <a:buNone/>
            </a:pPr>
            <a:r>
              <a:rPr lang="ru-RU" dirty="0"/>
              <a:t>3. </a:t>
            </a:r>
            <a:r>
              <a:rPr lang="ru-RU" b="1" dirty="0"/>
              <a:t>Школа </a:t>
            </a:r>
            <a:r>
              <a:rPr lang="ru-RU" b="1" dirty="0" err="1"/>
              <a:t>мультивариантных</a:t>
            </a:r>
            <a:r>
              <a:rPr lang="ru-RU" b="1" dirty="0"/>
              <a:t> аналитиков </a:t>
            </a:r>
            <a:r>
              <a:rPr lang="ru-RU" dirty="0"/>
              <a:t>(Джеймс Блисс) – Идея существования несомненной связи частных коэффициентов, характеризующих финансовое состояние и эффективность текущей деятельности кампании</a:t>
            </a:r>
          </a:p>
          <a:p>
            <a:pPr marL="0" indent="457200">
              <a:buNone/>
            </a:pPr>
            <a:endParaRPr lang="ru-RU" dirty="0"/>
          </a:p>
          <a:p>
            <a:pPr marL="0" indent="457200">
              <a:buNone/>
            </a:pPr>
            <a:endParaRPr lang="ru-RU" dirty="0"/>
          </a:p>
          <a:p>
            <a:pPr marL="0" indent="457200">
              <a:buNone/>
            </a:pPr>
            <a:endParaRPr lang="ru-RU" dirty="0"/>
          </a:p>
          <a:p>
            <a:pPr marL="0" indent="457200">
              <a:buNone/>
            </a:pPr>
            <a:endParaRPr lang="ru-RU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87A864B3-863B-440F-B029-DF3A6F81D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175" y="2325343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BA46122C-E107-41C0-AED9-A6CA056DA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0047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4B99F008-BC2E-4E1E-B34D-88C0D3333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0047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4AD3A4E0-3DA6-4D14-80B5-F8B9061DC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0047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7">
            <a:extLst>
              <a:ext uri="{FF2B5EF4-FFF2-40B4-BE49-F238E27FC236}">
                <a16:creationId xmlns:a16="http://schemas.microsoft.com/office/drawing/2014/main" id="{7EA6750C-8939-4755-AFDD-C50E54732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540" y="6014392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E57617F3-0D42-4FDD-B612-1D160702D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056" y="5267494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44C638-7E1F-4431-9C1A-06CD5E11C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66395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692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F7F311-50AA-4494-BCC3-84022E093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4785"/>
            <a:ext cx="10515600" cy="5618368"/>
          </a:xfrm>
        </p:spPr>
        <p:txBody>
          <a:bodyPr>
            <a:normAutofit fontScale="77500" lnSpcReduction="20000"/>
          </a:bodyPr>
          <a:lstStyle/>
          <a:p>
            <a:pPr marL="0" indent="457200">
              <a:buNone/>
            </a:pPr>
            <a:endParaRPr lang="ru-RU" dirty="0"/>
          </a:p>
          <a:p>
            <a:pPr marL="0" indent="457200" algn="just">
              <a:buNone/>
            </a:pPr>
            <a:r>
              <a:rPr lang="ru-RU" sz="4000" dirty="0"/>
              <a:t>4. </a:t>
            </a:r>
            <a:r>
              <a:rPr lang="ru-RU" sz="4000" b="1" dirty="0"/>
              <a:t>Школа аналитиков, занятых прогнозирование возможного банкротства кампаний </a:t>
            </a:r>
            <a:r>
              <a:rPr lang="ru-RU" sz="4000" dirty="0"/>
              <a:t>(Эдвард Альтман) – ценность бухгалтерской отчетности определяется исключительно способностью обеспечить предсказуемость банкротства</a:t>
            </a:r>
          </a:p>
          <a:p>
            <a:pPr marL="0" indent="457200" algn="just">
              <a:buNone/>
            </a:pPr>
            <a:r>
              <a:rPr lang="ru-RU" sz="4000" dirty="0"/>
              <a:t>5. </a:t>
            </a:r>
            <a:r>
              <a:rPr lang="ru-RU" sz="4000" b="1" dirty="0"/>
              <a:t>Школа участников фондового рынка </a:t>
            </a:r>
            <a:r>
              <a:rPr lang="ru-RU" sz="4000" dirty="0"/>
              <a:t>(</a:t>
            </a:r>
            <a:r>
              <a:rPr lang="ru-RU" sz="4000" dirty="0" err="1"/>
              <a:t>Джорж</a:t>
            </a:r>
            <a:r>
              <a:rPr lang="ru-RU" sz="4000" dirty="0"/>
              <a:t> </a:t>
            </a:r>
            <a:r>
              <a:rPr lang="ru-RU" sz="4000" dirty="0" err="1"/>
              <a:t>Фостер</a:t>
            </a:r>
            <a:r>
              <a:rPr lang="ru-RU" sz="4000" dirty="0"/>
              <a:t>) – ценность отчетности состоит в возможности ее использования для прогнозирования уровня эффективности инвестирования в те или иные ценные бумаги</a:t>
            </a:r>
          </a:p>
          <a:p>
            <a:pPr marL="0" indent="457200">
              <a:buNone/>
            </a:pPr>
            <a:endParaRPr lang="ru-RU" dirty="0"/>
          </a:p>
          <a:p>
            <a:pPr marL="0" indent="457200">
              <a:buNone/>
            </a:pPr>
            <a:endParaRPr lang="ru-RU" dirty="0"/>
          </a:p>
          <a:p>
            <a:pPr marL="0" indent="45720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10337C3B-DC72-4EDF-BB14-48C2AB769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0047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26293ACA-31DB-48D8-ACEE-E15344DC0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0047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67426625-3680-41A7-A59F-1F74A1873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66395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916E4C47-4176-4501-BA9A-2AB3A91CD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0047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F599C35D-EA4D-4D05-9EBA-55CF5DC25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0047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69F3528C-E3A1-4131-A2AB-C583E07E9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66395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3D714BF6-B3AF-45D5-AD81-987EE16FD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0047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8">
            <a:extLst>
              <a:ext uri="{FF2B5EF4-FFF2-40B4-BE49-F238E27FC236}">
                <a16:creationId xmlns:a16="http://schemas.microsoft.com/office/drawing/2014/main" id="{7D5B2276-DDA6-497F-8E60-64720A520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0047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6923DF2A-B7E5-45C5-8E5A-2B1DB99E3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0047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0">
            <a:extLst>
              <a:ext uri="{FF2B5EF4-FFF2-40B4-BE49-F238E27FC236}">
                <a16:creationId xmlns:a16="http://schemas.microsoft.com/office/drawing/2014/main" id="{F2B9105F-8526-406D-9E9F-C824A3475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66395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38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B990E3-B272-46A9-90F5-D30D9A3D7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7328"/>
            <a:ext cx="10515600" cy="76357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Рассмотрим несколько основных приемов и методов анализа, применяемых в США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C68274-546D-4FDD-8ECC-0E93B7FFA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141"/>
            <a:ext cx="10515600" cy="4649821"/>
          </a:xfrm>
        </p:spPr>
        <p:txBody>
          <a:bodyPr/>
          <a:lstStyle/>
          <a:p>
            <a:r>
              <a:rPr lang="ru-RU" sz="3200" dirty="0"/>
              <a:t>Метод чтения внешней отчетности</a:t>
            </a:r>
          </a:p>
          <a:p>
            <a:r>
              <a:rPr lang="ru-RU" sz="3200" dirty="0"/>
              <a:t>Метод отраслевого сравнительного анализа</a:t>
            </a:r>
          </a:p>
          <a:p>
            <a:r>
              <a:rPr lang="ru-RU" sz="3200" dirty="0"/>
              <a:t>Метод сравнительного анализа учетных и отчетных данных фирмы за несколько временных периодов </a:t>
            </a:r>
          </a:p>
          <a:p>
            <a:r>
              <a:rPr lang="ru-RU" sz="3200" dirty="0"/>
              <a:t>Метод сравнительного анализа фактических и плановых показателей</a:t>
            </a:r>
          </a:p>
          <a:p>
            <a:r>
              <a:rPr lang="ru-RU" sz="3200" dirty="0"/>
              <a:t>Метод коэффициентного анализа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892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9528B6-3A6A-4E7F-AE80-F06A477E2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730" y="471340"/>
            <a:ext cx="10812544" cy="5705623"/>
          </a:xfrm>
        </p:spPr>
        <p:txBody>
          <a:bodyPr/>
          <a:lstStyle/>
          <a:p>
            <a:pPr marL="0" indent="457200" algn="just">
              <a:buNone/>
            </a:pPr>
            <a:r>
              <a:rPr lang="ru-RU" sz="4000" dirty="0"/>
              <a:t>Многообразие подходов к анализу финансового состояния организации свидетельствует о том, что каждый автор по-своему выбирает систему показателей и способы их анализа при управлении финансовой деятельностью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8573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9CD468-1B0A-4A1B-BDFB-3465D6516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62811"/>
            <a:ext cx="10515600" cy="3167408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/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12974929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268</Words>
  <Application>Microsoft Office PowerPoint</Application>
  <PresentationFormat>Широкоэкранный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Зарубежные подходы анализа финансового состояния предприятия</vt:lpstr>
      <vt:lpstr>Презентация PowerPoint</vt:lpstr>
      <vt:lpstr>Подходы</vt:lpstr>
      <vt:lpstr>Презентация PowerPoint</vt:lpstr>
      <vt:lpstr>Рассмотрим несколько основных приемов и методов анализа, применяемых в США 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Зарубежные подходы анализа финансового состояния предприятия</dc:title>
  <dc:creator>Сергей Данилов</dc:creator>
  <cp:lastModifiedBy>Сергей Данилов</cp:lastModifiedBy>
  <cp:revision>8</cp:revision>
  <dcterms:created xsi:type="dcterms:W3CDTF">2018-04-13T12:07:30Z</dcterms:created>
  <dcterms:modified xsi:type="dcterms:W3CDTF">2018-04-13T18:25:36Z</dcterms:modified>
</cp:coreProperties>
</file>