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5" r:id="rId6"/>
    <p:sldId id="261" r:id="rId7"/>
    <p:sldId id="259" r:id="rId8"/>
    <p:sldId id="262" r:id="rId9"/>
    <p:sldId id="264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908720"/>
            <a:ext cx="5688632" cy="1524000"/>
          </a:xfrm>
        </p:spPr>
        <p:txBody>
          <a:bodyPr/>
          <a:lstStyle/>
          <a:p>
            <a:pPr algn="ctr"/>
            <a:r>
              <a:rPr lang="ru-RU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Гендерное равенство во Франции</a:t>
            </a:r>
            <a:endParaRPr lang="ru-RU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5373216"/>
            <a:ext cx="4392488" cy="769640"/>
          </a:xfrm>
        </p:spPr>
        <p:txBody>
          <a:bodyPr>
            <a:noAutofit/>
          </a:bodyPr>
          <a:lstStyle/>
          <a:p>
            <a:pPr algn="l"/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Выполнила работу:   </a:t>
            </a:r>
            <a:r>
              <a:rPr lang="ru-RU" sz="1600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Микиша</a:t>
            </a: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Анастасия,</a:t>
            </a:r>
            <a:b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студентка 1 курса магистратуры, группа 17-м, направления «Политология»</a:t>
            </a:r>
            <a:endParaRPr lang="ru-RU" sz="16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280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299695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008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9498" y="548680"/>
            <a:ext cx="7272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smtClean="0"/>
              <a:t>Во </a:t>
            </a:r>
            <a:r>
              <a:rPr lang="ru-RU" i="1" dirty="0"/>
              <a:t>Франции проблема женского равноправия является предметом широкой полемики и объектом активной политической </a:t>
            </a:r>
            <a:r>
              <a:rPr lang="ru-RU" i="1" dirty="0" smtClean="0"/>
              <a:t>борьбы.</a:t>
            </a:r>
            <a:r>
              <a:rPr lang="ru-RU" i="1" dirty="0"/>
              <a:t>	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b="1" i="1" dirty="0" smtClean="0"/>
          </a:p>
          <a:p>
            <a:pPr algn="ctr"/>
            <a:endParaRPr lang="ru-RU" b="1" i="1" dirty="0"/>
          </a:p>
          <a:p>
            <a:pPr algn="ctr"/>
            <a:endParaRPr lang="ru-RU" b="1" i="1" dirty="0" smtClean="0"/>
          </a:p>
          <a:p>
            <a:pPr algn="ctr"/>
            <a:endParaRPr lang="ru-RU" b="1" i="1" dirty="0" smtClean="0"/>
          </a:p>
          <a:p>
            <a:pPr algn="ctr"/>
            <a:endParaRPr lang="ru-RU" b="1" i="1" dirty="0"/>
          </a:p>
          <a:p>
            <a:pPr algn="ctr"/>
            <a:endParaRPr lang="ru-RU" b="1" i="1" dirty="0" smtClean="0"/>
          </a:p>
          <a:p>
            <a:pPr algn="ctr"/>
            <a:endParaRPr lang="ru-RU" b="1" i="1" dirty="0"/>
          </a:p>
          <a:p>
            <a:pPr algn="ctr"/>
            <a:endParaRPr lang="ru-RU" b="1" i="1" dirty="0"/>
          </a:p>
          <a:p>
            <a:pPr algn="ctr"/>
            <a:endParaRPr lang="ru-RU" b="1" i="1" dirty="0" smtClean="0"/>
          </a:p>
          <a:p>
            <a:pPr algn="ctr"/>
            <a:endParaRPr lang="ru-RU" b="1" i="1" dirty="0"/>
          </a:p>
          <a:p>
            <a:pPr algn="ctr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b="1" i="1" dirty="0" smtClean="0"/>
          </a:p>
          <a:p>
            <a:pPr algn="ctr"/>
            <a:r>
              <a:rPr lang="ru-RU" b="1" i="1" dirty="0" smtClean="0"/>
              <a:t> </a:t>
            </a:r>
            <a:r>
              <a:rPr lang="ru-RU" i="1" dirty="0" smtClean="0"/>
              <a:t>На </a:t>
            </a:r>
            <a:r>
              <a:rPr lang="ru-RU" i="1" dirty="0"/>
              <a:t>протяжении истории страны французские женщины играли выдающуюся роль в политике, освободительной борьбе, искусстве. Однако вплоть до 1945г. женщины во Франции по существу не имели политических и гражданских прав.</a:t>
            </a:r>
          </a:p>
        </p:txBody>
      </p:sp>
      <p:pic>
        <p:nvPicPr>
          <p:cNvPr id="1026" name="Picture 2" descr="D:\Рабочий стол\ФРАНЦИЯ\141990.640x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568" y="1484784"/>
            <a:ext cx="5480270" cy="30826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523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7742" y="476672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Документы, регулирующие проблемы равноправия во Франции:</a:t>
            </a:r>
          </a:p>
          <a:p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Декларация прав человека и гражданина 1789г.;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Преамбула конституции 1946г.;</a:t>
            </a:r>
            <a:endParaRPr lang="ru-RU" i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Конституция 1958г.</a:t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67742" y="3068960"/>
            <a:ext cx="763284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Законы, регулирующие равноправие мужчин и женщин:</a:t>
            </a:r>
          </a:p>
          <a:p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1970 </a:t>
            </a:r>
            <a:r>
              <a:rPr lang="ru-RU" i="1" dirty="0"/>
              <a:t>г. в закон о семье были внесены изменения, согласно которым родительские права поровну распределялись между мужем и женой</a:t>
            </a:r>
            <a:r>
              <a:rPr lang="ru-RU" i="1" dirty="0" smtClean="0"/>
              <a:t>.; </a:t>
            </a:r>
            <a:br>
              <a:rPr lang="ru-RU" i="1" dirty="0" smtClean="0"/>
            </a:br>
            <a:endParaRPr lang="ru-RU" i="1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В </a:t>
            </a:r>
            <a:r>
              <a:rPr lang="ru-RU" i="1" dirty="0"/>
              <a:t>1972 г. Франция приняла закон о равных правах на </a:t>
            </a:r>
            <a:r>
              <a:rPr lang="ru-RU" i="1" dirty="0" smtClean="0"/>
              <a:t>выплаты;</a:t>
            </a:r>
            <a:br>
              <a:rPr lang="ru-RU" i="1" dirty="0" smtClean="0"/>
            </a:br>
            <a:endParaRPr lang="ru-RU" i="1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1983 г. </a:t>
            </a:r>
            <a:r>
              <a:rPr lang="ru-RU" i="1" dirty="0"/>
              <a:t>закон «О равенстве в профессиях» установил принцип равной оплаты за равную работу и запретил любую дискриминацию женщин в вопросах найма, обучения и </a:t>
            </a:r>
            <a:r>
              <a:rPr lang="ru-RU" i="1" dirty="0" smtClean="0"/>
              <a:t>карьеры.;</a:t>
            </a:r>
            <a:r>
              <a:rPr lang="ru-RU" i="1" dirty="0"/>
              <a:t/>
            </a:r>
            <a:br>
              <a:rPr lang="ru-RU" i="1" dirty="0"/>
            </a:b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55378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Законы, регулирующие равноправие мужчин и женщин: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/>
          </a:p>
          <a:p>
            <a:pPr marL="285750" indent="-285750">
              <a:buFont typeface="Wingdings" pitchFamily="2" charset="2"/>
              <a:buChar char="Ø"/>
            </a:pPr>
            <a:endParaRPr lang="ru-RU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8 </a:t>
            </a:r>
            <a:r>
              <a:rPr lang="ru-RU" i="1" dirty="0"/>
              <a:t>июля 1999 г. в Конституцию Франции были внесены поправки: в ст. 1 было провозглашено, что «закон способствует равному доступу мужчин и женщин к выборным постам и должностям», а в ст. 4 утверждалось требование к политическим партиям «содействовать реализации [данного] принципа</a:t>
            </a:r>
            <a:r>
              <a:rPr lang="ru-RU" i="1" dirty="0" smtClean="0"/>
              <a:t>».; </a:t>
            </a:r>
            <a:endParaRPr lang="ru-RU" i="1" dirty="0"/>
          </a:p>
          <a:p>
            <a:pPr marL="285750" indent="-285750">
              <a:buFont typeface="Wingdings" pitchFamily="2" charset="2"/>
              <a:buChar char="Ø"/>
            </a:pPr>
            <a:endParaRPr lang="ru-RU" i="1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 smtClean="0"/>
              <a:t>Закон </a:t>
            </a:r>
            <a:r>
              <a:rPr lang="ru-RU" i="1" dirty="0"/>
              <a:t>от 6 июня 2000 г. о политическом паритете благоприятствовал равному доступу мужчин и женщин в выборах</a:t>
            </a:r>
            <a:r>
              <a:rPr lang="ru-RU" i="1" dirty="0" smtClean="0"/>
              <a:t>.; </a:t>
            </a:r>
            <a:br>
              <a:rPr lang="ru-RU" i="1" dirty="0" smtClean="0"/>
            </a:br>
            <a:endParaRPr lang="ru-RU" i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i="1" dirty="0"/>
              <a:t>Большую роль в проведении политики гендерного равенства во Франции в настоящий момент играет принятый в 2014 г. «Закон о реальном гендерном равенстве», который направлен на «интеграцию гендерного равенства во все сферы социальной жизни» 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879252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770485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Новые средства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достижения профессионального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равенства, согласно принятому в 2014 году «Закону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реальном гендерном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равенстве»:</a:t>
            </a:r>
          </a:p>
          <a:p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/>
              <a:t>Р</a:t>
            </a:r>
            <a:r>
              <a:rPr lang="ru-RU" sz="1600" i="1" dirty="0" smtClean="0"/>
              <a:t>авенство </a:t>
            </a:r>
            <a:r>
              <a:rPr lang="ru-RU" sz="1600" i="1" dirty="0"/>
              <a:t>сквозной государственной политикой, в которой участвуют государственные и местные </a:t>
            </a:r>
            <a:r>
              <a:rPr lang="ru-RU" sz="1600" i="1" dirty="0" smtClean="0"/>
              <a:t>общины;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Повышение </a:t>
            </a:r>
            <a:r>
              <a:rPr lang="ru-RU" sz="1600" i="1" dirty="0"/>
              <a:t>уровня занятости женщин и </a:t>
            </a:r>
            <a:r>
              <a:rPr lang="ru-RU" sz="1600" i="1" dirty="0" smtClean="0"/>
              <a:t>поощрение участия </a:t>
            </a:r>
            <a:r>
              <a:rPr lang="ru-RU" sz="1600" i="1" dirty="0"/>
              <a:t>отцов и расширение обмена родительских </a:t>
            </a:r>
            <a:r>
              <a:rPr lang="ru-RU" sz="1600" i="1" dirty="0" smtClean="0"/>
              <a:t>обязанностей;</a:t>
            </a:r>
            <a:endParaRPr lang="ru-RU" sz="1600" i="1" dirty="0"/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 Равные платы </a:t>
            </a:r>
            <a:r>
              <a:rPr lang="ru-RU" sz="1600" i="1" dirty="0"/>
              <a:t>и карьерные </a:t>
            </a:r>
            <a:r>
              <a:rPr lang="ru-RU" sz="1600" i="1" dirty="0" smtClean="0"/>
              <a:t>пути;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Равный </a:t>
            </a:r>
            <a:r>
              <a:rPr lang="ru-RU" sz="1600" i="1" dirty="0"/>
              <a:t>доступ женщин и мужчин в высшую администрацию, в государственные учреждения и </a:t>
            </a:r>
            <a:r>
              <a:rPr lang="ru-RU" sz="1600" i="1" dirty="0" smtClean="0"/>
              <a:t>компании;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Защита </a:t>
            </a:r>
            <a:r>
              <a:rPr lang="ru-RU" sz="1600" i="1" dirty="0"/>
              <a:t>семей с одним родителем, которые являются жертвами неоплачиваемых </a:t>
            </a:r>
            <a:r>
              <a:rPr lang="ru-RU" sz="1600" i="1" dirty="0" smtClean="0"/>
              <a:t>алиментов;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Защита </a:t>
            </a:r>
            <a:r>
              <a:rPr lang="ru-RU" sz="1600" i="1" dirty="0"/>
              <a:t>женщин, ставших жертвами </a:t>
            </a:r>
            <a:r>
              <a:rPr lang="ru-RU" sz="1600" i="1" dirty="0" smtClean="0"/>
              <a:t>насилия;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Защита права </a:t>
            </a:r>
            <a:r>
              <a:rPr lang="ru-RU" sz="1600" i="1" dirty="0"/>
              <a:t>женщин узнавать об </a:t>
            </a:r>
            <a:r>
              <a:rPr lang="ru-RU" sz="1600" i="1" dirty="0" smtClean="0"/>
              <a:t>аборте;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Обращение </a:t>
            </a:r>
            <a:r>
              <a:rPr lang="ru-RU" sz="1600" i="1" dirty="0"/>
              <a:t>вспять </a:t>
            </a:r>
            <a:r>
              <a:rPr lang="ru-RU" sz="1600" i="1" dirty="0" err="1" smtClean="0"/>
              <a:t>сексистских</a:t>
            </a:r>
            <a:r>
              <a:rPr lang="ru-RU" sz="1600" i="1" dirty="0"/>
              <a:t> </a:t>
            </a:r>
            <a:r>
              <a:rPr lang="ru-RU" sz="1600" i="1" dirty="0" smtClean="0"/>
              <a:t>стереотипов;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i="1" dirty="0" smtClean="0"/>
              <a:t>Равный доступ </a:t>
            </a:r>
            <a:r>
              <a:rPr lang="ru-RU" sz="1600" i="1" dirty="0"/>
              <a:t>женщин и мужчин к ответственности конкретизируется в </a:t>
            </a:r>
            <a:r>
              <a:rPr lang="ru-RU" sz="1600" i="1" dirty="0" smtClean="0"/>
              <a:t>политике, </a:t>
            </a:r>
            <a:r>
              <a:rPr lang="ru-RU" sz="1600" i="1" dirty="0"/>
              <a:t>в профессиональных органах </a:t>
            </a:r>
            <a:r>
              <a:rPr lang="ru-RU" sz="1600" i="1" dirty="0" smtClean="0"/>
              <a:t>и </a:t>
            </a:r>
            <a:r>
              <a:rPr lang="ru-RU" sz="1600" i="1" dirty="0"/>
              <a:t>социальных</a:t>
            </a:r>
            <a:r>
              <a:rPr lang="ru-RU" i="1" dirty="0"/>
              <a:t> </a:t>
            </a:r>
            <a:r>
              <a:rPr lang="ru-RU" i="1" dirty="0" smtClean="0"/>
              <a:t>. </a:t>
            </a:r>
            <a:endParaRPr lang="ru-RU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972418"/>
            <a:ext cx="3024336" cy="17689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1375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6740" y="620688"/>
            <a:ext cx="763284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Институты отвечающие за реализацию законов по гендерному равноправию:</a:t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1981 </a:t>
            </a:r>
            <a:r>
              <a:rPr lang="ru-RU" i="1" dirty="0"/>
              <a:t>г., когда к власти пришла социалистическая партия </a:t>
            </a:r>
            <a:r>
              <a:rPr lang="ru-RU" i="1" dirty="0" smtClean="0"/>
              <a:t>Миттерана, одним </a:t>
            </a:r>
            <a:r>
              <a:rPr lang="ru-RU" i="1" dirty="0"/>
              <a:t>из первых действий нового правительства было создание Делегированного министерства по правам женщин при премьер-министре (MDDF</a:t>
            </a:r>
            <a:r>
              <a:rPr lang="ru-RU" i="1" dirty="0" smtClean="0"/>
              <a:t>).</a:t>
            </a:r>
          </a:p>
          <a:p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В 1985 г. министерство было переименовано в Министерство по правам женщин. Оно было разделено на четыре административных подразделения: 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1600" i="1" dirty="0" smtClean="0"/>
              <a:t>- Министерская </a:t>
            </a:r>
            <a:r>
              <a:rPr lang="ru-RU" sz="1600" i="1" dirty="0"/>
              <a:t>комиссия по правам женщин; 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/>
              <a:t>- Высший </a:t>
            </a:r>
            <a:r>
              <a:rPr lang="ru-RU" sz="1600" i="1" dirty="0"/>
              <a:t>совет по профессиональному законодательству; 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/>
              <a:t>- сеть </a:t>
            </a:r>
            <a:r>
              <a:rPr lang="ru-RU" sz="1600" i="1" dirty="0"/>
              <a:t>служб по правам </a:t>
            </a:r>
            <a:r>
              <a:rPr lang="ru-RU" sz="1600" i="1" dirty="0" smtClean="0"/>
              <a:t>женщин;</a:t>
            </a:r>
            <a:br>
              <a:rPr lang="ru-RU" sz="1600" i="1" dirty="0" smtClean="0"/>
            </a:br>
            <a:r>
              <a:rPr lang="ru-RU" sz="1600" i="1" dirty="0" smtClean="0"/>
              <a:t>- информационные </a:t>
            </a:r>
            <a:r>
              <a:rPr lang="ru-RU" sz="1600" i="1" dirty="0"/>
              <a:t>бюро.</a:t>
            </a:r>
          </a:p>
        </p:txBody>
      </p:sp>
      <p:pic>
        <p:nvPicPr>
          <p:cNvPr id="3074" name="Picture 2" descr="D:\Рабочий стол\ФРАНЦИЯ\20160223arb5UZ6wKVcVU3ct_H0Jhy_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879" y="4243786"/>
            <a:ext cx="3535507" cy="17677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814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В настоящее время вопросами гендерного равенства занимается Министерство труда, социальных отношений, семьи, социальной солидарности и проблем развития города, которое регулярно публикует отчеты по вопросам </a:t>
            </a:r>
            <a:r>
              <a:rPr lang="ru-RU" b="1" i="1" dirty="0" smtClean="0"/>
              <a:t>равенства </a:t>
            </a:r>
            <a:r>
              <a:rPr lang="ru-RU" b="1" i="1" dirty="0"/>
              <a:t>возможностей 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мужчин </a:t>
            </a:r>
            <a:r>
              <a:rPr lang="ru-RU" b="1" i="1" dirty="0"/>
              <a:t>и женщин.</a:t>
            </a:r>
            <a:r>
              <a:rPr lang="ru-RU" i="1" dirty="0"/>
              <a:t>	</a:t>
            </a:r>
          </a:p>
        </p:txBody>
      </p:sp>
      <p:pic>
        <p:nvPicPr>
          <p:cNvPr id="2050" name="Picture 2" descr="D:\Рабочий стол\ФРАНЦИЯ\14480186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988" y="2800470"/>
            <a:ext cx="4029236" cy="2810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679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48680"/>
            <a:ext cx="73448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гражданского общества в вопросах гендерного равенства:</a:t>
            </a:r>
          </a:p>
          <a:p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Активность государства по утверждению гендерного равноправия, являлась реакцией на давление со стороны женского движения, результатом взаимодействия давления «снизу» и политики интеграции гендерной перспективы «сверху». Успешное вхождение женщин в сферы принятия решений не рассматривается как замена автономного женского движения. Его активизирующая сила считается существенно важной, чтобы поддерживать эффективные действия в основных государственных и политических организациях. </a:t>
            </a:r>
            <a:endParaRPr lang="ru-RU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Именно договорная практика и общественное давление заставляют правительство принимать необходимые  меры в этом направлении.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7" y="4255394"/>
            <a:ext cx="2647950" cy="18379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7084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7" y="692696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 литературы:</a:t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Козлова Н.Н., Успенская В.И. Социально-философские аспекты стратегии гендерного равенства в современной Франции // Вестник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ТвГУ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Серия "ФИЛОСОФИЯ". 2017. № 1. С.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107–112.</a:t>
            </a:r>
          </a:p>
          <a:p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Матвеев Р.Ф. Государственная или общественная политика? // Гендерное равенство в современном мире: Роль национальных механизмов / отв. ред. О.А. Воронина. М.: МАКС Пресс, 2008. С. 193–198. </a:t>
            </a:r>
            <a:endParaRPr lang="ru-RU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Министерство труда. Официальный сайт. [Электронный ресурс]. Режим доступа: URL- http://travail-emploi.gouv.fr/.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1857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313</TotalTime>
  <Words>405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NewsPrint</vt:lpstr>
      <vt:lpstr>Гендерное равенство во Франции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Гендерное равенство во Франции</dc:title>
  <dc:creator>Сергей</dc:creator>
  <cp:lastModifiedBy>Сергей</cp:lastModifiedBy>
  <cp:revision>14</cp:revision>
  <dcterms:created xsi:type="dcterms:W3CDTF">2017-12-20T19:39:16Z</dcterms:created>
  <dcterms:modified xsi:type="dcterms:W3CDTF">2018-02-22T07:33:26Z</dcterms:modified>
</cp:coreProperties>
</file>