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9" r:id="rId12"/>
    <p:sldId id="268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2FFB779-270B-4192-84BA-A697F48306DC}" type="datetimeFigureOut">
              <a:rPr lang="ru-RU" smtClean="0"/>
              <a:t>14.07.2018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674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463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785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300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138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086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748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036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748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49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236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605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625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97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467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030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769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2FFB779-270B-4192-84BA-A697F48306DC}" type="datetimeFigureOut">
              <a:rPr lang="ru-RU" smtClean="0"/>
              <a:t>14.07.2018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28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/>
              <a:t>г. Углич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Работу выполнили: Тихомиров М.Н., Корнетов А.Г., Григорьев А.Н.</a:t>
            </a: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AA7F3-001D-4727-9A8A-C3D732DAB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трава, внешний, небо, здани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9C75A32-867F-4E21-9203-ACFFED033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941" y="486593"/>
            <a:ext cx="5618568" cy="5878105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56C003D2-7C15-4CF6-94D2-58722AB6FC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746551"/>
              </p:ext>
            </p:extLst>
          </p:nvPr>
        </p:nvGraphicFramePr>
        <p:xfrm>
          <a:off x="6062075" y="490292"/>
          <a:ext cx="5649138" cy="58874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9174">
                  <a:extLst>
                    <a:ext uri="{9D8B030D-6E8A-4147-A177-3AD203B41FA5}">
                      <a16:colId xmlns:a16="http://schemas.microsoft.com/office/drawing/2014/main" val="854015057"/>
                    </a:ext>
                  </a:extLst>
                </a:gridCol>
                <a:gridCol w="4329964">
                  <a:extLst>
                    <a:ext uri="{9D8B030D-6E8A-4147-A177-3AD203B41FA5}">
                      <a16:colId xmlns:a16="http://schemas.microsoft.com/office/drawing/2014/main" val="3806588221"/>
                    </a:ext>
                  </a:extLst>
                </a:gridCol>
              </a:tblGrid>
              <a:tr h="6121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объекта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Воскресенский мужской монастырь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8010821"/>
                  </a:ext>
                </a:extLst>
              </a:tr>
              <a:tr h="4141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Датировка 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Неизвестно 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742024"/>
                  </a:ext>
                </a:extLst>
              </a:tr>
              <a:tr h="4861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Местоположение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Ярославская область, г. Углич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7466428"/>
                  </a:ext>
                </a:extLst>
              </a:tr>
              <a:tr h="540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Исторические сведения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Первоначально располагался на берегу Волги, вблизи устья Троицкого ручья.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6555017"/>
                  </a:ext>
                </a:extLst>
              </a:tr>
              <a:tr h="1890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Описание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Крайним с северной стороны ансамбля является большой Воскресенский собор с двумя приделами. За ним следует </a:t>
                      </a:r>
                      <a:r>
                        <a:rPr lang="ru-RU" sz="1400" dirty="0" err="1">
                          <a:effectLst/>
                        </a:rPr>
                        <a:t>трехпролетная</a:t>
                      </a:r>
                      <a:r>
                        <a:rPr lang="ru-RU" sz="1400" dirty="0">
                          <a:effectLst/>
                        </a:rPr>
                        <a:t> звонница. Завершается комплекс трапезной палатой и церковью Смоленской Богоматери.</a:t>
                      </a:r>
                      <a:endParaRPr lang="ru-RU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Над трапезной расположена часовая башня, где прежде находились часы. Стены памятников украшены поливными изразцами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2876808"/>
                  </a:ext>
                </a:extLst>
              </a:tr>
              <a:tr h="9722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88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Кириков Б. М. Углич. Л., 1984 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9846146"/>
                  </a:ext>
                </a:extLst>
              </a:tr>
              <a:tr h="9722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Состояние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Рабочее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914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207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1ABDE-F6E4-4782-93C8-050F83A49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0C15EC1D-2565-400F-9E6C-70A8C6EF0A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9832987"/>
              </p:ext>
            </p:extLst>
          </p:nvPr>
        </p:nvGraphicFramePr>
        <p:xfrm>
          <a:off x="6024113" y="445698"/>
          <a:ext cx="5697239" cy="58694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7919">
                  <a:extLst>
                    <a:ext uri="{9D8B030D-6E8A-4147-A177-3AD203B41FA5}">
                      <a16:colId xmlns:a16="http://schemas.microsoft.com/office/drawing/2014/main" val="1734828768"/>
                    </a:ext>
                  </a:extLst>
                </a:gridCol>
                <a:gridCol w="4029320">
                  <a:extLst>
                    <a:ext uri="{9D8B030D-6E8A-4147-A177-3AD203B41FA5}">
                      <a16:colId xmlns:a16="http://schemas.microsoft.com/office/drawing/2014/main" val="2242360642"/>
                    </a:ext>
                  </a:extLst>
                </a:gridCol>
              </a:tblGrid>
              <a:tr h="6857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объекта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Угличская ГЭС и шлюз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6656139"/>
                  </a:ext>
                </a:extLst>
              </a:tr>
              <a:tr h="463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Датировка 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1941 г.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7905712"/>
                  </a:ext>
                </a:extLst>
              </a:tr>
              <a:tr h="4437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Местоположение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Ярославская область, г. Углич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9840475"/>
                  </a:ext>
                </a:extLst>
              </a:tr>
              <a:tr h="10084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Исторические сведения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Угличская ГЭС возведена над старым руслом Волги. Архитектурный комплекс Угличской ГЭС является объектом культурного наследия.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4321764"/>
                  </a:ext>
                </a:extLst>
              </a:tr>
              <a:tr h="10891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Описание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Общая длина водосборной плотины 180-метров. На 7 пролетов.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0280372"/>
                  </a:ext>
                </a:extLst>
              </a:tr>
              <a:tr h="10891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Кириков Б.С. Углич. — Л, 1984 г.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3027141"/>
                  </a:ext>
                </a:extLst>
              </a:tr>
              <a:tr h="10891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Состояние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Рабочее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5492982"/>
                  </a:ext>
                </a:extLst>
              </a:tr>
            </a:tbl>
          </a:graphicData>
        </a:graphic>
      </p:graphicFrame>
      <p:pic>
        <p:nvPicPr>
          <p:cNvPr id="6" name="Рисунок 6" descr="Изображение выглядит как небо, внешний, здание, во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99B3293-5B05-4847-A54C-370459CCE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47" y="443814"/>
            <a:ext cx="5589916" cy="591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95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E74EC6-C8A4-456E-983D-D5A083D95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363906"/>
            <a:ext cx="9601196" cy="901302"/>
          </a:xfrm>
        </p:spPr>
        <p:txBody>
          <a:bodyPr/>
          <a:lstStyle/>
          <a:p>
            <a:r>
              <a:rPr lang="ru-RU" dirty="0"/>
              <a:t>Угличская ГЭС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D4EFF0-A0E1-40B8-9940-4970D46E3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162329"/>
            <a:ext cx="9601196" cy="507297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ru-RU" sz="1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Интерес к использованию энергетических ресурсов Верхней Волги возник в начале 1930-х годов. С 1931 года начинают разрабатываться планы комплексного использования водных ресурсов Волги на всём её протяжении. 23 марта 1932 года было выпущено Постановление СНК СССР и ЦК ВКП(б) «О строительстве электростанций на Волге», санкционировавшее начало работ по Ярославской, Горьковской (</a:t>
            </a:r>
            <a:r>
              <a:rPr lang="ru-RU" sz="14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Балахнинской</a:t>
            </a:r>
            <a:r>
              <a:rPr lang="ru-RU" sz="1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) и Пермской гидроэлектростанциям, из которых реальные работы начались только по первой станции. Одновременно, велись проектные проработки и по другим волжским ГЭС — в подготовленной в 1933 году «</a:t>
            </a:r>
            <a:r>
              <a:rPr lang="ru-RU" sz="14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Гидроэлектропроектом</a:t>
            </a:r>
            <a:r>
              <a:rPr lang="ru-RU" sz="1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» схеме освоения Волги уже фигурировала Угличская ГЭС, которую планировалось построить к 1937 году. Однако в 1934 году в схеме освоения верхней Волги вместо неё уже фигурировали </a:t>
            </a:r>
            <a:r>
              <a:rPr lang="ru-RU" sz="14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Мышкинская</a:t>
            </a:r>
            <a:r>
              <a:rPr lang="ru-RU" sz="1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 и </a:t>
            </a:r>
            <a:r>
              <a:rPr lang="ru-RU" sz="14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Калязинская</a:t>
            </a:r>
            <a:r>
              <a:rPr lang="ru-RU" sz="1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ГЭС.</a:t>
            </a:r>
            <a:endParaRPr lang="ru-RU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ru-RU" sz="1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К 1935 году проект Ярославской ГЭС столкнулся с рядом трудностей, и часть проектировщиков предложила отказаться от строительства Ярославской, </a:t>
            </a:r>
            <a:r>
              <a:rPr lang="ru-RU" sz="14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Мышкинской</a:t>
            </a:r>
            <a:r>
              <a:rPr lang="ru-RU" sz="1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и </a:t>
            </a:r>
            <a:r>
              <a:rPr lang="ru-RU" sz="14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Калязинской</a:t>
            </a:r>
            <a:r>
              <a:rPr lang="ru-RU" sz="1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ГЭС в пользу сооружения Рыбинской и Угличской ГЭС.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 Угличская ГЭС запущена в 1940 году, в то время это была самая мощная гидроэлектростанция России. Значение этого сооружения велико – вместе с Рыбинской ГЭС, построенной в 1941 году, она обеспечивала электроэнергией Москву в течение всей Великой Отечественной войны. </a:t>
            </a:r>
          </a:p>
          <a:p>
            <a:pPr algn="ctr">
              <a:buNone/>
            </a:pP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К началу 1990-х годов оборудование станции, отработавшее к тому моменту около 50 лет, физически и морально устарело, однако замена оборудования сдерживалась дефицитом средств. С 2006 года гидроагрегат № 2 по своему техническому состоянию работал с ограничением мощности — не более 35 МВт, что обусловило его выбор для первоочередной замены. В апреле 2007 года был заключён контракт с фирмой </a:t>
            </a:r>
            <a:r>
              <a:rPr lang="ru-RU" sz="1400" dirty="0" err="1">
                <a:solidFill>
                  <a:srgbClr val="000000"/>
                </a:solidFill>
                <a:latin typeface="Arial"/>
                <a:cs typeface="Arial"/>
              </a:rPr>
              <a:t>Voith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/>
                <a:cs typeface="Arial"/>
              </a:rPr>
              <a:t>Siemens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/>
                <a:cs typeface="Arial"/>
              </a:rPr>
              <a:t>Hydro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/>
                <a:cs typeface="Arial"/>
              </a:rPr>
              <a:t>Power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/>
                <a:cs typeface="Arial"/>
              </a:rPr>
              <a:t>Generation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 на замену гидроагрегата № 2 станции на современный, мощностью 65 МВт. Гидротурбина изготовлена преимущественно за рубежом, гидрогенератор — на новосибирском предприятии «</a:t>
            </a:r>
            <a:r>
              <a:rPr lang="ru-RU" sz="1400" dirty="0" err="1">
                <a:solidFill>
                  <a:srgbClr val="000000"/>
                </a:solidFill>
                <a:latin typeface="Arial"/>
                <a:cs typeface="Arial"/>
              </a:rPr>
              <a:t>Элсиб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»</a:t>
            </a:r>
            <a:endParaRPr lang="ru-RU" sz="1400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8207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606D2-AB63-499F-836A-B6CDFD757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Список использованной литературы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F0C92-BD84-41CF-9939-DB88D7368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endParaRPr lang="ru-RU" sz="2000" b="1" dirty="0">
              <a:latin typeface="Garamond"/>
              <a:ea typeface="Times New Roman"/>
              <a:cs typeface="Times New Roman"/>
            </a:endParaRPr>
          </a:p>
          <a:p>
            <a:pPr marL="0" indent="0">
              <a:buNone/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    1. Кириков Б. М. Углич. Л., 1984.</a:t>
            </a:r>
            <a:endParaRPr lang="ru-RU" sz="2000" dirty="0">
              <a:latin typeface="Garamond"/>
              <a:cs typeface="Times New Roman"/>
            </a:endParaRPr>
          </a:p>
          <a:p>
            <a:pPr marL="0" indent="0">
              <a:buNone/>
            </a:pPr>
            <a:r>
              <a:rPr lang="ru-RU" sz="2000" dirty="0">
                <a:latin typeface="Garamond"/>
                <a:ea typeface="Times New Roman"/>
                <a:cs typeface="Times New Roman"/>
              </a:rPr>
              <a:t>    2.Ковалёв И. А., </a:t>
            </a:r>
            <a:r>
              <a:rPr lang="ru-RU" sz="2000" dirty="0" err="1">
                <a:latin typeface="Garamond"/>
                <a:ea typeface="Times New Roman"/>
                <a:cs typeface="Times New Roman"/>
              </a:rPr>
              <a:t>Пуришев</a:t>
            </a:r>
            <a:r>
              <a:rPr lang="ru-RU" sz="2000" dirty="0">
                <a:latin typeface="Garamond"/>
                <a:ea typeface="Times New Roman"/>
                <a:cs typeface="Times New Roman"/>
              </a:rPr>
              <a:t> И. Б. Углич: Путеводитель по городу и окрестностям. 3-е </a:t>
            </a:r>
            <a:r>
              <a:rPr lang="ru-RU" sz="2000" dirty="0" err="1">
                <a:latin typeface="Garamond"/>
                <a:ea typeface="Times New Roman"/>
                <a:cs typeface="Times New Roman"/>
              </a:rPr>
              <a:t>изд</a:t>
            </a:r>
            <a:r>
              <a:rPr lang="ru-RU" sz="2000" dirty="0">
                <a:latin typeface="Garamond"/>
                <a:ea typeface="Times New Roman"/>
                <a:cs typeface="Times New Roman"/>
              </a:rPr>
              <a:t> / Ярославль: </a:t>
            </a:r>
            <a:r>
              <a:rPr lang="ru-RU" sz="2000" dirty="0" err="1">
                <a:latin typeface="Garamond"/>
                <a:ea typeface="Times New Roman"/>
                <a:cs typeface="Times New Roman"/>
              </a:rPr>
              <a:t>ВерхнеВолжское</a:t>
            </a:r>
            <a:r>
              <a:rPr lang="ru-RU" sz="2000" dirty="0">
                <a:latin typeface="Garamond"/>
                <a:ea typeface="Times New Roman"/>
                <a:cs typeface="Times New Roman"/>
              </a:rPr>
              <a:t> книжное издательство, 1978.</a:t>
            </a:r>
          </a:p>
          <a:p>
            <a:pPr marL="0" indent="0">
              <a:buNone/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    3.Энциклопедия </a:t>
            </a:r>
            <a:r>
              <a:rPr lang="ru-RU" sz="2000" dirty="0" err="1">
                <a:latin typeface="Garamond"/>
                <a:ea typeface="Times New Roman"/>
                <a:cs typeface="Times New Roman"/>
              </a:rPr>
              <a:t>Угличскогокрая</a:t>
            </a:r>
            <a:r>
              <a:rPr lang="ru-RU" sz="2000" dirty="0">
                <a:latin typeface="Garamond"/>
                <a:ea typeface="Times New Roman"/>
                <a:cs typeface="Times New Roman"/>
              </a:rPr>
              <a:t> / Гл. ред. Ю. Ю. Иерусалимский 2013. </a:t>
            </a:r>
            <a:endParaRPr lang="ru-RU" sz="2000" dirty="0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979126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544343-9057-4911-A858-7A65E35C8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58403AC-7423-4C7D-885E-5A9F6D5A1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661" y="529725"/>
            <a:ext cx="10960675" cy="534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96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A7FF8-EEB2-4F5C-AD46-85AAE03E6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F0D2407E-B843-4004-8E8B-B9000D3C1C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1158231"/>
              </p:ext>
            </p:extLst>
          </p:nvPr>
        </p:nvGraphicFramePr>
        <p:xfrm>
          <a:off x="-28754" y="100641"/>
          <a:ext cx="12266993" cy="7194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708">
                  <a:extLst>
                    <a:ext uri="{9D8B030D-6E8A-4147-A177-3AD203B41FA5}">
                      <a16:colId xmlns:a16="http://schemas.microsoft.com/office/drawing/2014/main" val="2453816254"/>
                    </a:ext>
                  </a:extLst>
                </a:gridCol>
                <a:gridCol w="1646572">
                  <a:extLst>
                    <a:ext uri="{9D8B030D-6E8A-4147-A177-3AD203B41FA5}">
                      <a16:colId xmlns:a16="http://schemas.microsoft.com/office/drawing/2014/main" val="2570805594"/>
                    </a:ext>
                  </a:extLst>
                </a:gridCol>
                <a:gridCol w="1335249">
                  <a:extLst>
                    <a:ext uri="{9D8B030D-6E8A-4147-A177-3AD203B41FA5}">
                      <a16:colId xmlns:a16="http://schemas.microsoft.com/office/drawing/2014/main" val="2715531284"/>
                    </a:ext>
                  </a:extLst>
                </a:gridCol>
                <a:gridCol w="716303">
                  <a:extLst>
                    <a:ext uri="{9D8B030D-6E8A-4147-A177-3AD203B41FA5}">
                      <a16:colId xmlns:a16="http://schemas.microsoft.com/office/drawing/2014/main" val="195266138"/>
                    </a:ext>
                  </a:extLst>
                </a:gridCol>
                <a:gridCol w="1372670">
                  <a:extLst>
                    <a:ext uri="{9D8B030D-6E8A-4147-A177-3AD203B41FA5}">
                      <a16:colId xmlns:a16="http://schemas.microsoft.com/office/drawing/2014/main" val="3738088722"/>
                    </a:ext>
                  </a:extLst>
                </a:gridCol>
                <a:gridCol w="2263640">
                  <a:extLst>
                    <a:ext uri="{9D8B030D-6E8A-4147-A177-3AD203B41FA5}">
                      <a16:colId xmlns:a16="http://schemas.microsoft.com/office/drawing/2014/main" val="1449918011"/>
                    </a:ext>
                  </a:extLst>
                </a:gridCol>
                <a:gridCol w="1692751">
                  <a:extLst>
                    <a:ext uri="{9D8B030D-6E8A-4147-A177-3AD203B41FA5}">
                      <a16:colId xmlns:a16="http://schemas.microsoft.com/office/drawing/2014/main" val="3848999569"/>
                    </a:ext>
                  </a:extLst>
                </a:gridCol>
                <a:gridCol w="1285100">
                  <a:extLst>
                    <a:ext uri="{9D8B030D-6E8A-4147-A177-3AD203B41FA5}">
                      <a16:colId xmlns:a16="http://schemas.microsoft.com/office/drawing/2014/main" val="3211506524"/>
                    </a:ext>
                  </a:extLst>
                </a:gridCol>
              </a:tblGrid>
              <a:tr h="43828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Маршрут экскурсии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Остановки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Объекты показа</a:t>
                      </a:r>
                    </a:p>
                  </a:txBody>
                  <a:tcPr marL="34925" marR="34925" marT="34925" marB="34925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Время</a:t>
                      </a: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Наименование </a:t>
                      </a:r>
                      <a:r>
                        <a:rPr lang="ru-RU" sz="1100" dirty="0" err="1">
                          <a:effectLst/>
                        </a:rPr>
                        <a:t>подтем</a:t>
                      </a:r>
                      <a:r>
                        <a:rPr lang="ru-RU" sz="1100" dirty="0">
                          <a:effectLst/>
                        </a:rPr>
                        <a:t> и перечень основных вопросов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</a:rPr>
                        <a:t>Организационные указания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Методические указания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101342213"/>
                  </a:ext>
                </a:extLst>
              </a:tr>
              <a:tr h="4528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Успенская площадь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Успенская площадь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Успенская площадь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20 мин.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1.История Успенской площади</a:t>
                      </a:r>
                    </a:p>
                    <a:p>
                      <a:pPr>
                        <a:buNone/>
                      </a:pP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Группа слушает экскурсовода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Рассказать историю и подробный показ о площади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994804"/>
                  </a:ext>
                </a:extLst>
              </a:tr>
              <a:tr h="8911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Церковь Дмитрия на Крови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Церковь Дмитрия на Крови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Церковь Димитрия на Крови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20 мин.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1.История строительства </a:t>
                      </a:r>
                      <a:r>
                        <a:rPr lang="ru-RU" sz="1100" dirty="0" err="1">
                          <a:effectLst/>
                        </a:rPr>
                        <a:t>церквии</a:t>
                      </a:r>
                      <a:r>
                        <a:rPr lang="ru-RU" sz="1100" dirty="0">
                          <a:effectLst/>
                        </a:rPr>
                        <a:t> особенности </a:t>
                      </a:r>
                    </a:p>
                    <a:p>
                      <a:pPr>
                        <a:buNone/>
                      </a:pP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Группа слушает экскурсовода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Рассказать биографию Дмитрия позже начать рассказ о создания церкви и ее истории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9660534"/>
                  </a:ext>
                </a:extLst>
              </a:tr>
              <a:tr h="59898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«Ссыльный» колокол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«Ссыльный» колокол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«Ссыльный» колокол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15 мин.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1.История колокола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Группа внимательно слушает экскурсовода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Информация о создании колокола, а также о его особенностях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9913173"/>
                  </a:ext>
                </a:extLst>
              </a:tr>
              <a:tr h="59898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Памятник царевичу Дмитрию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Памятник царевичу Дмитрию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Памятник царевичу Дмитрию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15 мин.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1.ИсторияСоздание памятника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Группа слушает экскурсовода и задает вопросы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Рассказ истории памятника и переход к палате удельных князей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9501869"/>
                  </a:ext>
                </a:extLst>
              </a:tr>
              <a:tr h="8911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Палаты удельных князей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Палаты удельных князей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Палаты удельных князей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10 мин.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1.История создания и строения</a:t>
                      </a:r>
                    </a:p>
                    <a:p>
                      <a:pPr>
                        <a:buNone/>
                      </a:pP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Группа стоит вокруг экскурсовода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Рассказать подробно о памятнике его истории и особенностях</a:t>
                      </a:r>
                    </a:p>
                    <a:p>
                      <a:pPr>
                        <a:buNone/>
                      </a:pP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5402649"/>
                  </a:ext>
                </a:extLst>
              </a:tr>
              <a:tr h="7450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 err="1">
                          <a:effectLst/>
                        </a:rPr>
                        <a:t>Спасо</a:t>
                      </a:r>
                      <a:r>
                        <a:rPr lang="ru-RU" sz="1100" dirty="0">
                          <a:effectLst/>
                        </a:rPr>
                        <a:t>-Преображенский собор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 err="1">
                          <a:effectLst/>
                        </a:rPr>
                        <a:t>Спасо</a:t>
                      </a:r>
                      <a:r>
                        <a:rPr lang="ru-RU" sz="1100" dirty="0">
                          <a:effectLst/>
                        </a:rPr>
                        <a:t>-Преображенский собор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 err="1">
                          <a:effectLst/>
                        </a:rPr>
                        <a:t>Спасо</a:t>
                      </a:r>
                      <a:r>
                        <a:rPr lang="ru-RU" sz="1100" dirty="0">
                          <a:effectLst/>
                        </a:rPr>
                        <a:t>-Преображенский собор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10 мин.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1.История собора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Группа слушает экскурсовода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Рассказать о истории создания собора, а также архитектурных особенностях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4664624"/>
                  </a:ext>
                </a:extLst>
              </a:tr>
              <a:tr h="8035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Воскресенский мужской монастырь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Воскресенский мужской монастырь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Воскресенский мужской монастырь</a:t>
                      </a:r>
                    </a:p>
                  </a:txBody>
                  <a:tcPr marL="34925" marR="34925" marT="34925" marB="34925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10 мин.</a:t>
                      </a: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1.История создания и архитектурные особенности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</a:rPr>
                        <a:t>Группа слушает экскурсовода 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Справка о монастыре, история его создания и особенности </a:t>
                      </a:r>
                    </a:p>
                    <a:p>
                      <a:pPr>
                        <a:buNone/>
                      </a:pPr>
                      <a:endParaRPr lang="ru-RU" sz="1100" dirty="0">
                        <a:effectLst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594959073"/>
                  </a:ext>
                </a:extLst>
              </a:tr>
              <a:tr h="9788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Ансамбль Угличской Гидроэлектростанции и шлюзы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Ансамбль Угличской Гидроэлектростанции и шлюзы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Ансамбль Угличской Гидроэлектростанции и шлюзы</a:t>
                      </a:r>
                    </a:p>
                  </a:txBody>
                  <a:tcPr marL="34925" marR="34925" marT="34925" marB="34925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10 мин.</a:t>
                      </a: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1.Особенности ГЭС и шлюза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100" dirty="0">
                          <a:effectLst/>
                        </a:rPr>
                        <a:t>Группа располагается на берегу р. Волги и слушает экскурсовода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dirty="0">
                          <a:effectLst/>
                        </a:rPr>
                        <a:t>Информация о создании и закончить экскурсию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238085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5391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957A33-D1EA-446B-959B-C1B1B1E5A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дорога, небо, внешний, здани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41802F5-8923-4177-BCA4-228303E19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64" y="443460"/>
            <a:ext cx="7323001" cy="5964370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FD8C3A86-9989-455D-B3DD-63576DFBAF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992794"/>
              </p:ext>
            </p:extLst>
          </p:nvPr>
        </p:nvGraphicFramePr>
        <p:xfrm>
          <a:off x="7346826" y="460076"/>
          <a:ext cx="4385070" cy="58568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0177">
                  <a:extLst>
                    <a:ext uri="{9D8B030D-6E8A-4147-A177-3AD203B41FA5}">
                      <a16:colId xmlns:a16="http://schemas.microsoft.com/office/drawing/2014/main" val="1844397637"/>
                    </a:ext>
                  </a:extLst>
                </a:gridCol>
                <a:gridCol w="2994893">
                  <a:extLst>
                    <a:ext uri="{9D8B030D-6E8A-4147-A177-3AD203B41FA5}">
                      <a16:colId xmlns:a16="http://schemas.microsoft.com/office/drawing/2014/main" val="2165075894"/>
                    </a:ext>
                  </a:extLst>
                </a:gridCol>
              </a:tblGrid>
              <a:tr h="472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объекта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Успенская площадь 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6268789"/>
                  </a:ext>
                </a:extLst>
              </a:tr>
              <a:tr h="2363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Датировка 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af-ZA" sz="1400" dirty="0">
                          <a:effectLst/>
                        </a:rPr>
                        <a:t> XV-XVI </a:t>
                      </a:r>
                      <a:r>
                        <a:rPr lang="ru-RU" sz="1400" dirty="0">
                          <a:effectLst/>
                        </a:rPr>
                        <a:t>век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6842291"/>
                  </a:ext>
                </a:extLst>
              </a:tr>
              <a:tr h="4557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Местоположение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Успенская пл., Углич, Ярославская обл.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2595396"/>
                  </a:ext>
                </a:extLst>
              </a:tr>
              <a:tr h="2211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Исторические сведения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Успенская площадь находится в историческом центре города Углич. Ранее, начиная с </a:t>
                      </a:r>
                      <a:r>
                        <a:rPr lang="af-ZA" sz="1400" dirty="0">
                          <a:effectLst/>
                        </a:rPr>
                        <a:t>XV-XVI </a:t>
                      </a:r>
                      <a:r>
                        <a:rPr lang="ru-RU" sz="1400" dirty="0">
                          <a:effectLst/>
                        </a:rPr>
                        <a:t>веков, площадь называлась Торговой и состояла из трех частей, одной из которых и была нынешняя Успенская площадь. Свое современное название площадь получила в память об Успенской церкви, уничтоженной пожаром в 1921 году. 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5126742"/>
                  </a:ext>
                </a:extLst>
              </a:tr>
              <a:tr h="15528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Описание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Успенская площадь - центральная площадь города Углич Раньше это была торговая площадь, а свое название площадь получила в 1930-е гг. от Успенской церкви, которая была разрушена советской властью в эти годы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7265511"/>
                  </a:ext>
                </a:extLst>
              </a:tr>
              <a:tr h="2363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Кириков Б.С. Углич. — Л, 1984 г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5764408"/>
                  </a:ext>
                </a:extLst>
              </a:tr>
              <a:tr h="4557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Использование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Экскурсия по Угличу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7521235"/>
                  </a:ext>
                </a:extLst>
              </a:tr>
              <a:tr h="2363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Состояние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Рабочее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2261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2827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B6709-86B1-4811-8BF5-C75814EEB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CBD008FF-DFA9-4B3F-8E6D-C04B1EB1BE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9160060"/>
              </p:ext>
            </p:extLst>
          </p:nvPr>
        </p:nvGraphicFramePr>
        <p:xfrm>
          <a:off x="7375584" y="503207"/>
          <a:ext cx="4300700" cy="58414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3430">
                  <a:extLst>
                    <a:ext uri="{9D8B030D-6E8A-4147-A177-3AD203B41FA5}">
                      <a16:colId xmlns:a16="http://schemas.microsoft.com/office/drawing/2014/main" val="3111575370"/>
                    </a:ext>
                  </a:extLst>
                </a:gridCol>
                <a:gridCol w="2937270">
                  <a:extLst>
                    <a:ext uri="{9D8B030D-6E8A-4147-A177-3AD203B41FA5}">
                      <a16:colId xmlns:a16="http://schemas.microsoft.com/office/drawing/2014/main" val="2689320741"/>
                    </a:ext>
                  </a:extLst>
                </a:gridCol>
              </a:tblGrid>
              <a:tr h="6217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объекта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Церковь Царевича Дмитрия 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2596960"/>
                  </a:ext>
                </a:extLst>
              </a:tr>
              <a:tr h="3108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Датировка 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af-ZA" sz="1400" dirty="0">
                          <a:effectLst/>
                        </a:rPr>
                        <a:t> XVII </a:t>
                      </a:r>
                      <a:r>
                        <a:rPr lang="ru-RU" sz="1400" dirty="0">
                          <a:effectLst/>
                        </a:rPr>
                        <a:t>век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9324713"/>
                  </a:ext>
                </a:extLst>
              </a:tr>
              <a:tr h="5890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Местоположение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Углич, Ярославская обл.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3418873"/>
                  </a:ext>
                </a:extLst>
              </a:tr>
              <a:tr h="23071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Исторические сведения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Воздвигнута на месте трагической гибели малолетнего сына Ивана Грозного царевича Дмитрия.</a:t>
                      </a:r>
                      <a:endParaRPr lang="ru-RU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1692 году на месте деревянного построили новый каменный храм, в котором нижний этаж был церковью Михаила Архангела, а верхний - царевича Димитрия. 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4042395"/>
                  </a:ext>
                </a:extLst>
              </a:tr>
              <a:tr h="3108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Описание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Каменный храм с колокольней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5502146"/>
                  </a:ext>
                </a:extLst>
              </a:tr>
              <a:tr h="5890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Кириков Б.С. Углич. — Л, 1984. — 208 с.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2316778"/>
                  </a:ext>
                </a:extLst>
              </a:tr>
              <a:tr h="5890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Использование 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Экскурсия по Угличу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4264380"/>
                  </a:ext>
                </a:extLst>
              </a:tr>
              <a:tr h="5236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Состояние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Рабочее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1109192"/>
                  </a:ext>
                </a:extLst>
              </a:tr>
            </a:tbl>
          </a:graphicData>
        </a:graphic>
      </p:graphicFrame>
      <p:pic>
        <p:nvPicPr>
          <p:cNvPr id="6" name="Рисунок 6" descr="Изображение выглядит как трава, внешний, небо, дерев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2F963C0-B309-46EF-A4E9-E5E2AD24D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25" y="458966"/>
            <a:ext cx="6912633" cy="596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19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0C4B7E-62C3-4C3B-AEF8-A83786053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конус, объект, внутренний, здани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66F3F6C-065C-418D-8AE3-9CBB164A0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533" y="601612"/>
            <a:ext cx="5553499" cy="5561802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EFC7EABE-A6D2-4078-AC3F-DD54485C3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452404"/>
              </p:ext>
            </p:extLst>
          </p:nvPr>
        </p:nvGraphicFramePr>
        <p:xfrm>
          <a:off x="6052867" y="603849"/>
          <a:ext cx="6094199" cy="56176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3411">
                  <a:extLst>
                    <a:ext uri="{9D8B030D-6E8A-4147-A177-3AD203B41FA5}">
                      <a16:colId xmlns:a16="http://schemas.microsoft.com/office/drawing/2014/main" val="841816167"/>
                    </a:ext>
                  </a:extLst>
                </a:gridCol>
                <a:gridCol w="3800788">
                  <a:extLst>
                    <a:ext uri="{9D8B030D-6E8A-4147-A177-3AD203B41FA5}">
                      <a16:colId xmlns:a16="http://schemas.microsoft.com/office/drawing/2014/main" val="40524644"/>
                    </a:ext>
                  </a:extLst>
                </a:gridCol>
              </a:tblGrid>
              <a:tr h="6346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объекта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Углический</a:t>
                      </a:r>
                      <a:r>
                        <a:rPr lang="ru-RU" sz="1400" dirty="0">
                          <a:effectLst/>
                        </a:rPr>
                        <a:t> колокол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6618835"/>
                  </a:ext>
                </a:extLst>
              </a:tr>
              <a:tr h="4334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Датировка 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 датировки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5857423"/>
                  </a:ext>
                </a:extLst>
              </a:tr>
              <a:tr h="417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Местоположение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Ярославская область, г. Углич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1178852"/>
                  </a:ext>
                </a:extLst>
              </a:tr>
              <a:tr h="10216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Исторические сведения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Ранее существовал колокол, но он расплавился. В </a:t>
                      </a:r>
                      <a:r>
                        <a:rPr lang="af-ZA" sz="1400" dirty="0">
                          <a:effectLst/>
                        </a:rPr>
                        <a:t>XVIII </a:t>
                      </a:r>
                      <a:r>
                        <a:rPr lang="ru-RU" sz="1400" dirty="0">
                          <a:effectLst/>
                        </a:rPr>
                        <a:t>веке был отлит новый колокол .Сейчас колокол является экспонатом Угличского государственного историко-архитектурного музея.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7212725"/>
                  </a:ext>
                </a:extLst>
              </a:tr>
              <a:tr h="10216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Описание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Вес: 319 кг. 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0145602"/>
                  </a:ext>
                </a:extLst>
              </a:tr>
              <a:tr h="10216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Энциклопедия Угличского края / Гл. ред. Ю. Ю. Иерусалимский 2013. –374 с. 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6992982"/>
                  </a:ext>
                </a:extLst>
              </a:tr>
              <a:tr h="10216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Состояние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разрушен 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7784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0406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0C9E2-9CC1-475E-9DED-A571839F4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2B8358D-8DD1-459A-8801-3FE7C29D62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7231315"/>
              </p:ext>
            </p:extLst>
          </p:nvPr>
        </p:nvGraphicFramePr>
        <p:xfrm>
          <a:off x="5089584" y="488830"/>
          <a:ext cx="6570713" cy="58219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4379">
                  <a:extLst>
                    <a:ext uri="{9D8B030D-6E8A-4147-A177-3AD203B41FA5}">
                      <a16:colId xmlns:a16="http://schemas.microsoft.com/office/drawing/2014/main" val="4087801015"/>
                    </a:ext>
                  </a:extLst>
                </a:gridCol>
                <a:gridCol w="5036334">
                  <a:extLst>
                    <a:ext uri="{9D8B030D-6E8A-4147-A177-3AD203B41FA5}">
                      <a16:colId xmlns:a16="http://schemas.microsoft.com/office/drawing/2014/main" val="158715383"/>
                    </a:ext>
                  </a:extLst>
                </a:gridCol>
              </a:tblGrid>
              <a:tr h="680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объекта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Памятник царевичу Дмитрию 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7527468"/>
                  </a:ext>
                </a:extLst>
              </a:tr>
              <a:tr h="4601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Датировка 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2015 г.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8732040"/>
                  </a:ext>
                </a:extLst>
              </a:tr>
              <a:tr h="440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Местоположение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Ярославская обл., Углич 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6275922"/>
                  </a:ext>
                </a:extLst>
              </a:tr>
              <a:tr h="1000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Исторические сведения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 основу памятника царевичу </a:t>
                      </a:r>
                      <a:r>
                        <a:rPr lang="ru-RU" sz="1400" dirty="0" err="1">
                          <a:effectLst/>
                        </a:rPr>
                        <a:t>Димирию</a:t>
                      </a:r>
                      <a:r>
                        <a:rPr lang="ru-RU" sz="1400" dirty="0">
                          <a:effectLst/>
                        </a:rPr>
                        <a:t> был взят образ, который создал в 1899 году на своей картине «Цесаревич Дмитрий убиенный» Михаил Нестеров.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2028637"/>
                  </a:ext>
                </a:extLst>
              </a:tr>
              <a:tr h="10803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Описание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Памятник вылитый из бронзы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9169423"/>
                  </a:ext>
                </a:extLst>
              </a:tr>
              <a:tr h="10803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Кириков Б.С. Углич. — Л, 1984 г.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8445159"/>
                  </a:ext>
                </a:extLst>
              </a:tr>
              <a:tr h="10803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Состояние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аварийное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3640560"/>
                  </a:ext>
                </a:extLst>
              </a:tr>
            </a:tbl>
          </a:graphicData>
        </a:graphic>
      </p:graphicFrame>
      <p:pic>
        <p:nvPicPr>
          <p:cNvPr id="6" name="Рисунок 6" descr="Изображение выглядит как здание, кирпич, внешний, земля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764961B-5F7A-4BAB-822F-47877F6FD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47" y="495586"/>
            <a:ext cx="4655387" cy="582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60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23467-02D2-495C-91CF-8A6BC9E8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2FBADB25-C261-4400-8857-AFD60ED81E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9253144"/>
              </p:ext>
            </p:extLst>
          </p:nvPr>
        </p:nvGraphicFramePr>
        <p:xfrm>
          <a:off x="5750943" y="460075"/>
          <a:ext cx="5903544" cy="58853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8583">
                  <a:extLst>
                    <a:ext uri="{9D8B030D-6E8A-4147-A177-3AD203B41FA5}">
                      <a16:colId xmlns:a16="http://schemas.microsoft.com/office/drawing/2014/main" val="1748381951"/>
                    </a:ext>
                  </a:extLst>
                </a:gridCol>
                <a:gridCol w="4524961">
                  <a:extLst>
                    <a:ext uri="{9D8B030D-6E8A-4147-A177-3AD203B41FA5}">
                      <a16:colId xmlns:a16="http://schemas.microsoft.com/office/drawing/2014/main" val="45935962"/>
                    </a:ext>
                  </a:extLst>
                </a:gridCol>
              </a:tblGrid>
              <a:tr h="6852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объекта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Палаты Дворца князей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0375019"/>
                  </a:ext>
                </a:extLst>
              </a:tr>
              <a:tr h="3224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Датировка 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400" dirty="0">
                          <a:effectLst/>
                        </a:rPr>
                        <a:t>XV </a:t>
                      </a:r>
                      <a:r>
                        <a:rPr lang="ru-RU" sz="1400" dirty="0">
                          <a:effectLst/>
                        </a:rPr>
                        <a:t>в.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8031979"/>
                  </a:ext>
                </a:extLst>
              </a:tr>
              <a:tr h="544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Местоположение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Ярославская область, г. Углич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0318806"/>
                  </a:ext>
                </a:extLst>
              </a:tr>
              <a:tr h="10682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Исторические сведения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 время польского разорения начала </a:t>
                      </a:r>
                      <a:r>
                        <a:rPr lang="af-ZA" sz="1400" dirty="0">
                          <a:effectLst/>
                        </a:rPr>
                        <a:t>XVII </a:t>
                      </a:r>
                      <a:r>
                        <a:rPr lang="ru-RU" sz="1400" dirty="0">
                          <a:effectLst/>
                        </a:rPr>
                        <a:t>века дворец был сожжен. В </a:t>
                      </a:r>
                      <a:r>
                        <a:rPr lang="af-ZA" sz="1400" dirty="0">
                          <a:effectLst/>
                        </a:rPr>
                        <a:t>XVIII </a:t>
                      </a:r>
                      <a:r>
                        <a:rPr lang="ru-RU" sz="1400" dirty="0">
                          <a:effectLst/>
                        </a:rPr>
                        <a:t>веке в здание сделали новую кровлю, а в начале следующего столетия оно было отремонтировано.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5411776"/>
                  </a:ext>
                </a:extLst>
              </a:tr>
              <a:tr h="10883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Описание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палате 2 этажа .Ныне в здании палат показывают артефакты </a:t>
                      </a:r>
                      <a:r>
                        <a:rPr lang="af-ZA" sz="1400" dirty="0">
                          <a:effectLst/>
                        </a:rPr>
                        <a:t>XVII—XIX </a:t>
                      </a:r>
                      <a:r>
                        <a:rPr lang="ru-RU" sz="1400" dirty="0">
                          <a:effectLst/>
                        </a:rPr>
                        <a:t>веков, включая изразцы, щиты, произведения деревянной пластики и декоративно-прикладного искусства.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2030682"/>
                  </a:ext>
                </a:extLst>
              </a:tr>
              <a:tr h="10883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Кириков Б. М. Углич. Л., 1984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3236343"/>
                  </a:ext>
                </a:extLst>
              </a:tr>
              <a:tr h="10883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Состояние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Рабочее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2855360"/>
                  </a:ext>
                </a:extLst>
              </a:tr>
            </a:tbl>
          </a:graphicData>
        </a:graphic>
      </p:graphicFrame>
      <p:pic>
        <p:nvPicPr>
          <p:cNvPr id="6" name="Рисунок 6" descr="Изображение выглядит как дерево, внешний, здание, неб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E0FD25D-050B-4C3A-A106-97241EBB0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25" y="452208"/>
            <a:ext cx="5302368" cy="58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12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D545C-0B71-435E-862C-13D95E85F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дерево, внешний, небо, здани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4163A0C-18BF-4FCD-95F2-0D2631FD5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667" y="472216"/>
            <a:ext cx="5577229" cy="5892482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89EF25F-B989-40A8-B467-CDD033994C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857701"/>
              </p:ext>
            </p:extLst>
          </p:nvPr>
        </p:nvGraphicFramePr>
        <p:xfrm>
          <a:off x="5846414" y="488363"/>
          <a:ext cx="5918900" cy="58680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7826">
                  <a:extLst>
                    <a:ext uri="{9D8B030D-6E8A-4147-A177-3AD203B41FA5}">
                      <a16:colId xmlns:a16="http://schemas.microsoft.com/office/drawing/2014/main" val="431086601"/>
                    </a:ext>
                  </a:extLst>
                </a:gridCol>
                <a:gridCol w="4011074">
                  <a:extLst>
                    <a:ext uri="{9D8B030D-6E8A-4147-A177-3AD203B41FA5}">
                      <a16:colId xmlns:a16="http://schemas.microsoft.com/office/drawing/2014/main" val="1117941776"/>
                    </a:ext>
                  </a:extLst>
                </a:gridCol>
              </a:tblGrid>
              <a:tr h="3236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объекта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Спасо</a:t>
                      </a:r>
                      <a:r>
                        <a:rPr lang="ru-RU" sz="1400" dirty="0">
                          <a:effectLst/>
                        </a:rPr>
                        <a:t>-Преображенский собор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9231601"/>
                  </a:ext>
                </a:extLst>
              </a:tr>
              <a:tr h="4961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Датировка 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1706 г.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9958563"/>
                  </a:ext>
                </a:extLst>
              </a:tr>
              <a:tr h="474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Местоположение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Россия, Ярославская область, г. Углич, Кремль, 5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5641855"/>
                  </a:ext>
                </a:extLst>
              </a:tr>
              <a:tr h="1078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Исторические сведения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Возведен мастером Григорием Федоровым в 1706 </a:t>
                      </a:r>
                      <a:r>
                        <a:rPr lang="ru-RU" sz="1400" dirty="0" err="1">
                          <a:effectLst/>
                        </a:rPr>
                        <a:t>году.В</a:t>
                      </a:r>
                      <a:r>
                        <a:rPr lang="ru-RU" sz="1400" dirty="0">
                          <a:effectLst/>
                        </a:rPr>
                        <a:t> 1813 году собор был расписан заново под руководством крепостного живописца Т. А.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5881020"/>
                  </a:ext>
                </a:extLst>
              </a:tr>
              <a:tr h="11649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Описание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Белокаменная церковь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3218585"/>
                  </a:ext>
                </a:extLst>
              </a:tr>
              <a:tr h="11649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Спасо</a:t>
                      </a:r>
                      <a:r>
                        <a:rPr lang="ru-RU" sz="1400" dirty="0">
                          <a:effectLst/>
                        </a:rPr>
                        <a:t>-Преображенский собор (г. Углич). // Официальный сайт </a:t>
                      </a:r>
                      <a:r>
                        <a:rPr lang="ru-RU" sz="1400" dirty="0" err="1">
                          <a:effectLst/>
                        </a:rPr>
                        <a:t>Спасо</a:t>
                      </a:r>
                      <a:r>
                        <a:rPr lang="ru-RU" sz="1400" dirty="0">
                          <a:effectLst/>
                        </a:rPr>
                        <a:t>-Преображенского собора г. Углич. </a:t>
                      </a:r>
                      <a:endParaRPr lang="ru-RU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1585723"/>
                  </a:ext>
                </a:extLst>
              </a:tr>
              <a:tr h="11649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Состояние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аварийное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8425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5178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13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Натуральные материалы</vt:lpstr>
      <vt:lpstr>г. Углич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Угличская ГЭС</vt:lpstr>
      <vt:lpstr>Список использованной литературы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revision>73</cp:revision>
  <dcterms:modified xsi:type="dcterms:W3CDTF">2018-07-14T18:57:54Z</dcterms:modified>
</cp:coreProperties>
</file>