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112" d="100"/>
          <a:sy n="112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771843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9617" y="4794190"/>
            <a:ext cx="3565733" cy="7968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408522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C6439AA3-244C-474C-97E0-4221AB68A3E5}" type="datetimeFigureOut">
              <a:rPr lang="ru-RU" smtClean="0"/>
              <a:pPr/>
              <a:t>23.10.2023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7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2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45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82" y="1760434"/>
            <a:ext cx="8725256" cy="475146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4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21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2" y="297236"/>
            <a:ext cx="34141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8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4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6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4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4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4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8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8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575" y="457200"/>
            <a:ext cx="2818443" cy="1600200"/>
          </a:xfrm>
        </p:spPr>
        <p:txBody>
          <a:bodyPr anchor="b"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Montserrat" panose="00000500000000000000" pitchFamily="2" charset="-52"/>
              </a:defRPr>
            </a:lvl1pPr>
            <a:lvl2pPr>
              <a:defRPr sz="2800">
                <a:latin typeface="Montserrat" panose="00000500000000000000" pitchFamily="2" charset="-52"/>
              </a:defRPr>
            </a:lvl2pPr>
            <a:lvl3pPr>
              <a:defRPr sz="2400">
                <a:latin typeface="Montserrat" panose="00000500000000000000" pitchFamily="2" charset="-52"/>
              </a:defRPr>
            </a:lvl3pPr>
            <a:lvl4pPr>
              <a:defRPr sz="2000">
                <a:latin typeface="Montserrat" panose="00000500000000000000" pitchFamily="2" charset="-52"/>
              </a:defRPr>
            </a:lvl4pPr>
            <a:lvl5pPr>
              <a:defRPr sz="2000">
                <a:latin typeface="Montserrat" panose="00000500000000000000" pitchFamily="2" charset="-5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575" y="2057400"/>
            <a:ext cx="2818444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" y="109084"/>
            <a:ext cx="525398" cy="696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9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4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9AA3-244C-474C-97E0-4221AB68A3E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8C032-D685-49F6-8935-38718760D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7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7964" y="346107"/>
            <a:ext cx="6194066" cy="1133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Московская </a:t>
            </a:r>
            <a:r>
              <a:rPr lang="ru-RU" sz="5300" dirty="0" smtClean="0"/>
              <a:t>Русь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3461" y="5454595"/>
            <a:ext cx="4723074" cy="79689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+mn-lt"/>
              </a:rPr>
              <a:t>Выполнили студенты 13 группы: Минина Валерия, Мирзалиева Нубар, Мисингевич Виктория, Назарова Юлия, Рабаданова Сабина, Сизикова Амина</a:t>
            </a:r>
            <a:endParaRPr lang="ru-RU" dirty="0">
              <a:latin typeface="+mn-lt"/>
            </a:endParaRPr>
          </a:p>
        </p:txBody>
      </p:sp>
      <p:pic>
        <p:nvPicPr>
          <p:cNvPr id="1026" name="Picture 2" descr="https://avatars.mds.yandex.net/i?id=0ce4a81bad31314351b102c197e29d6b_l-965826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38" y="1397480"/>
            <a:ext cx="7867292" cy="4031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18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1966" y="1550822"/>
            <a:ext cx="4054741" cy="4763566"/>
          </a:xfrm>
        </p:spPr>
        <p:txBody>
          <a:bodyPr>
            <a:noAutofit/>
          </a:bodyPr>
          <a:lstStyle/>
          <a:p>
            <a:r>
              <a:rPr lang="ru-RU" sz="1000" dirty="0" smtClean="0">
                <a:solidFill>
                  <a:schemeClr val="tx1"/>
                </a:solidFill>
                <a:latin typeface="+mn-lt"/>
              </a:rPr>
              <a:t>Политический </a:t>
            </a:r>
            <a:r>
              <a:rPr lang="ru-RU" sz="1000" dirty="0">
                <a:solidFill>
                  <a:schemeClr val="tx1"/>
                </a:solidFill>
                <a:latin typeface="+mn-lt"/>
              </a:rPr>
              <a:t>строй Московского княжества XIV — первой половины XV вв. мало чем отличался от сложившейся в XII-XIII вв. политической системы русских княжеств.</a:t>
            </a:r>
          </a:p>
          <a:p>
            <a:r>
              <a:rPr lang="ru-RU" sz="1000" dirty="0">
                <a:solidFill>
                  <a:schemeClr val="tx1"/>
                </a:solidFill>
                <a:latin typeface="+mn-lt"/>
              </a:rPr>
              <a:t>Московский князь как верховный собственник всей земли в княжестве обладал высшей судебной и административной властью. При князе существовала Боярская дума, в состав которой входили наиболее знатные феодалы, духовные лица. Большую роль играл московский тысяцкий — глава городского ополчения.</a:t>
            </a:r>
          </a:p>
          <a:p>
            <a:r>
              <a:rPr lang="ru-RU" sz="1000" dirty="0">
                <a:solidFill>
                  <a:schemeClr val="tx1"/>
                </a:solidFill>
                <a:latin typeface="+mn-lt"/>
              </a:rPr>
              <a:t>Отдельными городами и областями управляли на принципах "кормления", т.е. получения доходов от населения, наместники и волостели. Население вотчин чаще всего было подсудно своим землевладельцам. Из вотчинной юрисдикции чаще всего исключались наиболее серьезные преступления — дела о "душегубстве", "разбое" и "татьбе с поличным", суд по которым принадлежал самому князю.</a:t>
            </a:r>
          </a:p>
          <a:p>
            <a:r>
              <a:rPr lang="ru-RU" sz="1000" dirty="0">
                <a:solidFill>
                  <a:schemeClr val="tx1"/>
                </a:solidFill>
                <a:latin typeface="+mn-lt"/>
              </a:rPr>
              <a:t>В составе Московского княжества в разные периоды существовали и удельные образования во главе со своими удельными князьями. В пределах своих уделов они обладали державными правами, но обязаны были подчиняться великому князю и выполнять его волю. </a:t>
            </a:r>
            <a:endParaRPr lang="ru-RU" sz="100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+mn-lt"/>
              </a:rPr>
              <a:t>Значительные </a:t>
            </a:r>
            <a:r>
              <a:rPr lang="ru-RU" sz="1000" dirty="0">
                <a:solidFill>
                  <a:schemeClr val="tx1"/>
                </a:solidFill>
                <a:latin typeface="+mn-lt"/>
              </a:rPr>
              <a:t>перемены в системе государственного управления произошли в ходе завершения процесса образования Российского государства в конце XV — нач. XVI вв.</a:t>
            </a:r>
          </a:p>
          <a:p>
            <a:r>
              <a:rPr lang="ru-RU" sz="1000" dirty="0">
                <a:solidFill>
                  <a:schemeClr val="tx1"/>
                </a:solidFill>
                <a:latin typeface="+mn-lt"/>
              </a:rPr>
              <a:t>Иван III проводил политику возвышения власти великого князя. Бывшие до этого вольными слугами, бояре и князья теперь присягают на верность московскому князю и подписывают особые клятвенные грамоты. Переход боярина или князя на службу к другому государю рассматривается теперь как государственное преступление — измена.</a:t>
            </a:r>
          </a:p>
          <a:p>
            <a:endParaRPr lang="ru-RU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0738" y="253948"/>
            <a:ext cx="7259118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+mn-lt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Особенности </a:t>
            </a:r>
            <a:r>
              <a:rPr lang="ru-RU" dirty="0" smtClean="0">
                <a:latin typeface="+mn-lt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политического развития на </a:t>
            </a:r>
            <a:r>
              <a:rPr lang="ru-RU" dirty="0">
                <a:latin typeface="+mn-lt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данном </a:t>
            </a:r>
            <a:r>
              <a:rPr lang="ru-RU" dirty="0" smtClean="0">
                <a:latin typeface="+mn-lt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этапе</a:t>
            </a:r>
            <a:r>
              <a:rPr lang="ru-RU" dirty="0">
                <a:latin typeface="+mn-lt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/>
            </a:r>
            <a:br>
              <a:rPr lang="ru-RU" dirty="0">
                <a:latin typeface="+mn-lt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</a:br>
            <a:endParaRPr lang="ru-RU" dirty="0">
              <a:latin typeface="+mn-lt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51" y="1155802"/>
            <a:ext cx="4476900" cy="246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image2.thematicnews.com/uploads/topics/preview/00/06/92/50/3997affa4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51" y="3789274"/>
            <a:ext cx="4476900" cy="271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775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7338" y="1433780"/>
            <a:ext cx="4179097" cy="5098694"/>
          </a:xfrm>
        </p:spPr>
        <p:txBody>
          <a:bodyPr>
            <a:normAutofit fontScale="32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+mn-lt"/>
              </a:rPr>
              <a:t>Повышению авторитета великого князя московского способствовала женитьба Ивана III на племяннице последнего византийского императора Софии Палеолог. В связи с этим браком Иван III принимает в качестве государственного герба России византийского двуглавого орла, вводятся новые, более пышные, официальные одежды, напоминающие византийские императорские одеяния, придворная жизнь усложняется по образцу византийского двора.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</a:rPr>
              <a:t>Присоединение к Московскому княжеству великих и удельных княжений привело к тому, что князья и знать этих земель становились придворными великого князя. Отношения между различными группами феодальной знати регулировались при помощи системы местнического счета.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Главным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органом власти по-прежнему была Боярская дума. Помимо думы значительное влияние на политику московского государя оказывал митрополит и Освященный собор — собрание высшего духовенства.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</a:rPr>
              <a:t>Существовали два общегосударственных органа — Дворец и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Казна. 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С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усложнением государственного управления возникает необходимость в создании специальных учреждений, которые руководили бы отдельными группами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дел.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Такими учреждениями стали приказы. </a:t>
            </a: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На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местах продолжала существовать старая система кормлений. Территория страны делилась на уезды, которые в основном совпадали с удельным территориальным делением. Уезды в свою очередь делились на волости и станы. Власть в уезде принадлежала наместнику, в станах и волостях — волостелям.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</a:rPr>
              <a:t>Судебник Ивана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III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С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целью введения единообразия в судебно-административную систему в 1497 г. был составлен и принят общерусский Судебник. В нем устанавливались единые нормы уголовной ответственности и судебно-процессуальные нормы для всей страны. В интересах феодалов-землевладельцев Судебник ограничил право крестьянского перехода двумя неделями в году, приуроченными к осеннему Юрьеву дню (26 ноября). Условием перехода была уплата "пожилого" — компенсация землевладельцу за потерю рабочих рук.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Внешняя политика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Политика возвращения русских земель была продолжена преемником Ивана III Василием III. В 1514 г. был возвращен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Смоленск. В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конце XV в. Российское государство вновь активно включается в европейскую международную политику. Священная Римская империя и ее союзники пытались вовлечь Россию в сферу имперской политики и направить ее силы для борьбы с Турцией, представлявшей в это время значительную угрозу для государств центральной и южной Европы. Однако Россия проводила в отношении Турции и Крыма самостоятельную политику, отвергая попытки возложить на Московское государство основную тяжесть борьбы с Османской империей.</a:t>
            </a:r>
          </a:p>
          <a:p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Особенности политического развития на данном этапе</a:t>
            </a:r>
            <a:br>
              <a:rPr lang="ru-RU" dirty="0">
                <a:latin typeface="+mn-lt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</a:br>
            <a:endParaRPr lang="ru-RU" dirty="0">
              <a:latin typeface="+mn-lt"/>
            </a:endParaRPr>
          </a:p>
        </p:txBody>
      </p:sp>
      <p:pic>
        <p:nvPicPr>
          <p:cNvPr id="3074" name="Picture 2" descr="https://tayni.su/wp-content/uploads/2016/10/istorija-i-arheologija-sofja-paleolog-put-o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87" y="1163713"/>
            <a:ext cx="4394427" cy="262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mos.ru/upload/newsfeed/newsfeed/3(49972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631" y="4080041"/>
            <a:ext cx="4418383" cy="244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55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282" y="1351722"/>
            <a:ext cx="3841651" cy="5160177"/>
          </a:xfrm>
        </p:spPr>
        <p:txBody>
          <a:bodyPr>
            <a:noAutofit/>
          </a:bodyPr>
          <a:lstStyle/>
          <a:p>
            <a:r>
              <a:rPr lang="ru-RU" sz="1000" dirty="0">
                <a:solidFill>
                  <a:schemeClr val="tx1"/>
                </a:solidFill>
                <a:latin typeface="+mn-lt"/>
              </a:rPr>
              <a:t>На ранних этапах своего существования Московская Русь была преимущественно племенным обществом, основанном на земледелии и скотоводстве</a:t>
            </a:r>
            <a:r>
              <a:rPr lang="ru-RU" sz="1000" dirty="0" smtClean="0">
                <a:solidFill>
                  <a:schemeClr val="tx1"/>
                </a:solidFill>
                <a:latin typeface="+mn-lt"/>
              </a:rPr>
              <a:t>.</a:t>
            </a:r>
            <a:endParaRPr lang="ru-RU" sz="1000" dirty="0">
              <a:solidFill>
                <a:schemeClr val="tx1"/>
              </a:solidFill>
              <a:latin typeface="+mn-lt"/>
            </a:endParaRPr>
          </a:p>
          <a:p>
            <a:r>
              <a:rPr lang="ru-RU" sz="1000" dirty="0">
                <a:solidFill>
                  <a:schemeClr val="tx1"/>
                </a:solidFill>
                <a:latin typeface="+mn-lt"/>
              </a:rPr>
              <a:t>Для обеспечения жизни и процветания племен, в Московской Руси постепенно стали формироваться первые формы экономической организации. Племенные общины начали развивать ремесла и торговлю</a:t>
            </a:r>
            <a:r>
              <a:rPr lang="ru-RU" sz="1000" dirty="0" smtClean="0">
                <a:solidFill>
                  <a:schemeClr val="tx1"/>
                </a:solidFill>
                <a:latin typeface="+mn-lt"/>
              </a:rPr>
              <a:t>.</a:t>
            </a:r>
            <a:endParaRPr lang="ru-RU" sz="1000" dirty="0">
              <a:solidFill>
                <a:schemeClr val="tx1"/>
              </a:solidFill>
              <a:latin typeface="+mn-lt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+mn-lt"/>
              </a:rPr>
              <a:t>В </a:t>
            </a:r>
            <a:r>
              <a:rPr lang="ru-RU" sz="1000" dirty="0">
                <a:solidFill>
                  <a:schemeClr val="tx1"/>
                </a:solidFill>
                <a:latin typeface="+mn-lt"/>
              </a:rPr>
              <a:t>XII—XIV веках стали появляться крупные города-центры, такие как Москва, Псков, Новгород, которые стали мощными экономическими и культурными центрами.</a:t>
            </a:r>
          </a:p>
          <a:p>
            <a:r>
              <a:rPr lang="ru-RU" sz="1000" dirty="0">
                <a:solidFill>
                  <a:schemeClr val="tx1"/>
                </a:solidFill>
                <a:latin typeface="+mn-lt"/>
              </a:rPr>
              <a:t>Города активно развивали ремесла, создавали собственные промышленные предприятия и </a:t>
            </a:r>
            <a:r>
              <a:rPr lang="ru-RU" sz="1000" dirty="0" smtClean="0">
                <a:solidFill>
                  <a:schemeClr val="tx1"/>
                </a:solidFill>
                <a:latin typeface="+mn-lt"/>
              </a:rPr>
              <a:t>гильдии</a:t>
            </a:r>
            <a:endParaRPr lang="ru-RU" sz="1000" dirty="0">
              <a:solidFill>
                <a:schemeClr val="tx1"/>
              </a:solidFill>
              <a:latin typeface="+mn-lt"/>
            </a:endParaRPr>
          </a:p>
          <a:p>
            <a:r>
              <a:rPr lang="ru-RU" sz="1000" dirty="0">
                <a:solidFill>
                  <a:schemeClr val="tx1"/>
                </a:solidFill>
                <a:latin typeface="+mn-lt"/>
              </a:rPr>
              <a:t>Земледелие являлось основным сектором экономики Московской Руси. Благодаря благоприятному климату и плодородным землям, земледельцы могли обеспечивать население достаточным количеством продуктов питания. Крестьянское хозяйство играло ключевую роль в развитии экономики Московской Руси. Крестьяне, обрабатывая землю и разводя скот, создавали прочную основу для развития торговли и ремесел. Также их труд предоставлял доход для государства. </a:t>
            </a:r>
            <a:endParaRPr lang="ru-RU" sz="100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+mn-lt"/>
              </a:rPr>
              <a:t>Благодаря </a:t>
            </a:r>
            <a:r>
              <a:rPr lang="ru-RU" sz="1000" dirty="0">
                <a:solidFill>
                  <a:schemeClr val="tx1"/>
                </a:solidFill>
                <a:latin typeface="+mn-lt"/>
              </a:rPr>
              <a:t>развитию экономики, в Московской Руси </a:t>
            </a:r>
            <a:r>
              <a:rPr lang="ru-RU" sz="1000" dirty="0" smtClean="0">
                <a:solidFill>
                  <a:schemeClr val="tx1"/>
                </a:solidFill>
                <a:latin typeface="+mn-lt"/>
              </a:rPr>
              <a:t>появился крепкий средний класс, состоящий </a:t>
            </a:r>
            <a:r>
              <a:rPr lang="ru-RU" sz="1000" dirty="0">
                <a:solidFill>
                  <a:schemeClr val="tx1"/>
                </a:solidFill>
                <a:latin typeface="+mn-lt"/>
              </a:rPr>
              <a:t>из горожан, купцов и ремесленников. </a:t>
            </a:r>
            <a:r>
              <a:rPr lang="ru-RU" sz="1000" dirty="0" smtClean="0">
                <a:solidFill>
                  <a:schemeClr val="tx1"/>
                </a:solidFill>
                <a:latin typeface="+mn-lt"/>
              </a:rPr>
              <a:t>Он стал </a:t>
            </a:r>
            <a:r>
              <a:rPr lang="ru-RU" sz="1000" dirty="0">
                <a:solidFill>
                  <a:schemeClr val="tx1"/>
                </a:solidFill>
                <a:latin typeface="+mn-lt"/>
              </a:rPr>
              <a:t>основой для формирования гражданского общества и поддержки государственной власти.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+mn-lt"/>
              </a:rPr>
              <a:t>Государство </a:t>
            </a:r>
            <a:r>
              <a:rPr lang="ru-RU" sz="1000" dirty="0">
                <a:solidFill>
                  <a:schemeClr val="tx1"/>
                </a:solidFill>
                <a:latin typeface="+mn-lt"/>
              </a:rPr>
              <a:t>активно регулировало экономические процессы, что способствовало эффективности и успешности государственной экономики. Экономическое развитие также повлияло на общество: сформировался средний класс, способствовавший прочности и укреплению государственной власти. Экономическое развитие Московской Руси является одной из ключевых составляющих её исторического успеха.</a:t>
            </a:r>
          </a:p>
          <a:p>
            <a:endParaRPr lang="ru-RU" sz="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+mn-lt"/>
              </a:rPr>
              <a:t>Особенности </a:t>
            </a:r>
            <a:r>
              <a:rPr lang="ru-RU" dirty="0" smtClean="0">
                <a:latin typeface="+mn-lt"/>
              </a:rPr>
              <a:t>экономического развития на </a:t>
            </a:r>
            <a:r>
              <a:rPr lang="ru-RU" dirty="0">
                <a:latin typeface="+mn-lt"/>
              </a:rPr>
              <a:t>данном </a:t>
            </a:r>
            <a:r>
              <a:rPr lang="ru-RU" dirty="0" smtClean="0">
                <a:latin typeface="+mn-lt"/>
              </a:rPr>
              <a:t>этапе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4098" name="Picture 2" descr="https://konodyukolga.ru/images/%D1%8D%D1%82%D0%BD%D0%BE%D0%B3%D1%80%D0%B0%D1%84_-_%D1%8F%D1%80%D0%BC%D0%B0%D1%80%D0%BA%D0%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10" y="1100666"/>
            <a:ext cx="4865157" cy="245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8.userapi.com/impg/-HasSrg1tqmboUjG5hS2IWVuZzbk4kdTAjWLcQ/F7sfV6h6Bs0.jpg?size=1088x790&amp;quality=95&amp;sign=4a387036c785d9a57006ff0ad3990ad9&amp;c_uniq_tag=TjyK_d123v5W4nu3rE1ZqvAhqCbWuPRT9d8yvyeE-Q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10" y="3801532"/>
            <a:ext cx="4865157" cy="277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1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283" y="1464734"/>
            <a:ext cx="3875518" cy="5047166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+mn-lt"/>
              </a:rPr>
              <a:t>В период Московской Руси территориальная община вступила в новую фазу своего развития – </a:t>
            </a:r>
            <a:r>
              <a:rPr lang="ru-RU" i="1" dirty="0" smtClean="0">
                <a:solidFill>
                  <a:schemeClr val="tx1"/>
                </a:solidFill>
                <a:latin typeface="+mn-lt"/>
              </a:rPr>
              <a:t>уравнительная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община</a:t>
            </a:r>
            <a:r>
              <a:rPr lang="ru-RU" i="1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Суть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превращения состояла в усилении контроля общины над индивидуальным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землепользованием. </a:t>
            </a:r>
            <a:r>
              <a:rPr lang="ru-RU" i="1" dirty="0" smtClean="0">
                <a:solidFill>
                  <a:schemeClr val="tx1"/>
                </a:solidFill>
                <a:latin typeface="+mn-lt"/>
              </a:rPr>
              <a:t>Причины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 трансформации общины в России: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нехватка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свободных земель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и увеличение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повинностей. 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Важнейший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социальный процесс Московской Руси – формирование 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крепостного права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 Закрепощение крестьян – это прикрепление владельческих крестьян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к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земле, т.е. ограничение их свободы передвижения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.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</a:t>
            </a: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В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результате социальных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процессов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общество резко дифференцировались – царь и его окружение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представляли собой слой населения, ничем не ограниченный в своих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действиях.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</a:rPr>
              <a:t>Ф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ормируются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основы будущих 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сословий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: служилые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люди; черные;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 </a:t>
            </a:r>
            <a:r>
              <a:rPr lang="ru-RU" i="1" dirty="0" smtClean="0">
                <a:solidFill>
                  <a:schemeClr val="tx1"/>
                </a:solidFill>
                <a:latin typeface="+mn-lt"/>
              </a:rPr>
              <a:t>крепостные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и близкие им холопы. Особую социальную группу составляли 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казаки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Особенности </a:t>
            </a:r>
            <a:r>
              <a:rPr lang="ru-RU" dirty="0" smtClean="0">
                <a:latin typeface="+mn-lt"/>
              </a:rPr>
              <a:t>социального </a:t>
            </a:r>
            <a:r>
              <a:rPr lang="ru-RU" dirty="0">
                <a:latin typeface="+mn-lt"/>
              </a:rPr>
              <a:t>развития </a:t>
            </a:r>
            <a:r>
              <a:rPr lang="ru-RU" dirty="0" smtClean="0">
                <a:latin typeface="+mn-lt"/>
              </a:rPr>
              <a:t>на </a:t>
            </a:r>
            <a:r>
              <a:rPr lang="ru-RU" dirty="0">
                <a:latin typeface="+mn-lt"/>
              </a:rPr>
              <a:t>данном </a:t>
            </a:r>
            <a:r>
              <a:rPr lang="ru-RU" dirty="0" smtClean="0">
                <a:latin typeface="+mn-lt"/>
              </a:rPr>
              <a:t>этапе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5122" name="Picture 2" descr="https://u.9111s.ru/uploads/202011/12/247520063ec6b8ac093840e63ad84c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399" y="1117599"/>
            <a:ext cx="4690533" cy="253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ebpulse.imgsmail.ru/imgpreview?mb=webpulse&amp;key=pulse_cabinet-image-d36d5d2d-7530-4d84-ade3-bb7894c25d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399" y="3860800"/>
            <a:ext cx="4690533" cy="258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51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283" y="1608668"/>
            <a:ext cx="3646918" cy="4903232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+mn-lt"/>
              </a:rPr>
              <a:t>Основным содержанием философии и культуры Московской Руси была тема государственности и весь круг сопряженных с ней проблем. </a:t>
            </a: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Два архетипа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российской государственности –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Святая Русь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теократия.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Их создателями были соответственно Нил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Сорский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и Иосиф Волоцкий,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Полемика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между ними во многом определила направление развития русской культуры и государственности на многие столетия вперед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Сельское хозяйство было основным занятием. Крестьянская община – основная форма организации общества. Имела свои традиции и обычаи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Семейное устройство и роль женщин в обществе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+mn-lt"/>
              </a:rPr>
              <a:t>Мировоззренческие принципы </a:t>
            </a:r>
            <a:r>
              <a:rPr lang="ru-RU" dirty="0">
                <a:latin typeface="+mn-lt"/>
              </a:rPr>
              <a:t>и </a:t>
            </a:r>
            <a:r>
              <a:rPr lang="ru-RU" dirty="0" smtClean="0">
                <a:latin typeface="+mn-lt"/>
              </a:rPr>
              <a:t>ценностные установки </a:t>
            </a:r>
            <a:endParaRPr lang="ru-RU" dirty="0">
              <a:latin typeface="+mn-lt"/>
            </a:endParaRPr>
          </a:p>
        </p:txBody>
      </p:sp>
      <p:pic>
        <p:nvPicPr>
          <p:cNvPr id="6146" name="Picture 2" descr="https://mosmuseum.ru/wp/wp-content/uploads/2015/07/V_gornitse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68" y="968904"/>
            <a:ext cx="4955646" cy="25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moscowchronology.ru/sites/default/files/images/culture/culture_XVI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68" y="3759200"/>
            <a:ext cx="4955646" cy="276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99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282" y="1760434"/>
            <a:ext cx="3655385" cy="475146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Доктрина «Москва- Третий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Рим».Основные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положения сформулированы в послании (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ок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 1523 — не позднее 1524)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Филофея</a:t>
            </a: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Цивилизационный выбор при Иване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III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заключался в отказе от протокольной зависимости от Золотой Орды и укреплении независимости Московской Руси. Важные экономические, политические и культурные последствия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84832" y="67840"/>
            <a:ext cx="7259118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+mn-lt"/>
              </a:rPr>
              <a:t>Национальная идея, цивилизационный выбор России в данный период, кто из исторических личностей осуществлял этот выбор и </a:t>
            </a:r>
            <a:r>
              <a:rPr lang="ru-RU" dirty="0" smtClean="0">
                <a:latin typeface="+mn-lt"/>
              </a:rPr>
              <a:t>почему</a:t>
            </a:r>
            <a:endParaRPr lang="ru-RU" dirty="0">
              <a:latin typeface="+mn-lt"/>
            </a:endParaRPr>
          </a:p>
        </p:txBody>
      </p:sp>
      <p:pic>
        <p:nvPicPr>
          <p:cNvPr id="8194" name="Picture 2" descr="https://xn--h1aagokeh.xn--p1ai/storage/article/2015/10/05/0Tjb9m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1430867"/>
            <a:ext cx="448733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-history.kz/storage/tmp/resize/kazakhstan-history/1200_0_40097d30568a274cc954b4653aad38c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4080933"/>
            <a:ext cx="4487333" cy="234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940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7750" y="1507066"/>
            <a:ext cx="3883984" cy="5114900"/>
          </a:xfrm>
        </p:spPr>
        <p:txBody>
          <a:bodyPr>
            <a:normAutofit fontScale="400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+mn-lt"/>
              </a:rPr>
              <a:t>До середины 15 века историческая наука отводит Руси малозаметную политическую роль в мировом сообществе. “Русская земля, некогда известная Западной Европе в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дотатарский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период, мало-помалу совершенно исчезла для неё и явилась как бы новооткрытой землей, наравне с Ост-Индией. В Германии знали только, что за пределами Польши и Литвы есть какая-то обширная земля, управляемая каким-то великим князем, который находился, как думали, в зависимости от польского короля” </a:t>
            </a: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Практически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все политические связи Руси того времени ограничивались церковными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отношениями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с византийскими патриархами (до падения Царьграда) и военно-политическими отношениями с соседними территориями, в первую очередь с Ордой и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Литвой.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Перелом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во взаимоотношениях Руси и прочего мира наступил после взятия турками Константинополя в 1453 году и с 70-х годов 15 века картина постепенно начинает меняться. Историки связывают это в первую очередь с женитьбой Ивана III на византийской принцессе Софье Палеолог.  Русь стала во всё больших размерах привлекать иностранных мастеров: стенных, палатных, пушечных, серебряных, лекарей. С той же поры начинаются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отношения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Москвы с западными дворами по разным государственным делам. </a:t>
            </a: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Также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общепринятым считается мнение о том, что “сильное Русское государство, создавшееся во второй половине 15 века, сразу же стало важнейшим фактором международной жизни Европы... Привлечение России к борьбе с Турцией становится главной задачей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габсбургских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дипломатов в отношении России. Аналогичные планы лелеял и Рим. 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4698" y="118641"/>
            <a:ext cx="7259118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+mn-lt"/>
              </a:rPr>
              <a:t>Определение места и роли России в общемировом пространстве в рассматриваемый период</a:t>
            </a:r>
            <a:r>
              <a:rPr lang="ru-RU" dirty="0" smtClean="0">
                <a:latin typeface="+mn-lt"/>
              </a:rPr>
              <a:t>.</a:t>
            </a:r>
            <a:endParaRPr lang="ru-RU" dirty="0">
              <a:latin typeface="+mn-lt"/>
            </a:endParaRPr>
          </a:p>
        </p:txBody>
      </p:sp>
      <p:pic>
        <p:nvPicPr>
          <p:cNvPr id="7170" name="Picture 2" descr="https://upload.wikimedia.org/wikipedia/commons/f/f8/Apollinary_Vasnetsov_-_Old_Mosc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227668"/>
            <a:ext cx="474980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vatars.dzeninfra.ru/get-zen_doc/927575/pub_6194a9d06213d059f510283e_619c29bd3b81863b18a50b54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965" y="3936997"/>
            <a:ext cx="4749801" cy="261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997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8744" y="1320168"/>
            <a:ext cx="8725256" cy="2709965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+mn-lt"/>
              </a:rPr>
              <a:t>Московская Русь — это историческое государство, существовавшее на территории современной России с XIII по XVII век. Оно играло значительную роль в формировании русской национальной идентичности и становлении Российского государства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. Период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существования Московской Руси отличается особым периодом роста и развития, когда она стала все более значимой силой в регионе. В XII веке Москва стала основным политическим, культурным и экономическим центром русских земель, а в XIII веке стала столицей Московского княжества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. Одним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из ключевых моментов в истории Московской Руси стало объединение русских земель вокруг Москвы и получение статуса Русского государства. Благодаря активной политике военных завоеваний и дипломатическим усилиям Москали стали одной из самых влиятельных держав в Восточной Европе. На этом этапе началась формирование идеи единой России и формирование московской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самобытности.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0099" y="0"/>
            <a:ext cx="7259118" cy="1325563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Вывод</a:t>
            </a:r>
            <a:endParaRPr lang="ru-RU" dirty="0">
              <a:latin typeface="+mn-lt"/>
            </a:endParaRPr>
          </a:p>
        </p:txBody>
      </p:sp>
      <p:pic>
        <p:nvPicPr>
          <p:cNvPr id="9222" name="Picture 6" descr="https://mosmolnija.ru/wp-content/uploads/2022/06/6sdXaYrgA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3" y="3725333"/>
            <a:ext cx="8161867" cy="289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15153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презентации (формат 4х3)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FAE838A4-2623-4C8B-84EE-190EE01FC9F0}" vid="{6AE12033-44F5-49AE-9258-1A8D30BD5C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(формат 4х3)</Template>
  <TotalTime>366</TotalTime>
  <Words>1410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Шаблон презентации (формат 4х3)</vt:lpstr>
      <vt:lpstr>Московская Русь </vt:lpstr>
      <vt:lpstr>Особенности политического развития на данном этапе </vt:lpstr>
      <vt:lpstr>Особенности политического развития на данном этапе </vt:lpstr>
      <vt:lpstr>Особенности экономического развития на данном этапе </vt:lpstr>
      <vt:lpstr>Особенности социального развития на данном этапе </vt:lpstr>
      <vt:lpstr>Мировоззренческие принципы и ценностные установки </vt:lpstr>
      <vt:lpstr>Национальная идея, цивилизационный выбор России в данный период, кто из исторических личностей осуществлял этот выбор и почему</vt:lpstr>
      <vt:lpstr>Определение места и роли России в общемировом пространстве в рассматриваемый период.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Московская Русь</dc:title>
  <dc:creator>я</dc:creator>
  <cp:lastModifiedBy>я</cp:lastModifiedBy>
  <cp:revision>19</cp:revision>
  <dcterms:created xsi:type="dcterms:W3CDTF">2023-10-23T14:57:39Z</dcterms:created>
  <dcterms:modified xsi:type="dcterms:W3CDTF">2023-10-23T21:04:37Z</dcterms:modified>
</cp:coreProperties>
</file>