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1" r:id="rId9"/>
    <p:sldId id="264" r:id="rId10"/>
    <p:sldId id="267"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2" autoAdjust="0"/>
    <p:restoredTop sz="94660"/>
  </p:normalViewPr>
  <p:slideViewPr>
    <p:cSldViewPr snapToGrid="0">
      <p:cViewPr>
        <p:scale>
          <a:sx n="100" d="100"/>
          <a:sy n="100" d="100"/>
        </p:scale>
        <p:origin x="-1302" y="-3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1771843"/>
            <a:ext cx="7772400" cy="2387600"/>
          </a:xfrm>
        </p:spPr>
        <p:txBody>
          <a:bodyPr anchor="b"/>
          <a:lstStyle>
            <a:lvl1pPr algn="l">
              <a:defRPr sz="6000">
                <a:solidFill>
                  <a:schemeClr val="bg1"/>
                </a:solidFill>
                <a:latin typeface="Montserrat" panose="00000500000000000000" pitchFamily="2" charset="-52"/>
              </a:defRPr>
            </a:lvl1pPr>
          </a:lstStyle>
          <a:p>
            <a:r>
              <a:rPr lang="ru-RU" dirty="0" smtClean="0"/>
              <a:t>ОБРАЗЕЦ ЗАГОЛОВКА</a:t>
            </a:r>
            <a:endParaRPr lang="en-US" dirty="0"/>
          </a:p>
        </p:txBody>
      </p:sp>
      <p:sp>
        <p:nvSpPr>
          <p:cNvPr id="3" name="Subtitle 2"/>
          <p:cNvSpPr>
            <a:spLocks noGrp="1"/>
          </p:cNvSpPr>
          <p:nvPr>
            <p:ph type="subTitle" idx="1"/>
          </p:nvPr>
        </p:nvSpPr>
        <p:spPr>
          <a:xfrm>
            <a:off x="4949617" y="4794190"/>
            <a:ext cx="3565733" cy="796895"/>
          </a:xfrm>
        </p:spPr>
        <p:txBody>
          <a:bodyPr/>
          <a:lstStyle>
            <a:lvl1pPr marL="0" indent="0" algn="l">
              <a:buNone/>
              <a:defRPr sz="2400">
                <a:solidFill>
                  <a:schemeClr val="bg1"/>
                </a:solidFill>
                <a:latin typeface="Montserrat" panose="00000500000000000000" pitchFamily="2" charset="-5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28650" y="5408522"/>
            <a:ext cx="2057400" cy="365125"/>
          </a:xfrm>
        </p:spPr>
        <p:txBody>
          <a:bodyPr/>
          <a:lstStyle>
            <a:lvl1pPr>
              <a:defRPr>
                <a:solidFill>
                  <a:schemeClr val="bg1"/>
                </a:solidFill>
                <a:latin typeface="Montserrat" panose="00000500000000000000" pitchFamily="2" charset="-52"/>
              </a:defRPr>
            </a:lvl1pPr>
          </a:lstStyle>
          <a:p>
            <a:fld id="{C6439AA3-244C-474C-97E0-4221AB68A3E5}" type="datetimeFigureOut">
              <a:rPr lang="ru-RU" smtClean="0"/>
              <a:pPr/>
              <a:t>03.10.2023</a:t>
            </a:fld>
            <a:endParaRPr lang="ru-RU"/>
          </a:p>
        </p:txBody>
      </p:sp>
    </p:spTree>
    <p:extLst>
      <p:ext uri="{BB962C8B-B14F-4D97-AF65-F5344CB8AC3E}">
        <p14:creationId xmlns:p14="http://schemas.microsoft.com/office/powerpoint/2010/main" val="5616769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6439AA3-244C-474C-97E0-4221AB68A3E5}" type="datetimeFigureOut">
              <a:rPr lang="ru-RU" smtClean="0"/>
              <a:t>03.10.2023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D8C032-D685-49F6-8935-38718760D04C}" type="slidenum">
              <a:rPr lang="ru-RU" smtClean="0"/>
              <a:t>‹#›</a:t>
            </a:fld>
            <a:endParaRPr lang="ru-RU"/>
          </a:p>
        </p:txBody>
      </p:sp>
    </p:spTree>
    <p:extLst>
      <p:ext uri="{BB962C8B-B14F-4D97-AF65-F5344CB8AC3E}">
        <p14:creationId xmlns:p14="http://schemas.microsoft.com/office/powerpoint/2010/main" val="17585294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6439AA3-244C-474C-97E0-4221AB68A3E5}" type="datetimeFigureOut">
              <a:rPr lang="ru-RU" smtClean="0"/>
              <a:t>03.10.2023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D8C032-D685-49F6-8935-38718760D04C}" type="slidenum">
              <a:rPr lang="ru-RU" smtClean="0"/>
              <a:t>‹#›</a:t>
            </a:fld>
            <a:endParaRPr lang="ru-RU"/>
          </a:p>
        </p:txBody>
      </p:sp>
    </p:spTree>
    <p:extLst>
      <p:ext uri="{BB962C8B-B14F-4D97-AF65-F5344CB8AC3E}">
        <p14:creationId xmlns:p14="http://schemas.microsoft.com/office/powerpoint/2010/main" val="3806452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282" y="1760434"/>
            <a:ext cx="8725256" cy="4751465"/>
          </a:xfrm>
        </p:spPr>
        <p:txBody>
          <a:bodyPr/>
          <a:lstStyle>
            <a:lvl1pPr>
              <a:defRPr>
                <a:solidFill>
                  <a:schemeClr val="bg2">
                    <a:lumMod val="50000"/>
                  </a:schemeClr>
                </a:solidFill>
                <a:latin typeface="Montserrat" panose="00000500000000000000" pitchFamily="2" charset="-52"/>
              </a:defRPr>
            </a:lvl1pPr>
            <a:lvl2pPr>
              <a:defRPr>
                <a:solidFill>
                  <a:schemeClr val="bg2">
                    <a:lumMod val="50000"/>
                  </a:schemeClr>
                </a:solidFill>
                <a:latin typeface="Montserrat" panose="00000500000000000000" pitchFamily="2" charset="-52"/>
              </a:defRPr>
            </a:lvl2pPr>
            <a:lvl3pPr>
              <a:defRPr>
                <a:solidFill>
                  <a:schemeClr val="bg2">
                    <a:lumMod val="50000"/>
                  </a:schemeClr>
                </a:solidFill>
                <a:latin typeface="Montserrat" panose="00000500000000000000" pitchFamily="2" charset="-52"/>
              </a:defRPr>
            </a:lvl3pPr>
            <a:lvl4pPr>
              <a:defRPr>
                <a:solidFill>
                  <a:schemeClr val="bg2">
                    <a:lumMod val="50000"/>
                  </a:schemeClr>
                </a:solidFill>
                <a:latin typeface="Montserrat" panose="00000500000000000000" pitchFamily="2" charset="-52"/>
              </a:defRPr>
            </a:lvl4pPr>
            <a:lvl5pPr>
              <a:defRPr>
                <a:solidFill>
                  <a:schemeClr val="bg2">
                    <a:lumMod val="50000"/>
                  </a:schemeClr>
                </a:solidFill>
                <a:latin typeface="Montserrat" panose="00000500000000000000" pitchFamily="2" charset="-52"/>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540" y="308441"/>
            <a:ext cx="815001" cy="1080000"/>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86568"/>
            <a:ext cx="9144000" cy="265142"/>
          </a:xfrm>
          <a:prstGeom prst="rect">
            <a:avLst/>
          </a:prstGeom>
        </p:spPr>
      </p:pic>
      <p:sp>
        <p:nvSpPr>
          <p:cNvPr id="9" name="Title 1"/>
          <p:cNvSpPr>
            <a:spLocks noGrp="1"/>
          </p:cNvSpPr>
          <p:nvPr>
            <p:ph type="title" hasCustomPrompt="1"/>
          </p:nvPr>
        </p:nvSpPr>
        <p:spPr>
          <a:xfrm>
            <a:off x="1256232" y="262574"/>
            <a:ext cx="7259118" cy="1325563"/>
          </a:xfrm>
        </p:spPr>
        <p:txBody>
          <a:bodyPr>
            <a:normAutofit/>
          </a:bodyPr>
          <a:lstStyle>
            <a:lvl1pPr>
              <a:defRPr sz="2400">
                <a:latin typeface="Montserrat" panose="00000500000000000000" pitchFamily="2" charset="-52"/>
              </a:defRPr>
            </a:lvl1pPr>
          </a:lstStyle>
          <a:p>
            <a:r>
              <a:rPr lang="ru-RU" dirty="0" smtClean="0"/>
              <a:t>ОБРАЗЕЦ ЗАГОЛОВКА</a:t>
            </a:r>
            <a:endParaRPr lang="en-US" dirty="0"/>
          </a:p>
        </p:txBody>
      </p:sp>
    </p:spTree>
    <p:extLst>
      <p:ext uri="{BB962C8B-B14F-4D97-AF65-F5344CB8AC3E}">
        <p14:creationId xmlns:p14="http://schemas.microsoft.com/office/powerpoint/2010/main" val="11200219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latin typeface="Montserrat" panose="00000500000000000000" pitchFamily="2" charset="-52"/>
              </a:defRPr>
            </a:lvl1pPr>
          </a:lstStyle>
          <a:p>
            <a:r>
              <a:rPr lang="ru-RU" dirty="0"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Montserrat" panose="00000500000000000000" pitchFamily="2" charset="-5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832" y="297236"/>
            <a:ext cx="3414121" cy="1080000"/>
          </a:xfrm>
          <a:prstGeom prst="rect">
            <a:avLst/>
          </a:prstGeom>
        </p:spPr>
      </p:pic>
    </p:spTree>
    <p:extLst>
      <p:ext uri="{BB962C8B-B14F-4D97-AF65-F5344CB8AC3E}">
        <p14:creationId xmlns:p14="http://schemas.microsoft.com/office/powerpoint/2010/main" val="33878814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6232" y="262574"/>
            <a:ext cx="7259118" cy="1325563"/>
          </a:xfrm>
        </p:spPr>
        <p:txBody>
          <a:bodyPr>
            <a:normAutofit/>
          </a:bodyPr>
          <a:lstStyle>
            <a:lvl1pPr>
              <a:defRPr sz="2400">
                <a:latin typeface="Montserrat" panose="00000500000000000000" pitchFamily="2" charset="-52"/>
              </a:defRPr>
            </a:lvl1pPr>
          </a:lstStyle>
          <a:p>
            <a:r>
              <a:rPr lang="ru-RU" dirty="0"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Montserrat" panose="00000500000000000000" pitchFamily="2" charset="-52"/>
              </a:defRPr>
            </a:lvl1pPr>
            <a:lvl2pPr>
              <a:defRPr>
                <a:latin typeface="Montserrat" panose="00000500000000000000" pitchFamily="2" charset="-52"/>
              </a:defRPr>
            </a:lvl2pPr>
            <a:lvl3pPr>
              <a:defRPr>
                <a:latin typeface="Montserrat" panose="00000500000000000000" pitchFamily="2" charset="-52"/>
              </a:defRPr>
            </a:lvl3pPr>
            <a:lvl4pPr>
              <a:defRPr>
                <a:latin typeface="Montserrat" panose="00000500000000000000" pitchFamily="2" charset="-52"/>
              </a:defRPr>
            </a:lvl4pPr>
            <a:lvl5pPr>
              <a:defRPr>
                <a:latin typeface="Montserrat" panose="00000500000000000000" pitchFamily="2" charset="-52"/>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Montserrat" panose="00000500000000000000" pitchFamily="2" charset="-52"/>
              </a:defRPr>
            </a:lvl1pPr>
            <a:lvl2pPr>
              <a:defRPr>
                <a:latin typeface="Montserrat" panose="00000500000000000000" pitchFamily="2" charset="-52"/>
              </a:defRPr>
            </a:lvl2pPr>
            <a:lvl3pPr>
              <a:defRPr>
                <a:latin typeface="Montserrat" panose="00000500000000000000" pitchFamily="2" charset="-52"/>
              </a:defRPr>
            </a:lvl3pPr>
            <a:lvl4pPr>
              <a:defRPr>
                <a:latin typeface="Montserrat" panose="00000500000000000000" pitchFamily="2" charset="-52"/>
              </a:defRPr>
            </a:lvl4pPr>
            <a:lvl5pPr>
              <a:defRPr>
                <a:latin typeface="Montserrat" panose="00000500000000000000" pitchFamily="2" charset="-52"/>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540" y="308441"/>
            <a:ext cx="815001" cy="1080000"/>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86568"/>
            <a:ext cx="9144000" cy="265142"/>
          </a:xfrm>
          <a:prstGeom prst="rect">
            <a:avLst/>
          </a:prstGeom>
        </p:spPr>
      </p:pic>
    </p:spTree>
    <p:extLst>
      <p:ext uri="{BB962C8B-B14F-4D97-AF65-F5344CB8AC3E}">
        <p14:creationId xmlns:p14="http://schemas.microsoft.com/office/powerpoint/2010/main" val="10669695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Montserrat" panose="00000500000000000000" pitchFamily="2"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lvl1pPr>
              <a:defRPr>
                <a:latin typeface="Montserrat" panose="00000500000000000000" pitchFamily="2" charset="-52"/>
              </a:defRPr>
            </a:lvl1pPr>
            <a:lvl2pPr>
              <a:defRPr>
                <a:latin typeface="Montserrat" panose="00000500000000000000" pitchFamily="2" charset="-52"/>
              </a:defRPr>
            </a:lvl2pPr>
            <a:lvl3pPr>
              <a:defRPr>
                <a:latin typeface="Montserrat" panose="00000500000000000000" pitchFamily="2" charset="-52"/>
              </a:defRPr>
            </a:lvl3pPr>
            <a:lvl4pPr>
              <a:defRPr>
                <a:latin typeface="Montserrat" panose="00000500000000000000" pitchFamily="2" charset="-52"/>
              </a:defRPr>
            </a:lvl4pPr>
            <a:lvl5pPr>
              <a:defRPr>
                <a:latin typeface="Montserrat" panose="00000500000000000000" pitchFamily="2" charset="-52"/>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Montserrat" panose="00000500000000000000" pitchFamily="2"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lvl1pPr>
              <a:defRPr>
                <a:latin typeface="Montserrat" panose="00000500000000000000" pitchFamily="2" charset="-52"/>
              </a:defRPr>
            </a:lvl1pPr>
            <a:lvl2pPr>
              <a:defRPr>
                <a:latin typeface="Montserrat" panose="00000500000000000000" pitchFamily="2" charset="-52"/>
              </a:defRPr>
            </a:lvl2pPr>
            <a:lvl3pPr>
              <a:defRPr>
                <a:latin typeface="Montserrat" panose="00000500000000000000" pitchFamily="2" charset="-52"/>
              </a:defRPr>
            </a:lvl3pPr>
            <a:lvl4pPr>
              <a:defRPr>
                <a:latin typeface="Montserrat" panose="00000500000000000000" pitchFamily="2" charset="-52"/>
              </a:defRPr>
            </a:lvl4pPr>
            <a:lvl5pPr>
              <a:defRPr>
                <a:latin typeface="Montserrat" panose="00000500000000000000" pitchFamily="2" charset="-52"/>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540" y="308441"/>
            <a:ext cx="815001" cy="1080000"/>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86568"/>
            <a:ext cx="9144000" cy="265142"/>
          </a:xfrm>
          <a:prstGeom prst="rect">
            <a:avLst/>
          </a:prstGeom>
        </p:spPr>
      </p:pic>
      <p:sp>
        <p:nvSpPr>
          <p:cNvPr id="12" name="Title 1"/>
          <p:cNvSpPr>
            <a:spLocks noGrp="1"/>
          </p:cNvSpPr>
          <p:nvPr>
            <p:ph type="title" hasCustomPrompt="1"/>
          </p:nvPr>
        </p:nvSpPr>
        <p:spPr>
          <a:xfrm>
            <a:off x="1256232" y="262574"/>
            <a:ext cx="7259118" cy="1325563"/>
          </a:xfrm>
        </p:spPr>
        <p:txBody>
          <a:bodyPr>
            <a:normAutofit/>
          </a:bodyPr>
          <a:lstStyle>
            <a:lvl1pPr>
              <a:defRPr sz="2400">
                <a:latin typeface="Montserrat" panose="00000500000000000000" pitchFamily="2" charset="-52"/>
              </a:defRPr>
            </a:lvl1pPr>
          </a:lstStyle>
          <a:p>
            <a:r>
              <a:rPr lang="ru-RU" dirty="0" smtClean="0"/>
              <a:t>ОБРАЗЕЦ ЗАГОЛОВКА</a:t>
            </a:r>
            <a:endParaRPr lang="en-US" dirty="0"/>
          </a:p>
        </p:txBody>
      </p:sp>
    </p:spTree>
    <p:extLst>
      <p:ext uri="{BB962C8B-B14F-4D97-AF65-F5344CB8AC3E}">
        <p14:creationId xmlns:p14="http://schemas.microsoft.com/office/powerpoint/2010/main" val="1046241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540" y="308441"/>
            <a:ext cx="815001" cy="1080000"/>
          </a:xfrm>
          <a:prstGeom prst="rect">
            <a:avLst/>
          </a:prstGeom>
        </p:spPr>
      </p:pic>
      <p:sp>
        <p:nvSpPr>
          <p:cNvPr id="7" name="Title 1"/>
          <p:cNvSpPr>
            <a:spLocks noGrp="1"/>
          </p:cNvSpPr>
          <p:nvPr>
            <p:ph type="title" hasCustomPrompt="1"/>
          </p:nvPr>
        </p:nvSpPr>
        <p:spPr>
          <a:xfrm>
            <a:off x="1256232" y="262574"/>
            <a:ext cx="7259118" cy="1325563"/>
          </a:xfrm>
        </p:spPr>
        <p:txBody>
          <a:bodyPr>
            <a:normAutofit/>
          </a:bodyPr>
          <a:lstStyle>
            <a:lvl1pPr>
              <a:defRPr sz="2400">
                <a:latin typeface="Montserrat" panose="00000500000000000000" pitchFamily="2" charset="-52"/>
              </a:defRPr>
            </a:lvl1pPr>
          </a:lstStyle>
          <a:p>
            <a:r>
              <a:rPr lang="ru-RU" dirty="0" smtClean="0"/>
              <a:t>ОБРАЗЕЦ ЗАГОЛОВКА</a:t>
            </a:r>
            <a:endParaRPr lang="en-US" dirty="0"/>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86568"/>
            <a:ext cx="9144000" cy="265142"/>
          </a:xfrm>
          <a:prstGeom prst="rect">
            <a:avLst/>
          </a:prstGeom>
        </p:spPr>
      </p:pic>
    </p:spTree>
    <p:extLst>
      <p:ext uri="{BB962C8B-B14F-4D97-AF65-F5344CB8AC3E}">
        <p14:creationId xmlns:p14="http://schemas.microsoft.com/office/powerpoint/2010/main" val="4624829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86568"/>
            <a:ext cx="9144000" cy="265142"/>
          </a:xfrm>
          <a:prstGeom prst="rect">
            <a:avLst/>
          </a:prstGeom>
        </p:spPr>
      </p:pic>
    </p:spTree>
    <p:extLst>
      <p:ext uri="{BB962C8B-B14F-4D97-AF65-F5344CB8AC3E}">
        <p14:creationId xmlns:p14="http://schemas.microsoft.com/office/powerpoint/2010/main" val="7549803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0575" y="457200"/>
            <a:ext cx="2818443" cy="1600200"/>
          </a:xfrm>
        </p:spPr>
        <p:txBody>
          <a:bodyPr anchor="b">
            <a:normAutofit/>
          </a:bodyPr>
          <a:lstStyle>
            <a:lvl1pPr>
              <a:defRPr sz="2400">
                <a:latin typeface="Montserrat" panose="00000500000000000000" pitchFamily="2" charset="-52"/>
              </a:defRPr>
            </a:lvl1pPr>
          </a:lstStyle>
          <a:p>
            <a:r>
              <a:rPr lang="ru-RU" dirty="0"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atin typeface="Montserrat" panose="00000500000000000000" pitchFamily="2" charset="-52"/>
              </a:defRPr>
            </a:lvl1pPr>
            <a:lvl2pPr>
              <a:defRPr sz="2800">
                <a:latin typeface="Montserrat" panose="00000500000000000000" pitchFamily="2" charset="-52"/>
              </a:defRPr>
            </a:lvl2pPr>
            <a:lvl3pPr>
              <a:defRPr sz="2400">
                <a:latin typeface="Montserrat" panose="00000500000000000000" pitchFamily="2" charset="-52"/>
              </a:defRPr>
            </a:lvl3pPr>
            <a:lvl4pPr>
              <a:defRPr sz="2000">
                <a:latin typeface="Montserrat" panose="00000500000000000000" pitchFamily="2" charset="-52"/>
              </a:defRPr>
            </a:lvl4pPr>
            <a:lvl5pPr>
              <a:defRPr sz="2000">
                <a:latin typeface="Montserrat" panose="00000500000000000000" pitchFamily="2" charset="-52"/>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0575" y="2057400"/>
            <a:ext cx="2818444" cy="3811588"/>
          </a:xfrm>
        </p:spPr>
        <p:txBody>
          <a:bodyPr/>
          <a:lstStyle>
            <a:lvl1pPr marL="0" indent="0">
              <a:buNone/>
              <a:defRPr sz="1600">
                <a:latin typeface="Montserrat" panose="00000500000000000000" pitchFamily="2" charset="-5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43" y="109084"/>
            <a:ext cx="525398" cy="696232"/>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86568"/>
            <a:ext cx="9144000" cy="265142"/>
          </a:xfrm>
          <a:prstGeom prst="rect">
            <a:avLst/>
          </a:prstGeom>
        </p:spPr>
      </p:pic>
    </p:spTree>
    <p:extLst>
      <p:ext uri="{BB962C8B-B14F-4D97-AF65-F5344CB8AC3E}">
        <p14:creationId xmlns:p14="http://schemas.microsoft.com/office/powerpoint/2010/main" val="23639979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6439AA3-244C-474C-97E0-4221AB68A3E5}" type="datetimeFigureOut">
              <a:rPr lang="ru-RU" smtClean="0"/>
              <a:t>03.10.2023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4D8C032-D685-49F6-8935-38718760D04C}" type="slidenum">
              <a:rPr lang="ru-RU" smtClean="0"/>
              <a:t>‹#›</a:t>
            </a:fld>
            <a:endParaRPr lang="ru-RU"/>
          </a:p>
        </p:txBody>
      </p:sp>
    </p:spTree>
    <p:extLst>
      <p:ext uri="{BB962C8B-B14F-4D97-AF65-F5344CB8AC3E}">
        <p14:creationId xmlns:p14="http://schemas.microsoft.com/office/powerpoint/2010/main" val="16017444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9AA3-244C-474C-97E0-4221AB68A3E5}" type="datetimeFigureOut">
              <a:rPr lang="ru-RU" smtClean="0"/>
              <a:t>03.10.2023</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8C032-D685-49F6-8935-38718760D04C}" type="slidenum">
              <a:rPr lang="ru-RU" smtClean="0"/>
              <a:t>‹#›</a:t>
            </a:fld>
            <a:endParaRPr lang="ru-RU"/>
          </a:p>
        </p:txBody>
      </p:sp>
    </p:spTree>
    <p:extLst>
      <p:ext uri="{BB962C8B-B14F-4D97-AF65-F5344CB8AC3E}">
        <p14:creationId xmlns:p14="http://schemas.microsoft.com/office/powerpoint/2010/main" val="1923773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ir-znaniy.com/wp-content/uploads/2020/01/x6662i0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875" y="1200151"/>
            <a:ext cx="7553325" cy="4219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905125" y="142875"/>
            <a:ext cx="5705475" cy="975382"/>
          </a:xfrm>
        </p:spPr>
        <p:txBody>
          <a:bodyPr/>
          <a:lstStyle/>
          <a:p>
            <a:r>
              <a:rPr lang="ru-RU" dirty="0" smtClean="0">
                <a:latin typeface="+mn-lt"/>
              </a:rPr>
              <a:t>Смутное время</a:t>
            </a:r>
            <a:endParaRPr lang="ru-RU" dirty="0">
              <a:latin typeface="+mn-lt"/>
            </a:endParaRPr>
          </a:p>
        </p:txBody>
      </p:sp>
      <p:sp>
        <p:nvSpPr>
          <p:cNvPr id="3" name="Подзаголовок 2"/>
          <p:cNvSpPr>
            <a:spLocks noGrp="1"/>
          </p:cNvSpPr>
          <p:nvPr>
            <p:ph type="subTitle" idx="1"/>
          </p:nvPr>
        </p:nvSpPr>
        <p:spPr>
          <a:xfrm>
            <a:off x="5057775" y="5306077"/>
            <a:ext cx="4086225" cy="796895"/>
          </a:xfrm>
        </p:spPr>
        <p:txBody>
          <a:bodyPr>
            <a:normAutofit fontScale="62500" lnSpcReduction="20000"/>
          </a:bodyPr>
          <a:lstStyle/>
          <a:p>
            <a:pPr algn="r"/>
            <a:r>
              <a:rPr lang="ru-RU" dirty="0" smtClean="0">
                <a:latin typeface="+mn-lt"/>
              </a:rPr>
              <a:t>Выполнили студенты 13 группы: Мисингевич Виктория, Мирзалиева Нубар, Рабаданова Сабина, Сизикова Амина, Минина Валерия</a:t>
            </a:r>
            <a:endParaRPr lang="ru-RU" dirty="0">
              <a:latin typeface="+mn-lt"/>
            </a:endParaRPr>
          </a:p>
        </p:txBody>
      </p:sp>
    </p:spTree>
    <p:extLst>
      <p:ext uri="{BB962C8B-B14F-4D97-AF65-F5344CB8AC3E}">
        <p14:creationId xmlns:p14="http://schemas.microsoft.com/office/powerpoint/2010/main" val="1680184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4000" dirty="0" smtClean="0">
                <a:latin typeface="+mn-lt"/>
              </a:rPr>
              <a:t>Народные герои</a:t>
            </a:r>
            <a:endParaRPr lang="ru-RU" sz="4000" dirty="0">
              <a:latin typeface="+mn-lt"/>
            </a:endParaRPr>
          </a:p>
        </p:txBody>
      </p:sp>
      <p:pic>
        <p:nvPicPr>
          <p:cNvPr id="4" name="Picture 6" descr="https://mega-stars.ru/img/other/pictures/susanin_iva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19625" y="1438275"/>
            <a:ext cx="3962400" cy="474345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33350" y="1975961"/>
            <a:ext cx="4572000" cy="1477328"/>
          </a:xfrm>
          <a:prstGeom prst="rect">
            <a:avLst/>
          </a:prstGeom>
        </p:spPr>
        <p:txBody>
          <a:bodyPr>
            <a:spAutoFit/>
          </a:bodyPr>
          <a:lstStyle/>
          <a:p>
            <a:r>
              <a:rPr lang="ru-RU" dirty="0"/>
              <a:t>Сусанин был простым крестьянином. Но когда потребовалось, он пожертвовал жизнью, чтобы уничтожить войско польских захватчиков. Он тоже был выходцем из народа, настоящим народным героем.</a:t>
            </a:r>
          </a:p>
        </p:txBody>
      </p:sp>
    </p:spTree>
    <p:extLst>
      <p:ext uri="{BB962C8B-B14F-4D97-AF65-F5344CB8AC3E}">
        <p14:creationId xmlns:p14="http://schemas.microsoft.com/office/powerpoint/2010/main" val="379671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7700" y="2181418"/>
            <a:ext cx="7772400" cy="2387600"/>
          </a:xfrm>
        </p:spPr>
        <p:txBody>
          <a:bodyPr>
            <a:noAutofit/>
          </a:bodyPr>
          <a:lstStyle/>
          <a:p>
            <a:pPr algn="ctr"/>
            <a:r>
              <a:rPr lang="ru-RU" sz="8800" dirty="0" smtClean="0">
                <a:latin typeface="+mn-lt"/>
              </a:rPr>
              <a:t>Спасибо за внимание!</a:t>
            </a:r>
            <a:endParaRPr lang="ru-RU" sz="8800" dirty="0">
              <a:latin typeface="+mn-lt"/>
            </a:endParaRPr>
          </a:p>
        </p:txBody>
      </p:sp>
    </p:spTree>
    <p:extLst>
      <p:ext uri="{BB962C8B-B14F-4D97-AF65-F5344CB8AC3E}">
        <p14:creationId xmlns:p14="http://schemas.microsoft.com/office/powerpoint/2010/main" val="2780764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39282" y="1760434"/>
            <a:ext cx="2684893" cy="4751465"/>
          </a:xfrm>
        </p:spPr>
        <p:txBody>
          <a:bodyPr>
            <a:normAutofit fontScale="92500" lnSpcReduction="20000"/>
          </a:bodyPr>
          <a:lstStyle/>
          <a:p>
            <a:pPr>
              <a:lnSpc>
                <a:spcPct val="100000"/>
              </a:lnSpc>
              <a:spcBef>
                <a:spcPts val="0"/>
              </a:spcBef>
            </a:pPr>
            <a:r>
              <a:rPr lang="ru-RU" sz="1800" dirty="0">
                <a:solidFill>
                  <a:schemeClr val="tx1"/>
                </a:solidFill>
                <a:latin typeface="+mn-lt"/>
              </a:rPr>
              <a:t>Смутное время (1598 — 1613) — это полномасштабный кризис государственности, вызванный пресечением правящей династии Рюриковичей, и выразившийся в появлении самозванства, гражданской и крестьянской войны (под предводительством </a:t>
            </a:r>
            <a:r>
              <a:rPr lang="ru-RU" sz="1800" dirty="0" err="1">
                <a:solidFill>
                  <a:schemeClr val="tx1"/>
                </a:solidFill>
                <a:latin typeface="+mn-lt"/>
              </a:rPr>
              <a:t>Болотникова</a:t>
            </a:r>
            <a:r>
              <a:rPr lang="ru-RU" sz="1800" dirty="0">
                <a:solidFill>
                  <a:schemeClr val="tx1"/>
                </a:solidFill>
                <a:latin typeface="+mn-lt"/>
              </a:rPr>
              <a:t>), в децентрализации государственной власти </a:t>
            </a:r>
            <a:r>
              <a:rPr lang="ru-RU" sz="1800" dirty="0" smtClean="0">
                <a:solidFill>
                  <a:schemeClr val="tx1"/>
                </a:solidFill>
                <a:latin typeface="+mn-lt"/>
              </a:rPr>
              <a:t>и иностранной </a:t>
            </a:r>
            <a:r>
              <a:rPr lang="ru-RU" sz="1800" dirty="0">
                <a:solidFill>
                  <a:schemeClr val="tx1"/>
                </a:solidFill>
                <a:latin typeface="+mn-lt"/>
              </a:rPr>
              <a:t>интервенции.</a:t>
            </a:r>
            <a:br>
              <a:rPr lang="ru-RU" sz="1800" dirty="0">
                <a:solidFill>
                  <a:schemeClr val="tx1"/>
                </a:solidFill>
                <a:latin typeface="+mn-lt"/>
              </a:rPr>
            </a:br>
            <a:r>
              <a:rPr lang="ru-RU" sz="1800" dirty="0">
                <a:solidFill>
                  <a:schemeClr val="tx1"/>
                </a:solidFill>
                <a:latin typeface="+mn-lt"/>
              </a:rPr>
              <a:t/>
            </a:r>
            <a:br>
              <a:rPr lang="ru-RU" sz="1800" dirty="0">
                <a:solidFill>
                  <a:schemeClr val="tx1"/>
                </a:solidFill>
                <a:latin typeface="+mn-lt"/>
              </a:rPr>
            </a:br>
            <a:endParaRPr lang="ru-RU" sz="1800" dirty="0">
              <a:solidFill>
                <a:schemeClr val="tx1"/>
              </a:solidFill>
              <a:latin typeface="+mn-lt"/>
            </a:endParaRPr>
          </a:p>
        </p:txBody>
      </p:sp>
      <p:sp>
        <p:nvSpPr>
          <p:cNvPr id="3" name="Заголовок 2"/>
          <p:cNvSpPr>
            <a:spLocks noGrp="1"/>
          </p:cNvSpPr>
          <p:nvPr>
            <p:ph type="title"/>
          </p:nvPr>
        </p:nvSpPr>
        <p:spPr/>
        <p:txBody>
          <a:bodyPr>
            <a:normAutofit/>
          </a:bodyPr>
          <a:lstStyle/>
          <a:p>
            <a:pPr algn="ctr"/>
            <a:r>
              <a:rPr lang="ru-RU" sz="3200" dirty="0" smtClean="0">
                <a:latin typeface="+mn-lt"/>
              </a:rPr>
              <a:t>Что такое смутное время?</a:t>
            </a:r>
            <a:endParaRPr lang="ru-RU" sz="3200" dirty="0">
              <a:latin typeface="+mn-lt"/>
            </a:endParaRPr>
          </a:p>
        </p:txBody>
      </p:sp>
      <p:pic>
        <p:nvPicPr>
          <p:cNvPr id="2050" name="Picture 2" descr="https://newizv.ru/attachments/24e39e25c20b21148c81b48a32536c1f2a469a32/store/crop/0/0/1200/878/1920/0/0/4bc83f8f59304ae0757f6dc84394c9680203878cdd86e863e609b7d05d79/d7e21f401bc78759c6cfb78c169881a758bcbaacd3966368db163b4aa14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2276" y="1914525"/>
            <a:ext cx="5958378" cy="3876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50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90498" y="1425404"/>
            <a:ext cx="4666093" cy="2221016"/>
          </a:xfrm>
        </p:spPr>
        <p:txBody>
          <a:bodyPr>
            <a:normAutofit fontScale="55000" lnSpcReduction="20000"/>
          </a:bodyPr>
          <a:lstStyle/>
          <a:p>
            <a:pPr marL="0" indent="0" fontAlgn="b">
              <a:buNone/>
            </a:pPr>
            <a:r>
              <a:rPr lang="ru-RU" sz="3300" b="1" dirty="0" smtClean="0">
                <a:solidFill>
                  <a:schemeClr val="tx1"/>
                </a:solidFill>
                <a:latin typeface="+mn-lt"/>
              </a:rPr>
              <a:t>Причины возникновения</a:t>
            </a:r>
            <a:r>
              <a:rPr lang="ru-RU" sz="3300" dirty="0" smtClean="0">
                <a:solidFill>
                  <a:schemeClr val="tx1"/>
                </a:solidFill>
                <a:latin typeface="+mn-lt"/>
              </a:rPr>
              <a:t>:</a:t>
            </a:r>
          </a:p>
          <a:p>
            <a:pPr fontAlgn="b"/>
            <a:r>
              <a:rPr lang="ru-RU" sz="3300" dirty="0" smtClean="0">
                <a:solidFill>
                  <a:schemeClr val="tx1"/>
                </a:solidFill>
                <a:latin typeface="+mn-lt"/>
              </a:rPr>
              <a:t>Прекращение </a:t>
            </a:r>
            <a:r>
              <a:rPr lang="ru-RU" sz="3300" dirty="0">
                <a:solidFill>
                  <a:schemeClr val="tx1"/>
                </a:solidFill>
                <a:latin typeface="+mn-lt"/>
              </a:rPr>
              <a:t>династии </a:t>
            </a:r>
            <a:r>
              <a:rPr lang="ru-RU" sz="3300" dirty="0" smtClean="0">
                <a:solidFill>
                  <a:schemeClr val="tx1"/>
                </a:solidFill>
                <a:latin typeface="+mn-lt"/>
              </a:rPr>
              <a:t>Рюриковичей</a:t>
            </a:r>
          </a:p>
          <a:p>
            <a:pPr fontAlgn="b"/>
            <a:r>
              <a:rPr lang="ru-RU" sz="3300" dirty="0" smtClean="0">
                <a:solidFill>
                  <a:schemeClr val="tx1"/>
                </a:solidFill>
                <a:latin typeface="+mn-lt"/>
              </a:rPr>
              <a:t>Стремления </a:t>
            </a:r>
            <a:r>
              <a:rPr lang="ru-RU" sz="3300" dirty="0">
                <a:solidFill>
                  <a:schemeClr val="tx1"/>
                </a:solidFill>
                <a:latin typeface="+mn-lt"/>
              </a:rPr>
              <a:t>бояр увеличить свою роль в </a:t>
            </a:r>
            <a:r>
              <a:rPr lang="ru-RU" sz="3300" dirty="0" smtClean="0">
                <a:solidFill>
                  <a:schemeClr val="tx1"/>
                </a:solidFill>
                <a:latin typeface="+mn-lt"/>
              </a:rPr>
              <a:t>государстве</a:t>
            </a:r>
          </a:p>
          <a:p>
            <a:pPr fontAlgn="b"/>
            <a:r>
              <a:rPr lang="ru-RU" sz="3300" dirty="0" smtClean="0">
                <a:solidFill>
                  <a:schemeClr val="tx1"/>
                </a:solidFill>
                <a:latin typeface="+mn-lt"/>
              </a:rPr>
              <a:t>Тяжелое </a:t>
            </a:r>
            <a:r>
              <a:rPr lang="ru-RU" sz="3300" dirty="0">
                <a:solidFill>
                  <a:schemeClr val="tx1"/>
                </a:solidFill>
                <a:latin typeface="+mn-lt"/>
              </a:rPr>
              <a:t>экономическое положение </a:t>
            </a:r>
            <a:r>
              <a:rPr lang="ru-RU" sz="3300" dirty="0" smtClean="0">
                <a:solidFill>
                  <a:schemeClr val="tx1"/>
                </a:solidFill>
                <a:latin typeface="+mn-lt"/>
              </a:rPr>
              <a:t>страны</a:t>
            </a:r>
          </a:p>
          <a:p>
            <a:pPr fontAlgn="b"/>
            <a:r>
              <a:rPr lang="ru-RU" sz="3300" dirty="0" smtClean="0">
                <a:solidFill>
                  <a:schemeClr val="tx1"/>
                </a:solidFill>
                <a:latin typeface="+mn-lt"/>
              </a:rPr>
              <a:t>Глубокий </a:t>
            </a:r>
            <a:r>
              <a:rPr lang="ru-RU" sz="3300" dirty="0">
                <a:solidFill>
                  <a:schemeClr val="tx1"/>
                </a:solidFill>
                <a:latin typeface="+mn-lt"/>
              </a:rPr>
              <a:t>социальный разлад в </a:t>
            </a:r>
            <a:r>
              <a:rPr lang="ru-RU" sz="3300" dirty="0" smtClean="0">
                <a:solidFill>
                  <a:schemeClr val="tx1"/>
                </a:solidFill>
                <a:latin typeface="+mn-lt"/>
              </a:rPr>
              <a:t>стране</a:t>
            </a:r>
          </a:p>
          <a:p>
            <a:pPr marL="0" indent="0" fontAlgn="b">
              <a:buNone/>
            </a:pPr>
            <a:endParaRPr lang="ru-RU" dirty="0"/>
          </a:p>
        </p:txBody>
      </p:sp>
      <p:sp>
        <p:nvSpPr>
          <p:cNvPr id="3" name="Заголовок 2"/>
          <p:cNvSpPr>
            <a:spLocks noGrp="1"/>
          </p:cNvSpPr>
          <p:nvPr>
            <p:ph type="title"/>
          </p:nvPr>
        </p:nvSpPr>
        <p:spPr>
          <a:xfrm>
            <a:off x="1142466" y="140613"/>
            <a:ext cx="7259118" cy="1089976"/>
          </a:xfrm>
        </p:spPr>
        <p:txBody>
          <a:bodyPr>
            <a:normAutofit/>
          </a:bodyPr>
          <a:lstStyle/>
          <a:p>
            <a:pPr algn="ctr"/>
            <a:r>
              <a:rPr lang="ru-RU" sz="3600" dirty="0" smtClean="0">
                <a:latin typeface="+mn-lt"/>
              </a:rPr>
              <a:t>Причины возникновения</a:t>
            </a:r>
            <a:endParaRPr lang="ru-RU" sz="3600" dirty="0">
              <a:latin typeface="+mn-lt"/>
            </a:endParaRPr>
          </a:p>
        </p:txBody>
      </p:sp>
      <p:sp>
        <p:nvSpPr>
          <p:cNvPr id="4" name="Прямоугольник 3"/>
          <p:cNvSpPr/>
          <p:nvPr/>
        </p:nvSpPr>
        <p:spPr>
          <a:xfrm>
            <a:off x="4667250" y="922618"/>
            <a:ext cx="4572000" cy="2585323"/>
          </a:xfrm>
          <a:prstGeom prst="rect">
            <a:avLst/>
          </a:prstGeom>
        </p:spPr>
        <p:txBody>
          <a:bodyPr>
            <a:spAutoFit/>
          </a:bodyPr>
          <a:lstStyle/>
          <a:p>
            <a:pPr fontAlgn="b"/>
            <a:r>
              <a:rPr lang="ru-RU" b="1" dirty="0"/>
              <a:t>Во время смуты происходит:</a:t>
            </a:r>
            <a:br>
              <a:rPr lang="ru-RU" b="1" dirty="0"/>
            </a:br>
            <a:r>
              <a:rPr lang="ru-RU" dirty="0" smtClean="0"/>
              <a:t>гражданская </a:t>
            </a:r>
            <a:r>
              <a:rPr lang="ru-RU" dirty="0"/>
              <a:t>война, т.е. борьба за власть в рамках одного государства, между гражданами одной страны;</a:t>
            </a:r>
            <a:br>
              <a:rPr lang="ru-RU" dirty="0"/>
            </a:br>
            <a:r>
              <a:rPr lang="ru-RU" dirty="0"/>
              <a:t>и интервенция (то есть ситуация, когда одна страна или несколько стран (интервенты) вмешиваются в экономику, политику другой страны или вступают на территорию этой страны в попытке забрать эти земли себе</a:t>
            </a:r>
            <a:r>
              <a:rPr lang="ru-RU" dirty="0" smtClean="0"/>
              <a:t>).</a:t>
            </a:r>
            <a:r>
              <a:rPr lang="ru-RU" dirty="0"/>
              <a:t> </a:t>
            </a:r>
          </a:p>
        </p:txBody>
      </p:sp>
      <p:pic>
        <p:nvPicPr>
          <p:cNvPr id="3074" name="Picture 2" descr="https://u.foxford.ngcdn.ru/uploads/tinymce_file/file/129463/085fc3968b9d875b.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7" y="3359790"/>
            <a:ext cx="4560829" cy="31003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s://cdn.culture.ru/images/b5fa5134-0798-5e42-97a3-5a4b96f4d8e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326" y="3359790"/>
            <a:ext cx="4250170" cy="3100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235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414732"/>
            <a:ext cx="4183811" cy="5443268"/>
          </a:xfrm>
        </p:spPr>
        <p:txBody>
          <a:bodyPr>
            <a:normAutofit fontScale="92500"/>
          </a:bodyPr>
          <a:lstStyle/>
          <a:p>
            <a:r>
              <a:rPr lang="ru-RU" sz="1600" dirty="0">
                <a:solidFill>
                  <a:schemeClr val="tx1"/>
                </a:solidFill>
                <a:latin typeface="+mn-lt"/>
              </a:rPr>
              <a:t>1584 Смерть Ивана </a:t>
            </a:r>
            <a:r>
              <a:rPr lang="ru-RU" sz="1600" dirty="0" smtClean="0">
                <a:solidFill>
                  <a:schemeClr val="tx1"/>
                </a:solidFill>
                <a:latin typeface="+mn-lt"/>
              </a:rPr>
              <a:t>Грозного</a:t>
            </a:r>
          </a:p>
          <a:p>
            <a:r>
              <a:rPr lang="ru-RU" sz="1600" dirty="0" smtClean="0">
                <a:solidFill>
                  <a:schemeClr val="tx1"/>
                </a:solidFill>
                <a:latin typeface="+mn-lt"/>
              </a:rPr>
              <a:t>1584–1598 </a:t>
            </a:r>
            <a:r>
              <a:rPr lang="ru-RU" sz="1600" dirty="0">
                <a:solidFill>
                  <a:schemeClr val="tx1"/>
                </a:solidFill>
                <a:latin typeface="+mn-lt"/>
              </a:rPr>
              <a:t>На престоле слабый и </a:t>
            </a:r>
            <a:r>
              <a:rPr lang="ru-RU" sz="1600" dirty="0" smtClean="0">
                <a:solidFill>
                  <a:schemeClr val="tx1"/>
                </a:solidFill>
                <a:latin typeface="+mn-lt"/>
              </a:rPr>
              <a:t>неподготовленный </a:t>
            </a:r>
            <a:r>
              <a:rPr lang="ru-RU" sz="1600" dirty="0">
                <a:solidFill>
                  <a:schemeClr val="tx1"/>
                </a:solidFill>
                <a:latin typeface="+mn-lt"/>
              </a:rPr>
              <a:t>к правлению Фёдор </a:t>
            </a:r>
            <a:r>
              <a:rPr lang="ru-RU" sz="1600" dirty="0" smtClean="0">
                <a:solidFill>
                  <a:schemeClr val="tx1"/>
                </a:solidFill>
                <a:latin typeface="+mn-lt"/>
              </a:rPr>
              <a:t>Иванович</a:t>
            </a:r>
          </a:p>
          <a:p>
            <a:r>
              <a:rPr lang="ru-RU" sz="1600" dirty="0" smtClean="0">
                <a:solidFill>
                  <a:schemeClr val="tx1"/>
                </a:solidFill>
                <a:latin typeface="+mn-lt"/>
              </a:rPr>
              <a:t>1598–1605 </a:t>
            </a:r>
            <a:r>
              <a:rPr lang="ru-RU" sz="1600" dirty="0">
                <a:solidFill>
                  <a:schemeClr val="tx1"/>
                </a:solidFill>
                <a:latin typeface="+mn-lt"/>
              </a:rPr>
              <a:t>Правление Бориса Годунова</a:t>
            </a:r>
            <a:r>
              <a:rPr lang="ru-RU" sz="1600" dirty="0" smtClean="0">
                <a:solidFill>
                  <a:schemeClr val="tx1"/>
                </a:solidFill>
                <a:latin typeface="+mn-lt"/>
              </a:rPr>
              <a:t>.</a:t>
            </a:r>
          </a:p>
          <a:p>
            <a:r>
              <a:rPr lang="ru-RU" sz="1600" dirty="0" smtClean="0">
                <a:solidFill>
                  <a:schemeClr val="tx1"/>
                </a:solidFill>
                <a:latin typeface="+mn-lt"/>
              </a:rPr>
              <a:t>1601–1603 </a:t>
            </a:r>
            <a:r>
              <a:rPr lang="ru-RU" sz="1600" dirty="0">
                <a:solidFill>
                  <a:schemeClr val="tx1"/>
                </a:solidFill>
                <a:latin typeface="+mn-lt"/>
              </a:rPr>
              <a:t>В России начался ужасный голод как следствие неурожая</a:t>
            </a:r>
            <a:r>
              <a:rPr lang="ru-RU" sz="1600" dirty="0" smtClean="0">
                <a:solidFill>
                  <a:schemeClr val="tx1"/>
                </a:solidFill>
                <a:latin typeface="+mn-lt"/>
              </a:rPr>
              <a:t>.</a:t>
            </a:r>
          </a:p>
          <a:p>
            <a:r>
              <a:rPr lang="ru-RU" sz="1600" dirty="0" smtClean="0">
                <a:solidFill>
                  <a:schemeClr val="tx1"/>
                </a:solidFill>
                <a:latin typeface="+mn-lt"/>
              </a:rPr>
              <a:t>1602 Россия </a:t>
            </a:r>
            <a:r>
              <a:rPr lang="ru-RU" sz="1600" dirty="0">
                <a:solidFill>
                  <a:schemeClr val="tx1"/>
                </a:solidFill>
                <a:latin typeface="+mn-lt"/>
              </a:rPr>
              <a:t>узнала о появлении </a:t>
            </a:r>
            <a:r>
              <a:rPr lang="ru-RU" sz="1600" dirty="0" smtClean="0">
                <a:solidFill>
                  <a:schemeClr val="tx1"/>
                </a:solidFill>
                <a:latin typeface="+mn-lt"/>
              </a:rPr>
              <a:t>Лжедмитрия</a:t>
            </a:r>
          </a:p>
          <a:p>
            <a:r>
              <a:rPr lang="ru-RU" sz="1600" dirty="0" smtClean="0">
                <a:solidFill>
                  <a:schemeClr val="tx1"/>
                </a:solidFill>
                <a:latin typeface="+mn-lt"/>
              </a:rPr>
              <a:t>Май </a:t>
            </a:r>
            <a:r>
              <a:rPr lang="ru-RU" sz="1600" dirty="0">
                <a:solidFill>
                  <a:schemeClr val="tx1"/>
                </a:solidFill>
                <a:latin typeface="+mn-lt"/>
              </a:rPr>
              <a:t>1605 Умирает Борис Годунов. Российское войско переходит на сторону Лжедмитрия I. Сына Бориса Годунова Фёдор Годунов и его мать </a:t>
            </a:r>
            <a:r>
              <a:rPr lang="ru-RU" sz="1600" dirty="0" smtClean="0">
                <a:solidFill>
                  <a:schemeClr val="tx1"/>
                </a:solidFill>
                <a:latin typeface="+mn-lt"/>
              </a:rPr>
              <a:t>убивают.</a:t>
            </a:r>
          </a:p>
          <a:p>
            <a:r>
              <a:rPr lang="ru-RU" sz="1600" dirty="0" smtClean="0">
                <a:solidFill>
                  <a:schemeClr val="tx1"/>
                </a:solidFill>
                <a:latin typeface="+mn-lt"/>
              </a:rPr>
              <a:t>1605–1606 </a:t>
            </a:r>
            <a:r>
              <a:rPr lang="ru-RU" sz="1600" dirty="0">
                <a:solidFill>
                  <a:schemeClr val="tx1"/>
                </a:solidFill>
                <a:latin typeface="+mn-lt"/>
              </a:rPr>
              <a:t>Правление Лжедмитрия I</a:t>
            </a:r>
            <a:r>
              <a:rPr lang="ru-RU" sz="1600" dirty="0" smtClean="0">
                <a:solidFill>
                  <a:schemeClr val="tx1"/>
                </a:solidFill>
                <a:latin typeface="+mn-lt"/>
              </a:rPr>
              <a:t>.</a:t>
            </a:r>
          </a:p>
          <a:p>
            <a:r>
              <a:rPr lang="ru-RU" sz="1600" dirty="0" smtClean="0">
                <a:solidFill>
                  <a:schemeClr val="tx1"/>
                </a:solidFill>
                <a:latin typeface="+mn-lt"/>
              </a:rPr>
              <a:t>Май </a:t>
            </a:r>
            <a:r>
              <a:rPr lang="ru-RU" sz="1600" dirty="0">
                <a:solidFill>
                  <a:schemeClr val="tx1"/>
                </a:solidFill>
                <a:latin typeface="+mn-lt"/>
              </a:rPr>
              <a:t>1606 Происходит убийство Лжедмитрия </a:t>
            </a:r>
            <a:r>
              <a:rPr lang="ru-RU" sz="1600" dirty="0" smtClean="0">
                <a:solidFill>
                  <a:schemeClr val="tx1"/>
                </a:solidFill>
                <a:latin typeface="+mn-lt"/>
              </a:rPr>
              <a:t>I</a:t>
            </a:r>
          </a:p>
          <a:p>
            <a:r>
              <a:rPr lang="ru-RU" sz="1600" dirty="0" smtClean="0">
                <a:solidFill>
                  <a:schemeClr val="tx1"/>
                </a:solidFill>
                <a:latin typeface="+mn-lt"/>
              </a:rPr>
              <a:t>1606–1610 </a:t>
            </a:r>
            <a:r>
              <a:rPr lang="ru-RU" sz="1600" dirty="0">
                <a:solidFill>
                  <a:schemeClr val="tx1"/>
                </a:solidFill>
                <a:latin typeface="+mn-lt"/>
              </a:rPr>
              <a:t>Правление Василия Шуйского</a:t>
            </a:r>
            <a:r>
              <a:rPr lang="ru-RU" sz="1600" dirty="0" smtClean="0">
                <a:solidFill>
                  <a:schemeClr val="tx1"/>
                </a:solidFill>
                <a:latin typeface="+mn-lt"/>
              </a:rPr>
              <a:t>.</a:t>
            </a:r>
          </a:p>
          <a:p>
            <a:r>
              <a:rPr lang="ru-RU" sz="1600" dirty="0" smtClean="0">
                <a:solidFill>
                  <a:schemeClr val="tx1"/>
                </a:solidFill>
                <a:latin typeface="+mn-lt"/>
              </a:rPr>
              <a:t>1606 </a:t>
            </a:r>
            <a:r>
              <a:rPr lang="ru-RU" sz="1600" dirty="0">
                <a:solidFill>
                  <a:schemeClr val="tx1"/>
                </a:solidFill>
                <a:latin typeface="+mn-lt"/>
              </a:rPr>
              <a:t>Восстание под предводительством Донского казака Ивана </a:t>
            </a:r>
            <a:r>
              <a:rPr lang="ru-RU" sz="1600" dirty="0" err="1">
                <a:solidFill>
                  <a:schemeClr val="tx1"/>
                </a:solidFill>
                <a:latin typeface="+mn-lt"/>
              </a:rPr>
              <a:t>Болотникова</a:t>
            </a:r>
            <a:r>
              <a:rPr lang="ru-RU" sz="1600" dirty="0" smtClean="0">
                <a:solidFill>
                  <a:schemeClr val="tx1"/>
                </a:solidFill>
                <a:latin typeface="+mn-lt"/>
              </a:rPr>
              <a:t>.</a:t>
            </a:r>
          </a:p>
          <a:p>
            <a:r>
              <a:rPr lang="ru-RU" sz="1600" dirty="0" smtClean="0">
                <a:solidFill>
                  <a:schemeClr val="tx1"/>
                </a:solidFill>
                <a:latin typeface="+mn-lt"/>
              </a:rPr>
              <a:t>1607 </a:t>
            </a:r>
            <a:r>
              <a:rPr lang="ru-RU" sz="1600" dirty="0">
                <a:solidFill>
                  <a:schemeClr val="tx1"/>
                </a:solidFill>
                <a:latin typeface="+mn-lt"/>
              </a:rPr>
              <a:t>Поражение войск </a:t>
            </a:r>
            <a:r>
              <a:rPr lang="ru-RU" sz="1600" dirty="0" err="1">
                <a:solidFill>
                  <a:schemeClr val="tx1"/>
                </a:solidFill>
                <a:latin typeface="+mn-lt"/>
              </a:rPr>
              <a:t>Болотникова</a:t>
            </a:r>
            <a:r>
              <a:rPr lang="ru-RU" sz="1600" dirty="0">
                <a:solidFill>
                  <a:schemeClr val="tx1"/>
                </a:solidFill>
                <a:latin typeface="+mn-lt"/>
              </a:rPr>
              <a:t>.</a:t>
            </a:r>
            <a:br>
              <a:rPr lang="ru-RU" sz="1600" dirty="0">
                <a:solidFill>
                  <a:schemeClr val="tx1"/>
                </a:solidFill>
                <a:latin typeface="+mn-lt"/>
              </a:rPr>
            </a:br>
            <a:endParaRPr lang="ru-RU" sz="1600" dirty="0">
              <a:solidFill>
                <a:schemeClr val="tx1"/>
              </a:solidFill>
              <a:latin typeface="+mn-lt"/>
            </a:endParaRPr>
          </a:p>
        </p:txBody>
      </p:sp>
      <p:sp>
        <p:nvSpPr>
          <p:cNvPr id="3" name="Заголовок 2"/>
          <p:cNvSpPr>
            <a:spLocks noGrp="1"/>
          </p:cNvSpPr>
          <p:nvPr>
            <p:ph type="title"/>
          </p:nvPr>
        </p:nvSpPr>
        <p:spPr>
          <a:xfrm>
            <a:off x="1273485" y="81420"/>
            <a:ext cx="7259118" cy="1325563"/>
          </a:xfrm>
        </p:spPr>
        <p:txBody>
          <a:bodyPr>
            <a:normAutofit/>
          </a:bodyPr>
          <a:lstStyle/>
          <a:p>
            <a:pPr algn="ctr"/>
            <a:r>
              <a:rPr lang="ru-RU" sz="4000" dirty="0" smtClean="0">
                <a:latin typeface="+mn-lt"/>
              </a:rPr>
              <a:t>Основные события</a:t>
            </a:r>
            <a:endParaRPr lang="ru-RU" sz="4000" dirty="0">
              <a:latin typeface="+mn-lt"/>
            </a:endParaRPr>
          </a:p>
        </p:txBody>
      </p:sp>
      <p:pic>
        <p:nvPicPr>
          <p:cNvPr id="4098" name="Picture 2" descr="https://tunnel.ru/tmp/gLFsh1f54zmbXaeKS8xV/365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306" y="3976837"/>
            <a:ext cx="4908430" cy="2656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s://webpulse.imgsmail.ru/imgpreview?key=pulse_cabinet-image-8db1c7a1-c848-49e4-b6fc-de7f366277f4&amp;mb=webpul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1449" y="1068268"/>
            <a:ext cx="4684143" cy="2770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963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meme-arsenal.com/memes/92a9b52dc33745db2e93c34a1bf7a6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657" y="836764"/>
            <a:ext cx="3234318" cy="29674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i.pinimg.com/originals/53/57/23/535723635b38901876221531f91531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115" y="3459192"/>
            <a:ext cx="3098395" cy="3157721"/>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198408" y="1406106"/>
            <a:ext cx="3752490" cy="5105793"/>
          </a:xfrm>
        </p:spPr>
        <p:txBody>
          <a:bodyPr>
            <a:noAutofit/>
          </a:bodyPr>
          <a:lstStyle/>
          <a:p>
            <a:r>
              <a:rPr lang="ru-RU" sz="1400" dirty="0">
                <a:solidFill>
                  <a:schemeClr val="tx1"/>
                </a:solidFill>
                <a:latin typeface="+mn-lt"/>
              </a:rPr>
              <a:t>1607 Появление Лжедмитрия II </a:t>
            </a:r>
          </a:p>
          <a:p>
            <a:r>
              <a:rPr lang="ru-RU" sz="1400" dirty="0">
                <a:solidFill>
                  <a:schemeClr val="tx1"/>
                </a:solidFill>
                <a:latin typeface="+mn-lt"/>
              </a:rPr>
              <a:t>1609 Василий Шуйский заключает договор со Швецией. Согласно договорённости Швеция должна была помочь царю справиться с восстанием Лжедмитрия II.</a:t>
            </a:r>
          </a:p>
          <a:p>
            <a:r>
              <a:rPr lang="ru-RU" sz="1400" dirty="0">
                <a:solidFill>
                  <a:schemeClr val="tx1"/>
                </a:solidFill>
                <a:latin typeface="+mn-lt"/>
              </a:rPr>
              <a:t>1609 году происходит польско-литовская интервенция. Войска Речи </a:t>
            </a:r>
            <a:r>
              <a:rPr lang="ru-RU" sz="1400" dirty="0" err="1">
                <a:solidFill>
                  <a:schemeClr val="tx1"/>
                </a:solidFill>
                <a:latin typeface="+mn-lt"/>
              </a:rPr>
              <a:t>Посполитой</a:t>
            </a:r>
            <a:r>
              <a:rPr lang="ru-RU" sz="1400" dirty="0">
                <a:solidFill>
                  <a:schemeClr val="tx1"/>
                </a:solidFill>
                <a:latin typeface="+mn-lt"/>
              </a:rPr>
              <a:t> вторглись в </a:t>
            </a:r>
            <a:r>
              <a:rPr lang="ru-RU" sz="1400" dirty="0" smtClean="0">
                <a:solidFill>
                  <a:schemeClr val="tx1"/>
                </a:solidFill>
                <a:latin typeface="+mn-lt"/>
              </a:rPr>
              <a:t>Смоленск.</a:t>
            </a:r>
          </a:p>
          <a:p>
            <a:r>
              <a:rPr lang="ru-RU" sz="1400" dirty="0" smtClean="0">
                <a:solidFill>
                  <a:schemeClr val="tx1"/>
                </a:solidFill>
                <a:latin typeface="+mn-lt"/>
              </a:rPr>
              <a:t>1610 </a:t>
            </a:r>
            <a:r>
              <a:rPr lang="ru-RU" sz="1400" dirty="0">
                <a:solidFill>
                  <a:schemeClr val="tx1"/>
                </a:solidFill>
                <a:latin typeface="+mn-lt"/>
              </a:rPr>
              <a:t>Земский собор свергает Василия Шуйского. В России начинается период </a:t>
            </a:r>
            <a:r>
              <a:rPr lang="ru-RU" sz="1400" dirty="0" smtClean="0">
                <a:solidFill>
                  <a:schemeClr val="tx1"/>
                </a:solidFill>
                <a:latin typeface="+mn-lt"/>
              </a:rPr>
              <a:t>Семибоярщины</a:t>
            </a:r>
          </a:p>
          <a:p>
            <a:r>
              <a:rPr lang="ru-RU" sz="1400" dirty="0" smtClean="0">
                <a:solidFill>
                  <a:schemeClr val="tx1"/>
                </a:solidFill>
                <a:latin typeface="+mn-lt"/>
              </a:rPr>
              <a:t>1611 </a:t>
            </a:r>
            <a:r>
              <a:rPr lang="ru-RU" sz="1400" dirty="0">
                <a:solidFill>
                  <a:schemeClr val="tx1"/>
                </a:solidFill>
                <a:latin typeface="+mn-lt"/>
              </a:rPr>
              <a:t>В Пскове появляется Лжедмитрий III.</a:t>
            </a:r>
            <a:br>
              <a:rPr lang="ru-RU" sz="1400" dirty="0">
                <a:solidFill>
                  <a:schemeClr val="tx1"/>
                </a:solidFill>
                <a:latin typeface="+mn-lt"/>
              </a:rPr>
            </a:br>
            <a:r>
              <a:rPr lang="ru-RU" sz="1400" dirty="0">
                <a:solidFill>
                  <a:schemeClr val="tx1"/>
                </a:solidFill>
                <a:latin typeface="+mn-lt"/>
              </a:rPr>
              <a:t>В том же </a:t>
            </a:r>
            <a:r>
              <a:rPr lang="ru-RU" sz="1400" dirty="0" smtClean="0">
                <a:solidFill>
                  <a:schemeClr val="tx1"/>
                </a:solidFill>
                <a:latin typeface="+mn-lt"/>
              </a:rPr>
              <a:t>году </a:t>
            </a:r>
            <a:r>
              <a:rPr lang="ru-RU" sz="1400" dirty="0">
                <a:solidFill>
                  <a:schemeClr val="tx1"/>
                </a:solidFill>
                <a:latin typeface="+mn-lt"/>
              </a:rPr>
              <a:t>создают Первое ополчение. </a:t>
            </a:r>
          </a:p>
          <a:p>
            <a:r>
              <a:rPr lang="ru-RU" sz="1400" dirty="0">
                <a:solidFill>
                  <a:schemeClr val="tx1"/>
                </a:solidFill>
                <a:latin typeface="+mn-lt"/>
              </a:rPr>
              <a:t>Осень 1611 Создаётся второе ополчение под предводительством Кузьмы Минина и Дмитрия Пожарского</a:t>
            </a:r>
            <a:r>
              <a:rPr lang="ru-RU" sz="1400" dirty="0" smtClean="0">
                <a:solidFill>
                  <a:schemeClr val="tx1"/>
                </a:solidFill>
                <a:latin typeface="+mn-lt"/>
              </a:rPr>
              <a:t>.</a:t>
            </a:r>
          </a:p>
          <a:p>
            <a:r>
              <a:rPr lang="ru-RU" sz="1400" dirty="0" smtClean="0">
                <a:solidFill>
                  <a:schemeClr val="tx1"/>
                </a:solidFill>
                <a:latin typeface="+mn-lt"/>
              </a:rPr>
              <a:t>1612 </a:t>
            </a:r>
            <a:r>
              <a:rPr lang="ru-RU" sz="1400" dirty="0">
                <a:solidFill>
                  <a:schemeClr val="tx1"/>
                </a:solidFill>
                <a:latin typeface="+mn-lt"/>
              </a:rPr>
              <a:t>Второе ополчение освобождает Москву от польско-литовских интервентов.</a:t>
            </a:r>
            <a:br>
              <a:rPr lang="ru-RU" sz="1400" dirty="0">
                <a:solidFill>
                  <a:schemeClr val="tx1"/>
                </a:solidFill>
                <a:latin typeface="+mn-lt"/>
              </a:rPr>
            </a:br>
            <a:r>
              <a:rPr lang="ru-RU" sz="1400" dirty="0">
                <a:solidFill>
                  <a:schemeClr val="tx1"/>
                </a:solidFill>
                <a:latin typeface="+mn-lt"/>
              </a:rPr>
              <a:t>В том же году убивают Лжедмитрия III</a:t>
            </a:r>
            <a:r>
              <a:rPr lang="ru-RU" sz="1400" dirty="0" smtClean="0">
                <a:solidFill>
                  <a:schemeClr val="tx1"/>
                </a:solidFill>
                <a:latin typeface="+mn-lt"/>
              </a:rPr>
              <a:t>.</a:t>
            </a:r>
          </a:p>
          <a:p>
            <a:r>
              <a:rPr lang="ru-RU" sz="1400" dirty="0" smtClean="0">
                <a:solidFill>
                  <a:schemeClr val="tx1"/>
                </a:solidFill>
                <a:latin typeface="+mn-lt"/>
              </a:rPr>
              <a:t>1613 </a:t>
            </a:r>
            <a:r>
              <a:rPr lang="ru-RU" sz="1400" dirty="0">
                <a:solidFill>
                  <a:schemeClr val="tx1"/>
                </a:solidFill>
                <a:latin typeface="+mn-lt"/>
              </a:rPr>
              <a:t>Земский собор избирает на престол Михаила Романова</a:t>
            </a:r>
          </a:p>
          <a:p>
            <a:endParaRPr lang="ru-RU" sz="1400" dirty="0">
              <a:solidFill>
                <a:schemeClr val="tx1"/>
              </a:solidFill>
              <a:latin typeface="+mn-lt"/>
            </a:endParaRPr>
          </a:p>
        </p:txBody>
      </p:sp>
      <p:sp>
        <p:nvSpPr>
          <p:cNvPr id="3" name="Заголовок 2"/>
          <p:cNvSpPr>
            <a:spLocks noGrp="1"/>
          </p:cNvSpPr>
          <p:nvPr>
            <p:ph type="title"/>
          </p:nvPr>
        </p:nvSpPr>
        <p:spPr>
          <a:xfrm>
            <a:off x="1247606" y="0"/>
            <a:ext cx="7259118" cy="1325563"/>
          </a:xfrm>
        </p:spPr>
        <p:txBody>
          <a:bodyPr>
            <a:normAutofit/>
          </a:bodyPr>
          <a:lstStyle/>
          <a:p>
            <a:pPr algn="ctr"/>
            <a:r>
              <a:rPr lang="ru-RU" sz="3600" dirty="0" smtClean="0">
                <a:latin typeface="+mn-lt"/>
              </a:rPr>
              <a:t>Основные события</a:t>
            </a:r>
            <a:endParaRPr lang="ru-RU" sz="3600" dirty="0">
              <a:latin typeface="+mn-lt"/>
            </a:endParaRPr>
          </a:p>
        </p:txBody>
      </p:sp>
    </p:spTree>
    <p:extLst>
      <p:ext uri="{BB962C8B-B14F-4D97-AF65-F5344CB8AC3E}">
        <p14:creationId xmlns:p14="http://schemas.microsoft.com/office/powerpoint/2010/main" val="2180378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81153" y="1544128"/>
            <a:ext cx="8805191" cy="1624741"/>
          </a:xfrm>
        </p:spPr>
        <p:txBody>
          <a:bodyPr>
            <a:noAutofit/>
          </a:bodyPr>
          <a:lstStyle/>
          <a:p>
            <a:r>
              <a:rPr lang="ru-RU" sz="1600" dirty="0" smtClean="0">
                <a:solidFill>
                  <a:schemeClr val="tx1"/>
                </a:solidFill>
                <a:latin typeface="+mn-lt"/>
              </a:rPr>
              <a:t>Воззвание </a:t>
            </a:r>
            <a:r>
              <a:rPr lang="ru-RU" sz="1600" dirty="0">
                <a:solidFill>
                  <a:schemeClr val="tx1"/>
                </a:solidFill>
                <a:latin typeface="+mn-lt"/>
              </a:rPr>
              <a:t>патриарха </a:t>
            </a:r>
            <a:r>
              <a:rPr lang="ru-RU" sz="1600" dirty="0" err="1">
                <a:solidFill>
                  <a:schemeClr val="tx1"/>
                </a:solidFill>
                <a:latin typeface="+mn-lt"/>
              </a:rPr>
              <a:t>Гермогена</a:t>
            </a:r>
            <a:r>
              <a:rPr lang="ru-RU" sz="1600" dirty="0">
                <a:solidFill>
                  <a:schemeClr val="tx1"/>
                </a:solidFill>
                <a:latin typeface="+mn-lt"/>
              </a:rPr>
              <a:t>.</a:t>
            </a:r>
            <a:br>
              <a:rPr lang="ru-RU" sz="1600" dirty="0">
                <a:solidFill>
                  <a:schemeClr val="tx1"/>
                </a:solidFill>
                <a:latin typeface="+mn-lt"/>
              </a:rPr>
            </a:br>
            <a:r>
              <a:rPr lang="ru-RU" sz="1600" dirty="0">
                <a:solidFill>
                  <a:schemeClr val="tx1"/>
                </a:solidFill>
                <a:latin typeface="+mn-lt"/>
              </a:rPr>
              <a:t>Патриарх </a:t>
            </a:r>
            <a:r>
              <a:rPr lang="ru-RU" sz="1600" dirty="0" err="1">
                <a:solidFill>
                  <a:schemeClr val="tx1"/>
                </a:solidFill>
                <a:latin typeface="+mn-lt"/>
              </a:rPr>
              <a:t>Гермоген</a:t>
            </a:r>
            <a:r>
              <a:rPr lang="ru-RU" sz="1600" dirty="0">
                <a:solidFill>
                  <a:schemeClr val="tx1"/>
                </a:solidFill>
                <a:latin typeface="+mn-lt"/>
              </a:rPr>
              <a:t> был известным церковным общественным деятелем эпохи Смутного времени</a:t>
            </a:r>
            <a:r>
              <a:rPr lang="ru-RU" sz="1600" dirty="0" smtClean="0">
                <a:solidFill>
                  <a:schemeClr val="tx1"/>
                </a:solidFill>
                <a:latin typeface="+mn-lt"/>
              </a:rPr>
              <a:t>.</a:t>
            </a:r>
            <a:r>
              <a:rPr lang="ru-RU" sz="1600" dirty="0"/>
              <a:t> </a:t>
            </a:r>
            <a:r>
              <a:rPr lang="ru-RU" sz="1600" dirty="0">
                <a:solidFill>
                  <a:schemeClr val="tx1"/>
                </a:solidFill>
                <a:latin typeface="+mn-lt"/>
              </a:rPr>
              <a:t>Патриарх призывал жителей России к защите и освобождению своей родной земли, не смотря на заточение в темницу Чудова </a:t>
            </a:r>
            <a:r>
              <a:rPr lang="ru-RU" sz="1600" dirty="0" smtClean="0">
                <a:solidFill>
                  <a:schemeClr val="tx1"/>
                </a:solidFill>
                <a:latin typeface="+mn-lt"/>
              </a:rPr>
              <a:t>монастыря.</a:t>
            </a:r>
            <a:r>
              <a:rPr lang="ru-RU" sz="1600" dirty="0">
                <a:solidFill>
                  <a:schemeClr val="tx1"/>
                </a:solidFill>
                <a:latin typeface="+mn-lt"/>
              </a:rPr>
              <a:t/>
            </a:r>
            <a:br>
              <a:rPr lang="ru-RU" sz="1600" dirty="0">
                <a:solidFill>
                  <a:schemeClr val="tx1"/>
                </a:solidFill>
                <a:latin typeface="+mn-lt"/>
              </a:rPr>
            </a:br>
            <a:r>
              <a:rPr lang="ru-RU" sz="1600" dirty="0">
                <a:solidFill>
                  <a:schemeClr val="tx1"/>
                </a:solidFill>
                <a:latin typeface="+mn-lt"/>
              </a:rPr>
              <a:t>Он выступал против Семибоярщины и </a:t>
            </a:r>
            <a:r>
              <a:rPr lang="ru-RU" sz="1600">
                <a:solidFill>
                  <a:schemeClr val="tx1"/>
                </a:solidFill>
                <a:latin typeface="+mn-lt"/>
              </a:rPr>
              <a:t>польских </a:t>
            </a:r>
            <a:r>
              <a:rPr lang="ru-RU" sz="1600" smtClean="0">
                <a:solidFill>
                  <a:schemeClr val="tx1"/>
                </a:solidFill>
                <a:latin typeface="+mn-lt"/>
              </a:rPr>
              <a:t>оккупантов.</a:t>
            </a:r>
            <a:endParaRPr lang="ru-RU" sz="1600" dirty="0" smtClean="0">
              <a:solidFill>
                <a:schemeClr val="tx1"/>
              </a:solidFill>
              <a:latin typeface="+mn-lt"/>
            </a:endParaRPr>
          </a:p>
          <a:p>
            <a:r>
              <a:rPr lang="ru-RU" sz="1600" dirty="0" smtClean="0">
                <a:solidFill>
                  <a:schemeClr val="tx1"/>
                </a:solidFill>
                <a:latin typeface="+mn-lt"/>
              </a:rPr>
              <a:t>Объединение </a:t>
            </a:r>
            <a:r>
              <a:rPr lang="ru-RU" sz="1600" dirty="0">
                <a:solidFill>
                  <a:schemeClr val="tx1"/>
                </a:solidFill>
                <a:latin typeface="+mn-lt"/>
              </a:rPr>
              <a:t>народа.</a:t>
            </a:r>
            <a:br>
              <a:rPr lang="ru-RU" sz="1600" dirty="0">
                <a:solidFill>
                  <a:schemeClr val="tx1"/>
                </a:solidFill>
                <a:latin typeface="+mn-lt"/>
              </a:rPr>
            </a:br>
            <a:r>
              <a:rPr lang="ru-RU" sz="1600" dirty="0">
                <a:solidFill>
                  <a:schemeClr val="tx1"/>
                </a:solidFill>
                <a:latin typeface="+mn-lt"/>
              </a:rPr>
              <a:t>Все сословия объединились воедино для борьбы с оккупантами Московского государства.</a:t>
            </a:r>
            <a:br>
              <a:rPr lang="ru-RU" sz="1600" dirty="0">
                <a:solidFill>
                  <a:schemeClr val="tx1"/>
                </a:solidFill>
                <a:latin typeface="+mn-lt"/>
              </a:rPr>
            </a:br>
            <a:endParaRPr lang="ru-RU" sz="1600" dirty="0">
              <a:solidFill>
                <a:schemeClr val="tx1"/>
              </a:solidFill>
              <a:latin typeface="+mn-lt"/>
            </a:endParaRPr>
          </a:p>
        </p:txBody>
      </p:sp>
      <p:sp>
        <p:nvSpPr>
          <p:cNvPr id="3" name="Заголовок 2"/>
          <p:cNvSpPr>
            <a:spLocks noGrp="1"/>
          </p:cNvSpPr>
          <p:nvPr>
            <p:ph type="title"/>
          </p:nvPr>
        </p:nvSpPr>
        <p:spPr/>
        <p:txBody>
          <a:bodyPr/>
          <a:lstStyle/>
          <a:p>
            <a:pPr algn="ctr"/>
            <a:r>
              <a:rPr lang="ru-RU" dirty="0">
                <a:latin typeface="+mn-lt"/>
              </a:rPr>
              <a:t>Какие факторы способствовали её победам?</a:t>
            </a:r>
          </a:p>
        </p:txBody>
      </p:sp>
      <p:pic>
        <p:nvPicPr>
          <p:cNvPr id="7170" name="Picture 2" descr="https://sun9-west.userapi.com/sun9-68/s/v1/ig2/IJmH8u-Yz_so7U5UXf3iWBdjoGvsJ6JFlxbs3c54K2eCDrGsSNlRV4V6oJFr_2Sy-zr4sHpO2BNLlSwoMBT9ic5W.jpg?size=767x1024&amp;quality=95&amp;type=alb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295" y="3314700"/>
            <a:ext cx="3045125" cy="318069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vatnikstan.ru/wp-content/uploads/2022/11/smuta-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314700"/>
            <a:ext cx="4745421" cy="318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5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39282" y="1381126"/>
            <a:ext cx="3103993" cy="5168874"/>
          </a:xfrm>
        </p:spPr>
        <p:txBody>
          <a:bodyPr>
            <a:noAutofit/>
          </a:bodyPr>
          <a:lstStyle/>
          <a:p>
            <a:r>
              <a:rPr lang="ru-RU" sz="1600" dirty="0">
                <a:solidFill>
                  <a:schemeClr val="tx1"/>
                </a:solidFill>
                <a:latin typeface="+mn-lt"/>
              </a:rPr>
              <a:t>Освобождение Москвы.</a:t>
            </a:r>
            <a:br>
              <a:rPr lang="ru-RU" sz="1600" dirty="0">
                <a:solidFill>
                  <a:schemeClr val="tx1"/>
                </a:solidFill>
                <a:latin typeface="+mn-lt"/>
              </a:rPr>
            </a:br>
            <a:r>
              <a:rPr lang="ru-RU" sz="1600" dirty="0">
                <a:solidFill>
                  <a:schemeClr val="tx1"/>
                </a:solidFill>
                <a:latin typeface="+mn-lt"/>
              </a:rPr>
              <a:t>В Нижнем Новгороде было образовано Второе земское ополчение для борьбы с польскими интервентами, состоявшее из простых горожан и крестьян во главе Дмитрия </a:t>
            </a:r>
            <a:r>
              <a:rPr lang="ru-RU" sz="1600" dirty="0" smtClean="0">
                <a:solidFill>
                  <a:schemeClr val="tx1"/>
                </a:solidFill>
                <a:latin typeface="+mn-lt"/>
              </a:rPr>
              <a:t>Пожарского.</a:t>
            </a:r>
            <a:r>
              <a:rPr lang="ru-RU" sz="1600" dirty="0">
                <a:solidFill>
                  <a:schemeClr val="tx1"/>
                </a:solidFill>
                <a:latin typeface="+mn-lt"/>
              </a:rPr>
              <a:t/>
            </a:r>
            <a:br>
              <a:rPr lang="ru-RU" sz="1600" dirty="0">
                <a:solidFill>
                  <a:schemeClr val="tx1"/>
                </a:solidFill>
                <a:latin typeface="+mn-lt"/>
              </a:rPr>
            </a:br>
            <a:endParaRPr lang="ru-RU" sz="1600" dirty="0" smtClean="0">
              <a:solidFill>
                <a:schemeClr val="tx1"/>
              </a:solidFill>
              <a:latin typeface="+mn-lt"/>
            </a:endParaRPr>
          </a:p>
          <a:p>
            <a:r>
              <a:rPr lang="ru-RU" sz="1600" dirty="0" smtClean="0">
                <a:solidFill>
                  <a:schemeClr val="tx1"/>
                </a:solidFill>
                <a:latin typeface="+mn-lt"/>
              </a:rPr>
              <a:t>Воцарение </a:t>
            </a:r>
            <a:r>
              <a:rPr lang="ru-RU" sz="1600" dirty="0">
                <a:solidFill>
                  <a:schemeClr val="tx1"/>
                </a:solidFill>
                <a:latin typeface="+mn-lt"/>
              </a:rPr>
              <a:t>Романова.</a:t>
            </a:r>
            <a:br>
              <a:rPr lang="ru-RU" sz="1600" dirty="0">
                <a:solidFill>
                  <a:schemeClr val="tx1"/>
                </a:solidFill>
                <a:latin typeface="+mn-lt"/>
              </a:rPr>
            </a:br>
            <a:r>
              <a:rPr lang="ru-RU" sz="1600" dirty="0">
                <a:solidFill>
                  <a:schemeClr val="tx1"/>
                </a:solidFill>
                <a:latin typeface="+mn-lt"/>
              </a:rPr>
              <a:t>В начале 1613 года открылся Земский собор, приглашения на который были разосланы по всем землям России. На соборе присутствовали даже крестьяне. Согласно мнению историков, это был первый всесословный собор. Царем был выбран М.Ф. Романов, которому были представлены ограничительные условия по требованию его отца патриарха Филарета.</a:t>
            </a:r>
            <a:br>
              <a:rPr lang="ru-RU" sz="1600" dirty="0">
                <a:solidFill>
                  <a:schemeClr val="tx1"/>
                </a:solidFill>
                <a:latin typeface="+mn-lt"/>
              </a:rPr>
            </a:br>
            <a:endParaRPr lang="ru-RU" sz="1600" dirty="0">
              <a:solidFill>
                <a:schemeClr val="tx1"/>
              </a:solidFill>
              <a:latin typeface="+mn-lt"/>
            </a:endParaRPr>
          </a:p>
        </p:txBody>
      </p:sp>
      <p:sp>
        <p:nvSpPr>
          <p:cNvPr id="3" name="Заголовок 2"/>
          <p:cNvSpPr>
            <a:spLocks noGrp="1"/>
          </p:cNvSpPr>
          <p:nvPr>
            <p:ph type="title"/>
          </p:nvPr>
        </p:nvSpPr>
        <p:spPr>
          <a:xfrm>
            <a:off x="1246707" y="148274"/>
            <a:ext cx="7259118" cy="1325563"/>
          </a:xfrm>
        </p:spPr>
        <p:txBody>
          <a:bodyPr/>
          <a:lstStyle/>
          <a:p>
            <a:pPr algn="ctr"/>
            <a:r>
              <a:rPr lang="ru-RU" dirty="0">
                <a:latin typeface="+mn-lt"/>
              </a:rPr>
              <a:t>Какие факторы способствовали её победам?</a:t>
            </a:r>
          </a:p>
        </p:txBody>
      </p:sp>
      <p:pic>
        <p:nvPicPr>
          <p:cNvPr id="8194" name="Picture 2" descr="https://avatars.dzeninfra.ru/get-zen_doc/5364733/pub_6362c6dab54e9d2f2d3e810e_6362cdc34fe95f6b101c1d34/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27" y="1066800"/>
            <a:ext cx="5175248" cy="25622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s://sun9-75.userapi.com/impg/AiTQEitePNWZrYZcp-WUnMk6RsEzsX7vHN_kKg/nmu_fe2EUcY.jpg?size=1051x542&amp;quality=96&amp;sign=ee69a3cfc1a9ba48a2775a1e0fe59907&amp;c_uniq_tag=5TejadV-3sQi_sR3RbcXo-IUMvELbcMxa7FCFyHt158&amp;type=alb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26" y="3829050"/>
            <a:ext cx="5175248" cy="27241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234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39283" y="1518250"/>
            <a:ext cx="3547714" cy="4993650"/>
          </a:xfrm>
        </p:spPr>
        <p:txBody>
          <a:bodyPr>
            <a:normAutofit fontScale="92500" lnSpcReduction="20000"/>
          </a:bodyPr>
          <a:lstStyle/>
          <a:p>
            <a:r>
              <a:rPr lang="ru-RU" sz="2400" dirty="0" smtClean="0">
                <a:solidFill>
                  <a:schemeClr val="tx1"/>
                </a:solidFill>
                <a:latin typeface="+mn-lt"/>
              </a:rPr>
              <a:t>усиление </a:t>
            </a:r>
            <a:r>
              <a:rPr lang="ru-RU" sz="2400" dirty="0">
                <a:solidFill>
                  <a:schemeClr val="tx1"/>
                </a:solidFill>
                <a:latin typeface="+mn-lt"/>
              </a:rPr>
              <a:t>самодержавной власти Романовых, поддержка и поощрение развития дворянства;</a:t>
            </a:r>
          </a:p>
          <a:p>
            <a:r>
              <a:rPr lang="ru-RU" sz="2400" dirty="0">
                <a:solidFill>
                  <a:schemeClr val="tx1"/>
                </a:solidFill>
                <a:latin typeface="+mn-lt"/>
              </a:rPr>
              <a:t>появление феодалов-дворян, завладевших большей частью земли и крестьянскими дворами;</a:t>
            </a:r>
          </a:p>
          <a:p>
            <a:r>
              <a:rPr lang="ru-RU" sz="2400" dirty="0">
                <a:solidFill>
                  <a:schemeClr val="tx1"/>
                </a:solidFill>
                <a:latin typeface="+mn-lt"/>
              </a:rPr>
              <a:t>зарождение товарно-денежных отношений в деревнях;</a:t>
            </a:r>
          </a:p>
          <a:p>
            <a:r>
              <a:rPr lang="ru-RU" sz="2400" dirty="0">
                <a:solidFill>
                  <a:schemeClr val="tx1"/>
                </a:solidFill>
                <a:latin typeface="+mn-lt"/>
              </a:rPr>
              <a:t>перерастание ремесла в мелкое товарное производство в городах;</a:t>
            </a:r>
          </a:p>
          <a:p>
            <a:r>
              <a:rPr lang="ru-RU" sz="2400" dirty="0">
                <a:solidFill>
                  <a:schemeClr val="tx1"/>
                </a:solidFill>
                <a:latin typeface="+mn-lt"/>
              </a:rPr>
              <a:t>появление капиталистических коопераций.</a:t>
            </a:r>
          </a:p>
          <a:p>
            <a:endParaRPr lang="ru-RU" sz="2400" dirty="0">
              <a:solidFill>
                <a:schemeClr val="tx1"/>
              </a:solidFill>
              <a:latin typeface="+mn-lt"/>
            </a:endParaRPr>
          </a:p>
        </p:txBody>
      </p:sp>
      <p:sp>
        <p:nvSpPr>
          <p:cNvPr id="3" name="Заголовок 2"/>
          <p:cNvSpPr>
            <a:spLocks noGrp="1"/>
          </p:cNvSpPr>
          <p:nvPr>
            <p:ph type="title"/>
          </p:nvPr>
        </p:nvSpPr>
        <p:spPr>
          <a:xfrm>
            <a:off x="1247605" y="150431"/>
            <a:ext cx="7259118" cy="1325563"/>
          </a:xfrm>
        </p:spPr>
        <p:txBody>
          <a:bodyPr/>
          <a:lstStyle/>
          <a:p>
            <a:pPr algn="ctr"/>
            <a:r>
              <a:rPr lang="ru-RU" dirty="0">
                <a:latin typeface="+mn-lt"/>
              </a:rPr>
              <a:t>Какие способы находила Россия для преодоления испытаний?</a:t>
            </a:r>
          </a:p>
        </p:txBody>
      </p:sp>
      <p:pic>
        <p:nvPicPr>
          <p:cNvPr id="6146" name="Picture 2" descr="https://annapeicheva.ru/wp-content/uploads/2023/03/kivshenko_work_201408191537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864" y="1242204"/>
            <a:ext cx="5141343" cy="26914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ttps://yarwiki.ru/uploaded/c/0/c0fdca41b0189912e672c95ba5b422b1-1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864" y="3933645"/>
            <a:ext cx="5141343" cy="27086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229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18744" y="1369909"/>
            <a:ext cx="8725256" cy="4751465"/>
          </a:xfrm>
        </p:spPr>
        <p:txBody>
          <a:bodyPr>
            <a:normAutofit/>
          </a:bodyPr>
          <a:lstStyle/>
          <a:p>
            <a:r>
              <a:rPr lang="ru-RU" sz="1600" dirty="0">
                <a:solidFill>
                  <a:schemeClr val="tx1"/>
                </a:solidFill>
                <a:latin typeface="+mn-lt"/>
              </a:rPr>
              <a:t>Минин и Пожарский принадлежали к разным слоям общества, но оба не были известными людьми, которые решают судьбы государства. Минин был из купцов, а Пожарский из князей, правда, опальных и не богатых. Но они оба, когда страна была в беде, проявили героизм. Минин и Пожарский не стали следовать примеру многих бояр, которые признали самозванцев, чтобы получить власть и деньги. Они собрали ополчение, пожертвовав на него личные средства и спасли государство. Они были выходцами из народа и свой подвиг совершили не для наград, а именно для народа.</a:t>
            </a:r>
            <a:br>
              <a:rPr lang="ru-RU" sz="1600" dirty="0">
                <a:solidFill>
                  <a:schemeClr val="tx1"/>
                </a:solidFill>
                <a:latin typeface="+mn-lt"/>
              </a:rPr>
            </a:br>
            <a:r>
              <a:rPr lang="ru-RU" sz="1800" dirty="0">
                <a:solidFill>
                  <a:schemeClr val="tx1"/>
                </a:solidFill>
                <a:latin typeface="+mn-lt"/>
              </a:rPr>
              <a:t/>
            </a:r>
            <a:br>
              <a:rPr lang="ru-RU" sz="1800" dirty="0">
                <a:solidFill>
                  <a:schemeClr val="tx1"/>
                </a:solidFill>
                <a:latin typeface="+mn-lt"/>
              </a:rPr>
            </a:br>
            <a:endParaRPr lang="ru-RU" dirty="0">
              <a:solidFill>
                <a:schemeClr val="tx1"/>
              </a:solidFill>
              <a:latin typeface="+mn-lt"/>
            </a:endParaRPr>
          </a:p>
        </p:txBody>
      </p:sp>
      <p:sp>
        <p:nvSpPr>
          <p:cNvPr id="3" name="Заголовок 2"/>
          <p:cNvSpPr>
            <a:spLocks noGrp="1"/>
          </p:cNvSpPr>
          <p:nvPr>
            <p:ph type="title"/>
          </p:nvPr>
        </p:nvSpPr>
        <p:spPr>
          <a:xfrm>
            <a:off x="1237182" y="91124"/>
            <a:ext cx="7259118" cy="1325563"/>
          </a:xfrm>
        </p:spPr>
        <p:txBody>
          <a:bodyPr>
            <a:normAutofit/>
          </a:bodyPr>
          <a:lstStyle/>
          <a:p>
            <a:pPr algn="ctr"/>
            <a:r>
              <a:rPr lang="ru-RU" sz="3200" dirty="0" smtClean="0">
                <a:latin typeface="+mn-lt"/>
              </a:rPr>
              <a:t>Народные герои</a:t>
            </a:r>
            <a:endParaRPr lang="ru-RU" sz="3200" dirty="0">
              <a:latin typeface="+mn-l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2" y="3105149"/>
            <a:ext cx="2843213" cy="326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https://avatars.dzeninfra.ru/get-zen_doc/1221393/pub_5dbb129006cc4600aea8925a_5dbb165005fd9800aee4f31b/scale_1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975" y="3105150"/>
            <a:ext cx="3095625" cy="326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82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Шаблон презентации (формат 4х3)">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1" id="{FAE838A4-2623-4C8B-84EE-190EE01FC9F0}" vid="{6AE12033-44F5-49AE-9258-1A8D30BD5C9C}"/>
    </a:ext>
  </a:extLst>
</a:theme>
</file>

<file path=docProps/app.xml><?xml version="1.0" encoding="utf-8"?>
<Properties xmlns="http://schemas.openxmlformats.org/officeDocument/2006/extended-properties" xmlns:vt="http://schemas.openxmlformats.org/officeDocument/2006/docPropsVTypes">
  <Template>Шаблон презентации (формат 4х3)</Template>
  <TotalTime>190</TotalTime>
  <Words>455</Words>
  <Application>Microsoft Office PowerPoint</Application>
  <PresentationFormat>Экран (4:3)</PresentationFormat>
  <Paragraphs>49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Шаблон презентации (формат 4х3)</vt:lpstr>
      <vt:lpstr>Смутное время</vt:lpstr>
      <vt:lpstr>Что такое смутное время?</vt:lpstr>
      <vt:lpstr>Причины возникновения</vt:lpstr>
      <vt:lpstr>Основные события</vt:lpstr>
      <vt:lpstr>Основные события</vt:lpstr>
      <vt:lpstr>Какие факторы способствовали её победам?</vt:lpstr>
      <vt:lpstr>Какие факторы способствовали её победам?</vt:lpstr>
      <vt:lpstr>Какие способы находила Россия для преодоления испытаний?</vt:lpstr>
      <vt:lpstr>Народные герои</vt:lpstr>
      <vt:lpstr>Народные герои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Смутное время</dc:title>
  <dc:creator>я</dc:creator>
  <cp:lastModifiedBy>я</cp:lastModifiedBy>
  <cp:revision>14</cp:revision>
  <dcterms:created xsi:type="dcterms:W3CDTF">2023-10-02T16:10:24Z</dcterms:created>
  <dcterms:modified xsi:type="dcterms:W3CDTF">2023-10-03T15:16:47Z</dcterms:modified>
</cp:coreProperties>
</file>