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7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DB69281-058C-4774-85F5-82CB70F3727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CA5A4C-DCC3-4EE6-AAA3-5704816C2B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cworld.ru/wp-content/uploads/2021/08/tula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4" y="260648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980728"/>
            <a:ext cx="5256584" cy="216024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5539715" cy="2258592"/>
          </a:xfrm>
        </p:spPr>
        <p:txBody>
          <a:bodyPr/>
          <a:lstStyle/>
          <a:p>
            <a:r>
              <a:rPr lang="ru-RU" dirty="0" smtClean="0"/>
              <a:t>Тульская область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157192"/>
            <a:ext cx="2565963" cy="138816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latin typeface="Calibri" panose="020F0502020204030204" pitchFamily="34" charset="0"/>
              </a:rPr>
              <a:t>Подготовили студентки 13 группы: Мисингевич Виктория Дмитриевна, </a:t>
            </a:r>
            <a:r>
              <a:rPr lang="ru-RU" dirty="0" err="1" smtClean="0">
                <a:latin typeface="Calibri" panose="020F0502020204030204" pitchFamily="34" charset="0"/>
              </a:rPr>
              <a:t>Рабаданова</a:t>
            </a:r>
            <a:r>
              <a:rPr lang="ru-RU" dirty="0" smtClean="0">
                <a:latin typeface="Calibri" panose="020F0502020204030204" pitchFamily="34" charset="0"/>
              </a:rPr>
              <a:t> Сабина </a:t>
            </a:r>
            <a:r>
              <a:rPr lang="ru-RU" dirty="0" err="1" smtClean="0">
                <a:latin typeface="Calibri" panose="020F0502020204030204" pitchFamily="34" charset="0"/>
              </a:rPr>
              <a:t>Камильевна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06640" cy="1091208"/>
          </a:xfrm>
        </p:spPr>
        <p:txBody>
          <a:bodyPr/>
          <a:lstStyle/>
          <a:p>
            <a:pPr algn="ctr"/>
            <a:r>
              <a:rPr lang="ru-RU" dirty="0" smtClean="0"/>
              <a:t>Региональные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2592288" cy="583264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Вода:</a:t>
            </a:r>
          </a:p>
          <a:p>
            <a:r>
              <a:rPr lang="ru-RU" dirty="0" smtClean="0"/>
              <a:t>сброс </a:t>
            </a:r>
            <a:r>
              <a:rPr lang="ru-RU" dirty="0"/>
              <a:t>сточных вод промышленного и хозяйственно-бытового свойства;</a:t>
            </a:r>
          </a:p>
          <a:p>
            <a:r>
              <a:rPr lang="ru-RU" dirty="0"/>
              <a:t>нарушенное санитарное состояние прибрежных зон и </a:t>
            </a:r>
            <a:r>
              <a:rPr lang="ru-RU" dirty="0" err="1"/>
              <a:t>водоохранных</a:t>
            </a:r>
            <a:r>
              <a:rPr lang="ru-RU" dirty="0"/>
              <a:t> территорий в речных руслах благодаря несанкционированному складированию ТБО и промышленных отходов;</a:t>
            </a:r>
          </a:p>
          <a:p>
            <a:r>
              <a:rPr lang="ru-RU" dirty="0"/>
              <a:t>смыв нечистот с приусадебных участков и территорий сельскохозяйственного назначения;</a:t>
            </a:r>
          </a:p>
          <a:p>
            <a:r>
              <a:rPr lang="ru-RU" dirty="0"/>
              <a:t>загрязнение отходами автостоянок и нефтебаз, которые расположены в </a:t>
            </a:r>
            <a:r>
              <a:rPr lang="ru-RU" dirty="0" err="1"/>
              <a:t>водоохранных</a:t>
            </a:r>
            <a:r>
              <a:rPr lang="ru-RU" dirty="0"/>
              <a:t> зонах.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2687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</a:rPr>
              <a:t>Экологические проблемы Тулы в том, что исторически в нем расположено более 200 предприятий. Основная проблема которых, что в них устарело не только технологическое, но и оборудование по очистке отработанных газов и стоков и переработке отходов. Все они поступают в воздух, реки и землю города.</a:t>
            </a:r>
          </a:p>
        </p:txBody>
      </p:sp>
      <p:pic>
        <p:nvPicPr>
          <p:cNvPr id="10242" name="Picture 2" descr="https://sun9-62.userapi.com/impg/Aq7Jv_zpaNay0Ja9d9gyW1yiiz6CM99r0MJw5g/5hc6zdOpB-c.jpg?size=917x629&amp;quality=95&amp;sign=ff8382559a9017ee1b7ed4b2da3e75ea&amp;c_uniq_tag=7L02YctYWtR-P39ECfK4zwMZdnV0jiVWUWOyfLIOA2g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5688632" cy="34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8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3714749" cy="63367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19 полигонов области переполнены, потому ежегодно увеличивается количество несанкционированных свалок. Современных технологий по переработке мусора в области нет</a:t>
            </a:r>
            <a:r>
              <a:rPr lang="ru-RU" dirty="0" smtClean="0"/>
              <a:t>.</a:t>
            </a:r>
          </a:p>
          <a:p>
            <a:r>
              <a:rPr lang="ru-RU" dirty="0"/>
              <a:t>Больше чем девяносто процентов вредных веществ в воздухе — результат выбросов предприятиями чёрной металлургии. Наибольшее количество приходится на вещества газообразного и жидкого типа, представленные оксидом углерода, диоксидом серы и оксидом азота</a:t>
            </a:r>
            <a:r>
              <a:rPr lang="ru-RU" dirty="0" smtClean="0"/>
              <a:t>.</a:t>
            </a:r>
          </a:p>
          <a:p>
            <a:r>
              <a:rPr lang="ru-RU" dirty="0"/>
              <a:t>В Тульском регионе работает ряд экологических организаций, самой крупной из которых является тульское </a:t>
            </a:r>
            <a:r>
              <a:rPr lang="ru-RU" dirty="0" smtClean="0"/>
              <a:t>отделение Межрегиональной </a:t>
            </a:r>
            <a:r>
              <a:rPr lang="ru-RU" dirty="0"/>
              <a:t>экологической общественной организации «ЭКА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Другой </a:t>
            </a:r>
            <a:r>
              <a:rPr lang="ru-RU" dirty="0"/>
              <a:t>вариант избавиться от ненужных вещей и приобрести новые – принять участие в одном из многочисленных </a:t>
            </a:r>
            <a:r>
              <a:rPr lang="ru-RU" dirty="0" err="1"/>
              <a:t>фримаркетов</a:t>
            </a:r>
            <a:r>
              <a:rPr lang="ru-RU" dirty="0"/>
              <a:t>, которые организуются в регионе. Для обмена информацией активисты </a:t>
            </a:r>
            <a:r>
              <a:rPr lang="ru-RU" dirty="0" smtClean="0"/>
              <a:t>создали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s://tadviser.ru/images/0/02/%D0%94%D0%B2%D0%B8%D0%B6%D0%B5%D0%BD%D0%B8%D0%B5_%D0%AD%D0%9A%D0%90_%D0%9B%D0%9E%D0%93%D0%9E_2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34671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xn--80adde7arb.xn--p1ai/upload/iblock/4dd/fri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70" y="2924944"/>
            <a:ext cx="4653301" cy="3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1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06640" cy="803176"/>
          </a:xfrm>
        </p:spPr>
        <p:txBody>
          <a:bodyPr/>
          <a:lstStyle/>
          <a:p>
            <a:pPr algn="ctr"/>
            <a:r>
              <a:rPr lang="ru-RU" dirty="0" smtClean="0"/>
              <a:t>Основная информация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412776"/>
            <a:ext cx="2592287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Площадь области - 25,7 </a:t>
            </a:r>
            <a:r>
              <a:rPr lang="ru-RU" dirty="0">
                <a:latin typeface="Calibri" panose="020F0502020204030204" pitchFamily="34" charset="0"/>
              </a:rPr>
              <a:t>тыс. кв. километров (0,15 процента территории России). Наибольшая протяженность территории области с севера на юг − 200 километров, с запада на восток − 190 километров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 Численность населения по данным составляет 1 </a:t>
            </a:r>
            <a:r>
              <a:rPr lang="ru-RU" dirty="0">
                <a:latin typeface="Calibri" panose="020F0502020204030204" pitchFamily="34" charset="0"/>
              </a:rPr>
              <a:t>481 471 </a:t>
            </a:r>
            <a:r>
              <a:rPr lang="ru-RU" dirty="0" smtClean="0">
                <a:latin typeface="Calibri" panose="020F0502020204030204" pitchFamily="34" charset="0"/>
              </a:rPr>
              <a:t>чел. </a:t>
            </a:r>
            <a:r>
              <a:rPr lang="ru-RU" dirty="0">
                <a:latin typeface="Calibri" panose="020F0502020204030204" pitchFamily="34" charset="0"/>
              </a:rPr>
              <a:t>н</a:t>
            </a:r>
            <a:r>
              <a:rPr lang="ru-RU" dirty="0" smtClean="0">
                <a:latin typeface="Calibri" panose="020F0502020204030204" pitchFamily="34" charset="0"/>
              </a:rPr>
              <a:t>а2023 </a:t>
            </a:r>
            <a:r>
              <a:rPr lang="ru-RU" dirty="0">
                <a:latin typeface="Calibri" panose="020F0502020204030204" pitchFamily="34" charset="0"/>
              </a:rPr>
              <a:t>г</a:t>
            </a:r>
            <a:r>
              <a:rPr lang="ru-RU" dirty="0" smtClean="0">
                <a:latin typeface="Calibri" panose="020F0502020204030204" pitchFamily="34" charset="0"/>
              </a:rPr>
              <a:t>. Носит возрастающий характер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Этнический состав: русские (95,3%), украинцы (1%), армяне (0,6%), татары (0,5%), белорусы (0,4%), азербайджанцы (0,3%), цыгане(0,3%), немцы (0,2%), другие национальности (0,9%) </a:t>
            </a:r>
          </a:p>
        </p:txBody>
      </p:sp>
      <p:pic>
        <p:nvPicPr>
          <p:cNvPr id="2052" name="Picture 4" descr="https://static.tildacdn.com/tild3766-6364-4239-b735-323235663065/1618618594_17-fun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4248471" cy="25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3e24e006cc55584524482598aaee34f3d0dd1f0a-91818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75732"/>
            <a:ext cx="4248471" cy="27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06640" cy="936104"/>
          </a:xfrm>
        </p:spPr>
        <p:txBody>
          <a:bodyPr/>
          <a:lstStyle/>
          <a:p>
            <a:r>
              <a:rPr lang="ru-RU" dirty="0" smtClean="0"/>
              <a:t>Расположение на карте</a:t>
            </a:r>
            <a:endParaRPr lang="ru-RU" dirty="0"/>
          </a:p>
        </p:txBody>
      </p:sp>
      <p:pic>
        <p:nvPicPr>
          <p:cNvPr id="3074" name="Picture 2" descr="https://class-tour.com/wp-content/uploads/8/0/5/80524294f8c6891c2769e3e88e32ada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7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443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Территориальные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241376"/>
            <a:ext cx="3600399" cy="54279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География </a:t>
            </a:r>
          </a:p>
          <a:p>
            <a:pPr marL="45720" indent="0">
              <a:buNone/>
            </a:pPr>
            <a:r>
              <a:rPr lang="ru-RU" dirty="0" smtClean="0"/>
              <a:t>Тульская </a:t>
            </a:r>
            <a:r>
              <a:rPr lang="ru-RU" dirty="0"/>
              <a:t>область расположена в </a:t>
            </a:r>
            <a:r>
              <a:rPr lang="ru-RU" dirty="0" smtClean="0"/>
              <a:t>центре</a:t>
            </a:r>
            <a:r>
              <a:rPr lang="ru-RU" dirty="0"/>
              <a:t> Восточно-Европейской (Русской) равнины, занимая </a:t>
            </a:r>
            <a:r>
              <a:rPr lang="ru-RU" dirty="0" err="1"/>
              <a:t>северо</a:t>
            </a:r>
            <a:r>
              <a:rPr lang="ru-RU" dirty="0"/>
              <a:t>—восточную часть Среднерусской возвышенности (высоты до 293 м), в пределах степной и лесостепной зон</a:t>
            </a:r>
            <a:r>
              <a:rPr lang="ru-RU" dirty="0" smtClean="0"/>
              <a:t>. Протяженность </a:t>
            </a:r>
            <a:r>
              <a:rPr lang="ru-RU" dirty="0"/>
              <a:t>территории области с севера на юг — 200 км, с запада на восток — 190 км.</a:t>
            </a:r>
          </a:p>
          <a:p>
            <a:pPr fontAlgn="base"/>
            <a:r>
              <a:rPr lang="ru-RU" b="1" dirty="0"/>
              <a:t>Рельеф</a:t>
            </a:r>
            <a:endParaRPr lang="ru-RU" dirty="0"/>
          </a:p>
          <a:p>
            <a:pPr marL="45720" indent="0" fontAlgn="base">
              <a:buNone/>
            </a:pPr>
            <a:r>
              <a:rPr lang="ru-RU" dirty="0"/>
              <a:t>По характеру поверхности представляет собой </a:t>
            </a:r>
            <a:r>
              <a:rPr lang="ru-RU" dirty="0" smtClean="0"/>
              <a:t>пологоволнистую эрозионную </a:t>
            </a:r>
            <a:r>
              <a:rPr lang="ru-RU" dirty="0"/>
              <a:t>равнину, пересечённую долинами рек, балками и </a:t>
            </a:r>
            <a:r>
              <a:rPr lang="ru-RU" dirty="0" smtClean="0"/>
              <a:t>оврагами. Встречаются</a:t>
            </a:r>
            <a:r>
              <a:rPr lang="ru-RU" dirty="0"/>
              <a:t> карстовые формы рельефа — провальные воронки, котловины, подземные пустоты, пещеры </a:t>
            </a:r>
            <a:r>
              <a:rPr lang="ru-RU" dirty="0" smtClean="0"/>
              <a:t>с </a:t>
            </a:r>
            <a:r>
              <a:rPr lang="ru-RU" dirty="0"/>
              <a:t>длинными ходами, красивыми высокими гротами, покрытыми кальцитовыми натёками. Верхняя точка поверхности — 293 метра находится в деревне </a:t>
            </a:r>
            <a:r>
              <a:rPr lang="ru-RU" dirty="0" err="1" smtClean="0"/>
              <a:t>Раево</a:t>
            </a:r>
            <a:r>
              <a:rPr lang="ru-RU" dirty="0"/>
              <a:t> </a:t>
            </a:r>
            <a:r>
              <a:rPr lang="ru-RU" dirty="0" err="1" smtClean="0"/>
              <a:t>Тёпло</a:t>
            </a:r>
            <a:r>
              <a:rPr lang="ru-RU" dirty="0" smtClean="0"/>
              <a:t>-Огаревского района</a:t>
            </a:r>
            <a:r>
              <a:rPr lang="ru-RU" dirty="0"/>
              <a:t> </a:t>
            </a:r>
            <a:r>
              <a:rPr lang="ru-RU" dirty="0" smtClean="0"/>
              <a:t>, </a:t>
            </a:r>
            <a:r>
              <a:rPr lang="ru-RU" dirty="0"/>
              <a:t>самая низкая естественная отметка — 108 метров — находится на берегу реки Ока на границе с Московской областью</a:t>
            </a:r>
            <a:r>
              <a:rPr lang="ru-RU" dirty="0" smtClean="0"/>
              <a:t>.</a:t>
            </a:r>
            <a:r>
              <a:rPr lang="ru-RU" dirty="0"/>
              <a:t> Главные реки - Ока, </a:t>
            </a:r>
            <a:r>
              <a:rPr lang="ru-RU" dirty="0" err="1"/>
              <a:t>Упа</a:t>
            </a:r>
            <a:r>
              <a:rPr lang="ru-RU" dirty="0"/>
              <a:t>, Дон, Плава. Лесистость - 13,5%. </a:t>
            </a:r>
            <a:endParaRPr lang="ru-RU" dirty="0"/>
          </a:p>
          <a:p>
            <a:endParaRPr lang="ru-RU" dirty="0"/>
          </a:p>
        </p:txBody>
      </p:sp>
      <p:pic>
        <p:nvPicPr>
          <p:cNvPr id="4102" name="Picture 6" descr="https://words-storage.s3.eu-central-1.amazonaws.com/production/article_images/5a348f6d2685b20011490b46/c175d1d2-ccf1-4e81-8e22-ea631e9bf4c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57421"/>
            <a:ext cx="518457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12738"/>
            <a:ext cx="7406640" cy="94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Климат и полезные ископаемые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3600400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Климат </a:t>
            </a:r>
            <a:r>
              <a:rPr lang="ru-RU" b="1" dirty="0"/>
              <a:t>умеренно континентальный</a:t>
            </a:r>
            <a:r>
              <a:rPr lang="ru-RU" dirty="0"/>
              <a:t>, характеризуется умеренно холодной зимой и теплым летом. Среднегодовая температура +5 °C </a:t>
            </a:r>
            <a:r>
              <a:rPr lang="ru-RU" dirty="0" smtClean="0"/>
              <a:t>, </a:t>
            </a:r>
            <a:r>
              <a:rPr lang="ru-RU" dirty="0"/>
              <a:t>средняя температура января −10 °C, июля +20 °C. Продолжительность периода с положительными температурами составляет 220—225 дней. Годовое количество осадков изменяется от 575 мм на северо-западе до 470 мм на юго-востоке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На территории Тульской области добывается множество полезных ископаемых. Основными их видами являются:</a:t>
            </a:r>
          </a:p>
          <a:p>
            <a:pPr marL="45720" indent="0" fontAlgn="base">
              <a:buNone/>
            </a:pPr>
            <a:r>
              <a:rPr lang="ru-RU" dirty="0"/>
              <a:t>1. Горючие полезные ископаемые. Это запасы торфа и бурого угля. </a:t>
            </a:r>
            <a:r>
              <a:rPr lang="ru-RU" dirty="0" smtClean="0"/>
              <a:t>о </a:t>
            </a:r>
            <a:r>
              <a:rPr lang="ru-RU" dirty="0"/>
              <a:t>бассейна</a:t>
            </a:r>
            <a:r>
              <a:rPr lang="ru-RU" dirty="0" smtClean="0"/>
              <a:t>.</a:t>
            </a:r>
            <a:endParaRPr lang="ru-RU" dirty="0"/>
          </a:p>
          <a:p>
            <a:pPr marL="45720" indent="0" fontAlgn="base">
              <a:buNone/>
            </a:pPr>
            <a:r>
              <a:rPr lang="ru-RU" dirty="0"/>
              <a:t>2. Металлические полезные ископаемые. К ним относятся </a:t>
            </a:r>
            <a:r>
              <a:rPr lang="ru-RU" dirty="0" err="1"/>
              <a:t>алюминийсодержащие</a:t>
            </a:r>
            <a:r>
              <a:rPr lang="ru-RU" dirty="0"/>
              <a:t> и железные руды. </a:t>
            </a:r>
          </a:p>
          <a:p>
            <a:pPr marL="45720" indent="0" fontAlgn="base">
              <a:buNone/>
            </a:pPr>
            <a:r>
              <a:rPr lang="ru-RU" dirty="0"/>
              <a:t>3. Неметаллические полезные ископаемые. На территории Тульской области найдены большие месторождения каменной соли, гипсовых и известняковых отложений, глинистых и песчаных пород.</a:t>
            </a:r>
          </a:p>
          <a:p>
            <a:pPr marL="45720" indent="0" fontAlgn="base">
              <a:buNone/>
            </a:pPr>
            <a:r>
              <a:rPr lang="ru-RU" dirty="0"/>
              <a:t>4. Минеральные воды. Целебными качествами обладают источники минеральных </a:t>
            </a:r>
            <a:r>
              <a:rPr lang="ru-RU" dirty="0" smtClean="0"/>
              <a:t>вод</a:t>
            </a:r>
            <a:r>
              <a:rPr lang="ru-RU" dirty="0"/>
              <a:t>.</a:t>
            </a:r>
            <a:endParaRPr lang="ru-RU" dirty="0"/>
          </a:p>
          <a:p>
            <a:pPr marL="45720" indent="0" fontAlgn="base">
              <a:buNone/>
            </a:pPr>
            <a:r>
              <a:rPr lang="ru-RU" dirty="0"/>
              <a:t>5. Пресные подземные воды. Грунтовые и артезианские подземные источники пресной воды применяются в повсеместной жизни человека для бытовых и хозяйственных нужд.</a:t>
            </a:r>
          </a:p>
          <a:p>
            <a:endParaRPr lang="ru-RU" dirty="0"/>
          </a:p>
        </p:txBody>
      </p:sp>
      <p:sp>
        <p:nvSpPr>
          <p:cNvPr id="4" name="AutoShape 2" descr="http://moodle.tsput.ru/pluginfile.php/62853/mod_page/content/1/Vera/007_karta1_347x383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moodle.tsput.ru/pluginfile.php/62853/mod_page/content/1/Vera/007_karta1_347x383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52565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06640" cy="10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Экономический потенциал и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03" y="1628800"/>
            <a:ext cx="4367013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Тульская</a:t>
            </a:r>
            <a:r>
              <a:rPr lang="ru-RU" dirty="0"/>
              <a:t> </a:t>
            </a:r>
            <a:r>
              <a:rPr lang="ru-RU" b="1" dirty="0"/>
              <a:t>область</a:t>
            </a:r>
            <a:r>
              <a:rPr lang="ru-RU" dirty="0"/>
              <a:t> — </a:t>
            </a:r>
            <a:r>
              <a:rPr lang="ru-RU" b="1" dirty="0"/>
              <a:t>участник</a:t>
            </a:r>
            <a:r>
              <a:rPr lang="ru-RU" dirty="0"/>
              <a:t> </a:t>
            </a:r>
            <a:r>
              <a:rPr lang="ru-RU" b="1" dirty="0"/>
              <a:t>международной</a:t>
            </a:r>
            <a:r>
              <a:rPr lang="ru-RU" dirty="0"/>
              <a:t> </a:t>
            </a:r>
            <a:r>
              <a:rPr lang="ru-RU" b="1" dirty="0"/>
              <a:t>торговли</a:t>
            </a:r>
            <a:r>
              <a:rPr lang="ru-RU" dirty="0"/>
              <a:t> </a:t>
            </a:r>
            <a:r>
              <a:rPr lang="ru-RU" b="1" dirty="0"/>
              <a:t>с</a:t>
            </a:r>
            <a:r>
              <a:rPr lang="ru-RU" dirty="0"/>
              <a:t> </a:t>
            </a:r>
            <a:r>
              <a:rPr lang="ru-RU" b="1" dirty="0"/>
              <a:t>вековыми</a:t>
            </a:r>
            <a:r>
              <a:rPr lang="ru-RU" dirty="0"/>
              <a:t> традициями. Регион поддерживает связи с партнерами в 89 странах мира. Более 300 хозяйствующих субъектов </a:t>
            </a:r>
            <a:r>
              <a:rPr lang="ru-RU" b="1" dirty="0"/>
              <a:t>области</a:t>
            </a:r>
            <a:r>
              <a:rPr lang="ru-RU" dirty="0"/>
              <a:t> различных форм собственности осуществляют внешнеторговые операции с иностранными компаньонами</a:t>
            </a:r>
            <a:r>
              <a:rPr lang="ru-RU" dirty="0" smtClean="0"/>
              <a:t>.</a:t>
            </a:r>
          </a:p>
          <a:p>
            <a:r>
              <a:rPr lang="ru-RU" dirty="0"/>
              <a:t>Основные торгово-экономические партнеры - это страны Европы, на долю которых ежегодно приходится более половины внешнеторгового оборота области. Практически весь спектр товаров тульских предприятий представлен на европейском рынке. Наиболее активно развивается сотрудничество с Германией, Италией, Нидерландами, Чехией. В настоящее время около трети всей экспортируемой областью продукции поставляется в азиатские страны. Основные торговые партнеры этого региона Индия, Китай, Турция, Сирия, Республика Корея.</a:t>
            </a:r>
            <a:endParaRPr lang="ru-RU" dirty="0"/>
          </a:p>
        </p:txBody>
      </p:sp>
      <p:pic>
        <p:nvPicPr>
          <p:cNvPr id="6146" name="Picture 2" descr="Структура экспорта Туль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92" y="1556792"/>
            <a:ext cx="39624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труктура импорта Туль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12" y="4077072"/>
            <a:ext cx="3810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2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06640" cy="875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 Тульская область помогает сейчас для страны?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12776"/>
            <a:ext cx="3816424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Промышленные предприятия Тульской области активно взаимодействуют с компаниями ДНР в сферах гражданского машиностроения, металлургии, медицинской промышленности, уточнили в пресс-службе регионального правительства. Отметим, что тульский бизнес заинтересован как в поставках своей продукции в ДНР, так и в получении оборудования из республики. </a:t>
            </a:r>
            <a:endParaRPr lang="ru-RU" dirty="0" smtClean="0"/>
          </a:p>
          <a:p>
            <a:r>
              <a:rPr lang="ru-RU" dirty="0"/>
              <a:t>Сегодня тульские строители восстанавливают жилые дома и объекты социальной инфраструктуры Орджоникидзевского района Мариуполя. В декабре прошлого года АНО НОЦ "</a:t>
            </a:r>
            <a:r>
              <a:rPr lang="ru-RU" dirty="0" err="1"/>
              <a:t>ТулаТЕХ</a:t>
            </a:r>
            <a:r>
              <a:rPr lang="ru-RU" dirty="0"/>
              <a:t>" и Донецкий национальный технический университет заключили соглашение о сотрудничестве. Тульская область и ДНР активно сотрудничают в сфере научных исследований, стажировок, онлайн-семинаров и образовательных лекций. Студенты из республики проходят практику в тульских вузах. </a:t>
            </a:r>
            <a:r>
              <a:rPr lang="ru-RU" dirty="0" err="1"/>
              <a:t>Мариупольцам</a:t>
            </a:r>
            <a:r>
              <a:rPr lang="ru-RU" dirty="0"/>
              <a:t> оказывается медицинская помощь, учреждения здравоохранения снабжаются медикаментами.</a:t>
            </a:r>
            <a:endParaRPr lang="ru-RU" dirty="0"/>
          </a:p>
        </p:txBody>
      </p:sp>
      <p:pic>
        <p:nvPicPr>
          <p:cNvPr id="7170" name="Picture 2" descr="https://tulapressa.ru/wp-content/uploads/2023/08/31/cd0dc3f00e79a3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317337"/>
            <a:ext cx="45365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tulapressa.ru/wp-content/uploads/2023/08/31/0bc1130da9af95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3933056"/>
            <a:ext cx="45365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8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Туристические достопримечательности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Тульский кремль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7" y="2445858"/>
            <a:ext cx="3672408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5028" y="2101498"/>
            <a:ext cx="4758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Тульский государственный музей оружия</a:t>
            </a:r>
          </a:p>
        </p:txBody>
      </p:sp>
      <p:pic>
        <p:nvPicPr>
          <p:cNvPr id="8196" name="Picture 4" descr=" Краткое описание&#10;Давайте отвлечемся от пряников, ведь Тула в первую очередь — это настоящий музей под открытым небом с богатым культурным и историческим наследием.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51" y="2470830"/>
            <a:ext cx="4392488" cy="40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2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1285" y="1484784"/>
            <a:ext cx="3816424" cy="276240"/>
          </a:xfrm>
        </p:spPr>
        <p:txBody>
          <a:bodyPr>
            <a:normAutofit fontScale="90000"/>
          </a:bodyPr>
          <a:lstStyle/>
          <a:p>
            <a:pPr marL="617220" indent="-571500">
              <a:buFont typeface="Arial" panose="020B0604020202020204" pitchFamily="34" charset="0"/>
              <a:buChar char="•"/>
            </a:pPr>
            <a:r>
              <a:rPr lang="ru-RU" sz="2000" b="1" dirty="0"/>
              <a:t>Музей «Тульские самовары</a:t>
            </a:r>
            <a:r>
              <a:rPr lang="ru-RU" sz="2000" b="1" dirty="0" smtClean="0"/>
              <a:t>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61" y="1484784"/>
            <a:ext cx="4218805" cy="40386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Музей «Тульский пряник»</a:t>
            </a:r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1044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s://upload.wikimedia.org/wikipedia/commons/8/86/%D0%A2%D1%83%D0%BB%D0%B0._%D0%9C%D1%83%D0%B7%D0%B5%D0%B9_%D0%A2%D1%83%D0%BB%D1%8C%D1%81%D0%BA%D0%B8%D0%B5_%D1%81%D0%B0%D0%BC%D0%BE%D0%B2%D0%B0%D1%80%D1%8B_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93" y="2132856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96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6615_TF00019431.potx" id="{5613FC1A-570D-4791-BF80-7FBA409820E9}" vid="{CC12A401-35A9-46E7-8291-E98EDD84D2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205</TotalTime>
  <Words>411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Тульская область </vt:lpstr>
      <vt:lpstr>Основная информация </vt:lpstr>
      <vt:lpstr>Расположение на карте</vt:lpstr>
      <vt:lpstr>Территориальные особенности</vt:lpstr>
      <vt:lpstr>Климат и полезные ископаемые</vt:lpstr>
      <vt:lpstr>Экономический потенциал и связи</vt:lpstr>
      <vt:lpstr>Чем Тульская область помогает сейчас для страны?</vt:lpstr>
      <vt:lpstr>Туристические достопримечательности </vt:lpstr>
      <vt:lpstr>Музей «Тульские самовары»</vt:lpstr>
      <vt:lpstr>Региональные проблемы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Тульская область</dc:title>
  <dc:creator>я</dc:creator>
  <cp:lastModifiedBy>я</cp:lastModifiedBy>
  <cp:revision>16</cp:revision>
  <dcterms:created xsi:type="dcterms:W3CDTF">2023-09-18T17:36:29Z</dcterms:created>
  <dcterms:modified xsi:type="dcterms:W3CDTF">2023-09-18T21:02:26Z</dcterms:modified>
</cp:coreProperties>
</file>