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7" r:id="rId1"/>
  </p:sldMasterIdLst>
  <p:sldIdLst>
    <p:sldId id="257" r:id="rId2"/>
    <p:sldId id="275" r:id="rId3"/>
    <p:sldId id="262" r:id="rId4"/>
    <p:sldId id="290" r:id="rId5"/>
    <p:sldId id="282" r:id="rId6"/>
    <p:sldId id="283" r:id="rId7"/>
    <p:sldId id="285" r:id="rId8"/>
    <p:sldId id="287" r:id="rId9"/>
    <p:sldId id="276" r:id="rId10"/>
    <p:sldId id="277" r:id="rId11"/>
    <p:sldId id="278" r:id="rId12"/>
    <p:sldId id="279" r:id="rId13"/>
    <p:sldId id="280" r:id="rId14"/>
    <p:sldId id="281" r:id="rId15"/>
    <p:sldId id="288" r:id="rId16"/>
    <p:sldId id="289" r:id="rId17"/>
    <p:sldId id="29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82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905000"/>
            <a:ext cx="9144000" cy="16764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Биоморфология и состояние охраняемых деревьев города Твери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962400"/>
            <a:ext cx="8305800" cy="289560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Автор: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Ульянова Лидия Алексеевна</a:t>
            </a:r>
          </a:p>
          <a:p>
            <a:pPr algn="r"/>
            <a:endParaRPr lang="ru-RU" sz="2800" dirty="0" smtClean="0">
              <a:solidFill>
                <a:schemeClr val="tx1"/>
              </a:solidFill>
            </a:endParaRP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Научный руководитель: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доцент кафедры ботаники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</a:rPr>
              <a:t>Петухова Людмила Владимировна</a:t>
            </a:r>
          </a:p>
          <a:p>
            <a:pPr algn="r"/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Тверь 2017</a:t>
            </a:r>
          </a:p>
          <a:p>
            <a:endParaRPr lang="ru-RU" dirty="0"/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151656"/>
            <a:ext cx="9144000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Министерство образования и науки РФ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ФГБОУ ВО «Тверской государственный университет»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Биологический факультет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Направление 35.03.01 «Лесное дело»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Профиль «Многоцелевое рациональное использование лесов»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34400" cy="6400800"/>
          </a:xfrm>
          <a:prstGeom prst="rect">
            <a:avLst/>
          </a:prstGeom>
        </p:spPr>
      </p:pic>
      <p:pic>
        <p:nvPicPr>
          <p:cNvPr id="3" name="Рисунок 2" descr="NEBA3Sch2i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0"/>
            <a:ext cx="3581400" cy="63721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6396335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Рис.8. </a:t>
            </a:r>
            <a:r>
              <a:rPr lang="ru-RU" sz="2400" dirty="0" smtClean="0"/>
              <a:t>Резистограмма и внешний вид дерева №3</a:t>
            </a:r>
            <a:endParaRPr lang="ru-RU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610600" cy="6457950"/>
          </a:xfrm>
          <a:prstGeom prst="rect">
            <a:avLst/>
          </a:prstGeom>
        </p:spPr>
      </p:pic>
      <p:pic>
        <p:nvPicPr>
          <p:cNvPr id="4" name="Рисунок 3" descr="9_A9qNOFtc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3687" y="0"/>
            <a:ext cx="3640314" cy="6477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6396335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Рис.9. </a:t>
            </a:r>
            <a:r>
              <a:rPr lang="ru-RU" sz="2400" dirty="0" smtClean="0"/>
              <a:t>Резистограмма и внешний вид дерева №4 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34400" cy="6400800"/>
          </a:xfrm>
          <a:prstGeom prst="rect">
            <a:avLst/>
          </a:prstGeom>
        </p:spPr>
      </p:pic>
      <p:pic>
        <p:nvPicPr>
          <p:cNvPr id="3" name="Рисунок 2" descr="bletGwGLa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0"/>
            <a:ext cx="3581400" cy="63721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644250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Рис.10. </a:t>
            </a:r>
            <a:r>
              <a:rPr lang="ru-RU" sz="2400" dirty="0" smtClean="0"/>
              <a:t>Резистограмма и внешний вид дерева №5 </a:t>
            </a:r>
            <a:endParaRPr lang="ru-RU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34400" cy="6400800"/>
          </a:xfrm>
          <a:prstGeom prst="rect">
            <a:avLst/>
          </a:prstGeom>
        </p:spPr>
      </p:pic>
      <p:pic>
        <p:nvPicPr>
          <p:cNvPr id="3" name="Рисунок 2" descr="wfmws0knBi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0" y="0"/>
            <a:ext cx="3581400" cy="637217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644250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Рис.11. </a:t>
            </a:r>
            <a:r>
              <a:rPr lang="ru-RU" sz="2400" dirty="0" smtClean="0"/>
              <a:t>Резистограмма и внешний вид дерева №6 </a:t>
            </a:r>
            <a:endParaRPr lang="ru-RU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34400" cy="6400800"/>
          </a:xfrm>
          <a:prstGeom prst="rect">
            <a:avLst/>
          </a:prstGeom>
        </p:spPr>
      </p:pic>
      <p:pic>
        <p:nvPicPr>
          <p:cNvPr id="3" name="Рисунок 2" descr="NIkeg6IB3x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601" y="-1"/>
            <a:ext cx="3581400" cy="6372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0" y="6442501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Рис.12. </a:t>
            </a:r>
            <a:r>
              <a:rPr lang="ru-RU" sz="2400" dirty="0" smtClean="0"/>
              <a:t>Резистограмма и внешний вид дерева №7 </a:t>
            </a:r>
            <a:endParaRPr lang="ru-RU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50292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dirty="0" smtClean="0"/>
              <a:t>1.</a:t>
            </a:r>
            <a:r>
              <a:rPr lang="en-US" sz="2400" i="1" dirty="0" smtClean="0"/>
              <a:t>Crataegus altaica</a:t>
            </a:r>
            <a:r>
              <a:rPr lang="ru-RU" sz="2400" dirty="0" smtClean="0"/>
              <a:t> – редкий вид для нашего города. Отличается редкой древесной формой, почти полным отсутствием колючек, листья лопастные неравнокрупнозубчатые, плоды жёлто-оранжевые, столбики высокосросшиеся. Достаточно неприхотлив к условиям произрастания и вполне подходит для озеленения, для чего и использовался.</a:t>
            </a:r>
          </a:p>
          <a:p>
            <a:pPr>
              <a:buNone/>
            </a:pPr>
            <a:r>
              <a:rPr lang="ru-RU" sz="2400" dirty="0" smtClean="0"/>
              <a:t>2. Визуально дерево № 5, выглядит здоровым, однако резистографмческий анализ показал, что все исследованные деревья в той или иной степени подвержены гниению. Деревья № 3, 4, 5 имеют меньше повреждённой древесины и их состояние можно описать как удовлетворительное. Остальные – повреждены в большей мере и могут быть отнесены в категорию аварийных.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dirty="0" smtClean="0"/>
              <a:t>3. Для улучшения состояния древесных растений нужно провести комплекс мероприятий по уходу, позволяющих стабилизировать развитие гнили и улучшить  состояние деревьев . Также необходимо  повысить ответственность руководителей ПАО «БИНБАНК Тверь» за состояние охраняемых деревьев и, в первую очередь, снять провода, препятствующие их росту. Для осведомления граждан необходимо предусмотреть ознакомительную табличку о данном ООПТ.</a:t>
            </a:r>
          </a:p>
          <a:p>
            <a:pPr>
              <a:buNone/>
            </a:pPr>
            <a:r>
              <a:rPr lang="ru-RU" sz="2200" dirty="0" smtClean="0"/>
              <a:t>4. Наличие поросли позволит со временем заменить стареющие деревья молодыми отпрысками. Необходимо убрать большую часть поросли, оставив один наиболее сильный побег для будущей замены.</a:t>
            </a:r>
          </a:p>
          <a:p>
            <a:pPr>
              <a:buNone/>
            </a:pPr>
            <a:r>
              <a:rPr lang="ru-RU" sz="2200" dirty="0" smtClean="0"/>
              <a:t>5. Необходимо провести очистку штамбов от мхов и лишайников.</a:t>
            </a:r>
            <a:endParaRPr lang="ru-RU" sz="2200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Публикации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По результатам работы опубликована статья  в сборнике «Материалы XY научной конференции аспирантов, магистрантов и студентов» </a:t>
            </a:r>
            <a:r>
              <a:rPr lang="ru-RU" sz="2800" dirty="0" smtClean="0"/>
              <a:t>2017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4733769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0"/>
            <a:ext cx="8229600" cy="11430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800" dirty="0" smtClean="0"/>
              <a:t>Цель работы – выяснить состояние и биоморфологию охраняемых деревьев г. Твери.</a:t>
            </a:r>
          </a:p>
          <a:p>
            <a:pPr marL="0" lvl="0" indent="0">
              <a:buNone/>
            </a:pPr>
            <a:endParaRPr lang="ru-RU" sz="2800" dirty="0" smtClean="0"/>
          </a:p>
          <a:p>
            <a:pPr marL="0" lvl="0" indent="0">
              <a:buNone/>
            </a:pPr>
            <a:r>
              <a:rPr lang="ru-RU" sz="2800" dirty="0" smtClean="0"/>
              <a:t>Задачи:</a:t>
            </a:r>
          </a:p>
          <a:p>
            <a:pPr lvl="0"/>
            <a:r>
              <a:rPr lang="ru-RU" sz="2800" dirty="0" smtClean="0"/>
              <a:t>Рассмотреть биоморфологические особенности вида;</a:t>
            </a:r>
          </a:p>
          <a:p>
            <a:pPr lvl="0"/>
            <a:r>
              <a:rPr lang="ru-RU" sz="2800" dirty="0" smtClean="0"/>
              <a:t>Выяснить состояние охраняемых деревьев, используя визуальные и инструментальные методы;</a:t>
            </a:r>
          </a:p>
          <a:p>
            <a:pPr lvl="0"/>
            <a:r>
              <a:rPr lang="ru-RU" sz="2800" dirty="0" smtClean="0"/>
              <a:t>Определить необходимые меры по сохранению охраняемых деревьев в г. Твери.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Безымянный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47799"/>
            <a:ext cx="9144000" cy="413406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0" y="6019800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Рис.1. Внешний вид деревьев и порядок нумерации</a:t>
            </a:r>
            <a:endParaRPr lang="ru-RU" sz="2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_20160516_142912 — копи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228600"/>
            <a:ext cx="5955301" cy="5867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2600" y="6172200"/>
            <a:ext cx="609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Рис.2. </a:t>
            </a:r>
            <a:r>
              <a:rPr lang="ru-RU" sz="2400" dirty="0" smtClean="0"/>
              <a:t>Особенности цветка </a:t>
            </a:r>
            <a:r>
              <a:rPr lang="ru-RU" sz="2400" i="1" dirty="0" smtClean="0"/>
              <a:t>Crata</a:t>
            </a:r>
            <a:r>
              <a:rPr lang="en-US" sz="2400" i="1" dirty="0" smtClean="0"/>
              <a:t>e</a:t>
            </a:r>
            <a:r>
              <a:rPr lang="ru-RU" sz="2400" i="1" dirty="0" smtClean="0"/>
              <a:t>gus altaica</a:t>
            </a:r>
            <a:endParaRPr lang="ru-RU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530814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6013357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38800" y="457200"/>
            <a:ext cx="3505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ru-RU" sz="2400" dirty="0" smtClean="0"/>
          </a:p>
          <a:p>
            <a:pPr marL="342900" indent="-342900">
              <a:buFont typeface="+mj-lt"/>
              <a:buAutoNum type="arabicPeriod"/>
            </a:pPr>
            <a:endParaRPr lang="ru-RU" dirty="0" smtClean="0"/>
          </a:p>
          <a:p>
            <a:pPr marL="342900" indent="-342900"/>
            <a:r>
              <a:rPr lang="ru-RU" dirty="0" smtClean="0"/>
              <a:t>   Обозначения:</a:t>
            </a:r>
          </a:p>
          <a:p>
            <a:pPr marL="342900" indent="-342900"/>
            <a:endParaRPr lang="ru-RU" dirty="0" smtClean="0"/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Перидерма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Пластинчатая колленхима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Паренхима первичной коры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Флоэмная склеренхима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Флоэма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Камбиальная зона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Сосуд ксилемы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Либриформ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Первичный сердцевинный луч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Перимедуллярная зона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/>
              <a:t>Сердцевина</a:t>
            </a:r>
          </a:p>
          <a:p>
            <a:pPr marL="342900" indent="-342900">
              <a:buFont typeface="+mj-lt"/>
              <a:buAutoNum type="arabicPeriod"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00200" y="6172200"/>
            <a:ext cx="6074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ctr"/>
            <a:r>
              <a:rPr lang="ru-RU" sz="2400" dirty="0" smtClean="0"/>
              <a:t>Рис.3. </a:t>
            </a:r>
            <a:r>
              <a:rPr lang="ru-RU" sz="2400" dirty="0" smtClean="0"/>
              <a:t>Поперечный срез стебля боярышника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5308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8229600" cy="61440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5791200"/>
            <a:ext cx="80010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Рис.4.Часть </a:t>
            </a:r>
            <a:r>
              <a:rPr lang="ru-RU" sz="2400" dirty="0" smtClean="0"/>
              <a:t>тангентального среза древесины боярышника</a:t>
            </a:r>
          </a:p>
          <a:p>
            <a:r>
              <a:rPr lang="ru-RU" dirty="0" smtClean="0"/>
              <a:t>1. Сердцевинные лучи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153082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44939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" y="6119336"/>
            <a:ext cx="8077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Рис.5. </a:t>
            </a:r>
            <a:r>
              <a:rPr lang="ru-RU" sz="2400" dirty="0" smtClean="0"/>
              <a:t>Часть радиального среза древесины боярышника</a:t>
            </a:r>
          </a:p>
          <a:p>
            <a:r>
              <a:rPr lang="ru-RU" dirty="0" smtClean="0"/>
              <a:t>1. Гомоцеллюлярный сердцевинный луч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_20160516_1427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400425" cy="6045200"/>
          </a:xfrm>
          <a:prstGeom prst="rect">
            <a:avLst/>
          </a:prstGeom>
        </p:spPr>
      </p:pic>
      <p:pic>
        <p:nvPicPr>
          <p:cNvPr id="3" name="Рисунок 2" descr="P_20170316_130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00725" y="0"/>
            <a:ext cx="3343275" cy="5943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027003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Рис.6. </a:t>
            </a:r>
            <a:r>
              <a:rPr lang="ru-RU" sz="2400" dirty="0" smtClean="0"/>
              <a:t>Дерево №1. Внешний вид (май); часть ствола, обвитая проводами с морозобойной трещиной</a:t>
            </a:r>
            <a:endParaRPr lang="ru-RU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8534400" cy="6400800"/>
          </a:xfrm>
          <a:prstGeom prst="rect">
            <a:avLst/>
          </a:prstGeom>
        </p:spPr>
      </p:pic>
      <p:pic>
        <p:nvPicPr>
          <p:cNvPr id="3" name="Рисунок 2" descr="GAyFDcmdw3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46512" y="-1"/>
            <a:ext cx="3597487" cy="640080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6396335"/>
            <a:ext cx="838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Рис.7. </a:t>
            </a:r>
            <a:r>
              <a:rPr lang="ru-RU" sz="2400" dirty="0" smtClean="0"/>
              <a:t>Резистограмма и внешний вид дерева №2 </a:t>
            </a:r>
            <a:endParaRPr lang="ru-RU" sz="2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5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</Template>
  <TotalTime>646</TotalTime>
  <Words>395</Words>
  <Application>Microsoft Office PowerPoint</Application>
  <PresentationFormat>Экран (4:3)</PresentationFormat>
  <Paragraphs>60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Тема5</vt:lpstr>
      <vt:lpstr>Биоморфология и состояние охраняемых деревьев города Твери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Выводы</vt:lpstr>
      <vt:lpstr>Выводы</vt:lpstr>
      <vt:lpstr>Публикации</vt:lpstr>
      <vt:lpstr>Спасибо за внимание!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Боярышник «Скорбященский»</dc:title>
  <dc:creator>Лидия Ульянова</dc:creator>
  <cp:lastModifiedBy>апп</cp:lastModifiedBy>
  <cp:revision>64</cp:revision>
  <dcterms:created xsi:type="dcterms:W3CDTF">2006-08-16T00:00:00Z</dcterms:created>
  <dcterms:modified xsi:type="dcterms:W3CDTF">2017-06-02T11:34:58Z</dcterms:modified>
</cp:coreProperties>
</file>