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2" r:id="rId10"/>
    <p:sldId id="263" r:id="rId11"/>
    <p:sldId id="264" r:id="rId12"/>
    <p:sldId id="268" r:id="rId13"/>
    <p:sldId id="267" r:id="rId14"/>
    <p:sldId id="270" r:id="rId15"/>
    <p:sldId id="271" r:id="rId16"/>
    <p:sldId id="277" r:id="rId17"/>
    <p:sldId id="272" r:id="rId18"/>
    <p:sldId id="274" r:id="rId19"/>
    <p:sldId id="273" r:id="rId20"/>
    <p:sldId id="276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8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D23E9-2380-451B-97F7-B742C67C2BE8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35B43-0FC5-42F7-A238-8E462A127F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214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035B43-0FC5-42F7-A238-8E462A127FF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693AA-4DC3-405E-8D29-38A3981FE715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18FC-16AB-4D6D-88EA-D4CA595339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693AA-4DC3-405E-8D29-38A3981FE715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18FC-16AB-4D6D-88EA-D4CA595339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693AA-4DC3-405E-8D29-38A3981FE715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18FC-16AB-4D6D-88EA-D4CA595339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693AA-4DC3-405E-8D29-38A3981FE715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18FC-16AB-4D6D-88EA-D4CA595339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693AA-4DC3-405E-8D29-38A3981FE715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FF118FC-16AB-4D6D-88EA-D4CA595339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693AA-4DC3-405E-8D29-38A3981FE715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18FC-16AB-4D6D-88EA-D4CA595339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693AA-4DC3-405E-8D29-38A3981FE715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18FC-16AB-4D6D-88EA-D4CA595339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693AA-4DC3-405E-8D29-38A3981FE715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18FC-16AB-4D6D-88EA-D4CA595339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693AA-4DC3-405E-8D29-38A3981FE715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18FC-16AB-4D6D-88EA-D4CA595339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693AA-4DC3-405E-8D29-38A3981FE715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18FC-16AB-4D6D-88EA-D4CA595339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693AA-4DC3-405E-8D29-38A3981FE715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18FC-16AB-4D6D-88EA-D4CA595339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13693AA-4DC3-405E-8D29-38A3981FE715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FF118FC-16AB-4D6D-88EA-D4CA595339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1415"/>
            <a:ext cx="8286808" cy="2071701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Концепт бизнес-плана  открытия кабинета </a:t>
            </a:r>
            <a:r>
              <a:rPr lang="ru-RU" sz="3600" dirty="0" err="1" smtClean="0"/>
              <a:t>арома</a:t>
            </a:r>
            <a:r>
              <a:rPr lang="ru-RU" sz="3600" dirty="0" smtClean="0"/>
              <a:t>-массажа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786322"/>
            <a:ext cx="6643702" cy="2071678"/>
          </a:xfrm>
        </p:spPr>
        <p:txBody>
          <a:bodyPr/>
          <a:lstStyle/>
          <a:p>
            <a:pPr algn="l"/>
            <a:r>
              <a:rPr lang="ru-RU" dirty="0" smtClean="0"/>
              <a:t>Подготовили: </a:t>
            </a:r>
            <a:r>
              <a:rPr lang="ru-RU" dirty="0" err="1" smtClean="0"/>
              <a:t>Кромина</a:t>
            </a:r>
            <a:r>
              <a:rPr lang="ru-RU" dirty="0" smtClean="0"/>
              <a:t> К.М. и </a:t>
            </a:r>
            <a:r>
              <a:rPr lang="ru-RU" dirty="0" err="1" smtClean="0"/>
              <a:t>Данилеско</a:t>
            </a:r>
            <a:r>
              <a:rPr lang="ru-RU" dirty="0" smtClean="0"/>
              <a:t> М. И. </a:t>
            </a:r>
          </a:p>
          <a:p>
            <a:pPr algn="l"/>
            <a:r>
              <a:rPr lang="ru-RU" dirty="0" smtClean="0"/>
              <a:t>Научный руководитель: </a:t>
            </a:r>
            <a:r>
              <a:rPr lang="ru-RU" dirty="0" err="1" smtClean="0"/>
              <a:t>к.э.н</a:t>
            </a:r>
            <a:r>
              <a:rPr lang="ru-RU" dirty="0" smtClean="0"/>
              <a:t>. Щербаков Алексей Владимирович. </a:t>
            </a:r>
            <a:endParaRPr lang="ru-RU" dirty="0"/>
          </a:p>
        </p:txBody>
      </p:sp>
      <p:pic>
        <p:nvPicPr>
          <p:cNvPr id="1026" name="Picture 2" descr="C:\Users\user\Desktop\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8868"/>
            <a:ext cx="3000364" cy="2214578"/>
          </a:xfrm>
          <a:prstGeom prst="rect">
            <a:avLst/>
          </a:prstGeom>
          <a:noFill/>
        </p:spPr>
      </p:pic>
      <p:pic>
        <p:nvPicPr>
          <p:cNvPr id="1027" name="Picture 3" descr="C:\Users\user\Desktop\spa-cvety-yablonya-sol-mylo-1200x6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428868"/>
            <a:ext cx="3683026" cy="2214578"/>
          </a:xfrm>
          <a:prstGeom prst="rect">
            <a:avLst/>
          </a:prstGeom>
          <a:noFill/>
        </p:spPr>
      </p:pic>
      <p:pic>
        <p:nvPicPr>
          <p:cNvPr id="1028" name="Picture 4" descr="C:\Users\user\Desktop\kosmeticheskie-masl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1" y="2428868"/>
            <a:ext cx="2428893" cy="225112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5.Организационный план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Наименование организации внедрения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бизнес-проекта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ИП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Культ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Бьюти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Адрес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г.Тверь, Комсомольский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пр-кт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11 корп. 2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Дата основания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2018 год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Михайлов Сергей Евгеньевич  , мануальный терапевт , врач высшей категорий , массажист 1 разряда.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Организационная структура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линейная.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10397443019616d48613286f9c95e092f5c73f20c76b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4143380"/>
            <a:ext cx="3549993" cy="24494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5.Организационный план(персонал)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штате массажного салона всего-7 человек, 2 массажиста высшей категорий, 2 администратора , 2 уборщицы, и непосредственно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сам руководитель салона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user\Desktop\42880organiz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929066"/>
            <a:ext cx="3006409" cy="2000264"/>
          </a:xfrm>
          <a:prstGeom prst="rect">
            <a:avLst/>
          </a:prstGeom>
          <a:noFill/>
        </p:spPr>
      </p:pic>
      <p:pic>
        <p:nvPicPr>
          <p:cNvPr id="6148" name="Picture 4" descr="C:\Users\user\Desktop\krabi-spa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571876"/>
            <a:ext cx="3571900" cy="2382457"/>
          </a:xfrm>
          <a:prstGeom prst="rect">
            <a:avLst/>
          </a:prstGeom>
          <a:noFill/>
        </p:spPr>
      </p:pic>
      <p:pic>
        <p:nvPicPr>
          <p:cNvPr id="6149" name="Picture 5" descr="C:\Users\user\Desktop\domestic-cleaning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3003" y="3571876"/>
            <a:ext cx="2620997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Страхование рисков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358775">
              <a:lnSpc>
                <a:spcPct val="120000"/>
              </a:lnSpc>
              <a:buClr>
                <a:srgbClr val="D680A5"/>
              </a:buClr>
              <a:buSzPct val="90000"/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целях оценки устойчивости и эффективности проекта в условиях неопределенности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нами применена укрупненная оценка устойчивости.</a:t>
            </a:r>
          </a:p>
          <a:p>
            <a:pPr indent="358775">
              <a:lnSpc>
                <a:spcPct val="120000"/>
              </a:lnSpc>
              <a:buClr>
                <a:srgbClr val="D680A5"/>
              </a:buClr>
              <a:buSzPct val="90000"/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Размер поправки на риск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недополучения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предусмотренных проектом доходов принят равным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8%,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что соответствует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цели проекта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производство и продвижение на рынок новой продукции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(8-10%, проф. Л.Н. Усенко, «Бизнес-анализ»).</a:t>
            </a:r>
          </a:p>
          <a:p>
            <a:pPr indent="358775">
              <a:lnSpc>
                <a:spcPct val="120000"/>
              </a:lnSpc>
              <a:buClr>
                <a:srgbClr val="D680A5"/>
              </a:buClr>
              <a:buSzPct val="90000"/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Данная ставка процента (10%) использована нами при расчете показателей эффективности бизнес-плана (см. п. 7 настоящего концепт бизнес- плана «Финансовый план»).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7. Финансовый план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момент 2018 года: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Куль-Бьюти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имеет  устойчивое финансовое положение.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Руководство решила инвестировать этот проект за счет собственных средств.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 качестве показателей эффективности бизнес-плана было принято следующие 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чистая приведенная стоимость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чистая приведенная стоимость с учетом поправок и рисков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срок окупаемости рассчитанный статистическим методом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Срок окупаемости, рассчитанный динамическим методом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Движение денежных потоков. Эффективность бизнес-плана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7203913"/>
              </p:ext>
            </p:extLst>
          </p:nvPr>
        </p:nvGraphicFramePr>
        <p:xfrm>
          <a:off x="1646238" y="1606550"/>
          <a:ext cx="5734050" cy="461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Документ" r:id="rId3" imgW="8200392" imgH="6594176" progId="Word.Document.12">
                  <p:embed/>
                </p:oleObj>
              </mc:Choice>
              <mc:Fallback>
                <p:oleObj name="Документ" r:id="rId3" imgW="8200392" imgH="6594176" progId="Word.Document.12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238" y="1606550"/>
                        <a:ext cx="5734050" cy="461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Расчет окупаемости проекта (статический метод)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67544" y="2420888"/>
          <a:ext cx="8064895" cy="3240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722"/>
                <a:gridCol w="1626534"/>
                <a:gridCol w="1762078"/>
                <a:gridCol w="2385582"/>
                <a:gridCol w="1612979"/>
              </a:tblGrid>
              <a:tr h="9530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Год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Сумма инвестиций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Чистый доход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Ряд платежей и поступлений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То же , с нарастающим итогом </a:t>
                      </a:r>
                      <a:endParaRPr lang="ru-RU" dirty="0"/>
                    </a:p>
                  </a:txBody>
                  <a:tcPr/>
                </a:tc>
              </a:tr>
              <a:tr h="381219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-144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-144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-144</a:t>
                      </a:r>
                      <a:endParaRPr lang="ru-RU" dirty="0"/>
                    </a:p>
                  </a:txBody>
                  <a:tcPr/>
                </a:tc>
              </a:tr>
              <a:tr h="381219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-53</a:t>
                      </a:r>
                      <a:endParaRPr lang="ru-RU" dirty="0"/>
                    </a:p>
                  </a:txBody>
                  <a:tcPr/>
                </a:tc>
              </a:tr>
              <a:tr h="381219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104</a:t>
                      </a:r>
                      <a:endParaRPr lang="ru-RU" dirty="0"/>
                    </a:p>
                  </a:txBody>
                  <a:tcPr/>
                </a:tc>
              </a:tr>
              <a:tr h="381219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236</a:t>
                      </a:r>
                      <a:endParaRPr lang="ru-RU" dirty="0"/>
                    </a:p>
                  </a:txBody>
                  <a:tcPr/>
                </a:tc>
              </a:tr>
              <a:tr h="381219">
                <a:tc>
                  <a:txBody>
                    <a:bodyPr/>
                    <a:lstStyle/>
                    <a:p>
                      <a:r>
                        <a:rPr lang="ru-RU" smtClean="0"/>
                        <a:t>4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-40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321</a:t>
                      </a:r>
                      <a:endParaRPr lang="ru-RU" dirty="0"/>
                    </a:p>
                  </a:txBody>
                  <a:tcPr/>
                </a:tc>
              </a:tr>
              <a:tr h="381219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387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Расчет окупаемости проекта (статический метод)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534988" y="2063750"/>
          <a:ext cx="8059737" cy="165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Документ" r:id="rId3" imgW="10320609" imgH="2132371" progId="Word.Document.12">
                  <p:embed/>
                </p:oleObj>
              </mc:Choice>
              <mc:Fallback>
                <p:oleObj name="Документ" r:id="rId3" imgW="10320609" imgH="2132371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88" y="2063750"/>
                        <a:ext cx="8059737" cy="1658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Расчет окупаемости проекта (динамический метод)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95536" y="1700808"/>
          <a:ext cx="7992890" cy="4873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578"/>
                <a:gridCol w="1598578"/>
                <a:gridCol w="1598578"/>
                <a:gridCol w="1598578"/>
                <a:gridCol w="1598578"/>
              </a:tblGrid>
              <a:tr h="4160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Ставка дисконта =10%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6018">
                <a:tc>
                  <a:txBody>
                    <a:bodyPr/>
                    <a:lstStyle/>
                    <a:p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Ряд платежей</a:t>
                      </a:r>
                      <a:r>
                        <a:rPr lang="ru-RU" baseline="0" dirty="0" smtClean="0"/>
                        <a:t> и поступлений, </a:t>
                      </a:r>
                      <a:r>
                        <a:rPr lang="ru-RU" baseline="0" dirty="0" err="1" smtClean="0"/>
                        <a:t>тыс.руб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Коэффициент</a:t>
                      </a:r>
                      <a:r>
                        <a:rPr lang="ru-RU" baseline="0" dirty="0" smtClean="0"/>
                        <a:t> дисконтирования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Дисконтированная </a:t>
                      </a:r>
                      <a:r>
                        <a:rPr lang="ru-RU" dirty="0" err="1" smtClean="0"/>
                        <a:t>сумма,тыс.руб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Дисконтированная сумма нарастающим итогом, </a:t>
                      </a:r>
                      <a:r>
                        <a:rPr lang="ru-RU" dirty="0" err="1" smtClean="0"/>
                        <a:t>тыс.руб</a:t>
                      </a:r>
                      <a:endParaRPr lang="ru-RU" dirty="0"/>
                    </a:p>
                  </a:txBody>
                  <a:tcPr/>
                </a:tc>
              </a:tr>
              <a:tr h="416018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-144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-144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-144</a:t>
                      </a:r>
                      <a:endParaRPr lang="ru-RU" dirty="0"/>
                    </a:p>
                  </a:txBody>
                  <a:tcPr/>
                </a:tc>
              </a:tr>
              <a:tr h="416018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0,909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82,71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-61,29</a:t>
                      </a:r>
                      <a:endParaRPr lang="ru-RU" dirty="0"/>
                    </a:p>
                  </a:txBody>
                  <a:tcPr/>
                </a:tc>
              </a:tr>
              <a:tr h="416018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129,68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68,39</a:t>
                      </a:r>
                      <a:endParaRPr lang="ru-RU" dirty="0"/>
                    </a:p>
                  </a:txBody>
                  <a:tcPr/>
                </a:tc>
              </a:tr>
              <a:tr h="416018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0,752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99,26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167,65</a:t>
                      </a:r>
                      <a:endParaRPr lang="ru-RU" dirty="0"/>
                    </a:p>
                  </a:txBody>
                  <a:tcPr/>
                </a:tc>
              </a:tr>
              <a:tr h="416018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0,683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58,05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225,7</a:t>
                      </a:r>
                      <a:endParaRPr lang="ru-RU" dirty="0"/>
                    </a:p>
                  </a:txBody>
                  <a:tcPr/>
                </a:tc>
              </a:tr>
              <a:tr h="416018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40,98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266,68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229600" cy="3600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9"/>
            <a:ext cx="8301608" cy="280831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Сопоставление двух методов расчета срока окупаемости (статистический и динамический) показывает, что расчет по второму методу дает больший срок возмещения затрат-до 2,473года вместо 1,338года.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8" name="Содержимое 3"/>
          <p:cNvGraphicFramePr>
            <a:graphicFrameLocks noChangeAspect="1"/>
          </p:cNvGraphicFramePr>
          <p:nvPr/>
        </p:nvGraphicFramePr>
        <p:xfrm>
          <a:off x="757238" y="901700"/>
          <a:ext cx="7277100" cy="199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Документ" r:id="rId3" imgW="11794622" imgH="3247421" progId="Word.Document.12">
                  <p:embed/>
                </p:oleObj>
              </mc:Choice>
              <mc:Fallback>
                <p:oleObj name="Документ" r:id="rId3" imgW="11794622" imgH="3247421" progId="Word.Document.12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8" y="901700"/>
                        <a:ext cx="7277100" cy="1998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Расчет чистой приведенной стоимости проекта с учетом риска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67544" y="1844824"/>
          <a:ext cx="8229600" cy="433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Период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Денежный поток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Коэффициент дисконтирования при </a:t>
                      </a:r>
                      <a:r>
                        <a:rPr lang="en-US" dirty="0" smtClean="0"/>
                        <a:t> 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r1=0.1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Дисконтированный</a:t>
                      </a:r>
                      <a:r>
                        <a:rPr lang="ru-RU" baseline="0" dirty="0" smtClean="0"/>
                        <a:t> доход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r1=0.1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Коэффициент дисконтирования при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ru-RU" sz="1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=0.1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Дисконтированный доход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ru-RU" sz="1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=0.1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-144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-144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-144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0,909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82,71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0,847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77,07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129,68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0,718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112,72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0,751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99,13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80,25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0,683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58,05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0,515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43,77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40,98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0,437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28,84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NVP=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266,55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198,65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785794"/>
            <a:ext cx="6972320" cy="1071570"/>
          </a:xfrm>
        </p:spPr>
        <p:txBody>
          <a:bodyPr/>
          <a:lstStyle/>
          <a:p>
            <a:pPr algn="l"/>
            <a:r>
              <a:rPr lang="ru-RU" dirty="0" smtClean="0"/>
              <a:t>Содержание: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214554"/>
            <a:ext cx="7758138" cy="368618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Резюме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Описание вида деятельности (услуги)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План маркетинга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Производственный план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Организационный план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Страхование и риски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Финансовый план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Приложение </a:t>
            </a:r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</a:t>
            </a:r>
            <a:r>
              <a:rPr lang="ru-RU" dirty="0" err="1" smtClean="0"/>
              <a:t>безрисковой</a:t>
            </a:r>
            <a:r>
              <a:rPr lang="ru-RU" dirty="0" smtClean="0"/>
              <a:t> ставке дисконта чистый дисконтированный доход равен + 266,55 </a:t>
            </a:r>
            <a:r>
              <a:rPr lang="ru-RU" dirty="0" err="1" smtClean="0"/>
              <a:t>тыс.руб</a:t>
            </a:r>
            <a:r>
              <a:rPr lang="ru-RU" dirty="0" smtClean="0"/>
              <a:t>, а при введении поправки на риск (при </a:t>
            </a:r>
            <a:r>
              <a:rPr lang="en-US" dirty="0" smtClean="0"/>
              <a:t>r=</a:t>
            </a:r>
            <a:r>
              <a:rPr lang="ru-RU" dirty="0" smtClean="0"/>
              <a:t> 0,18) сумма стала + 198,65</a:t>
            </a:r>
          </a:p>
          <a:p>
            <a:r>
              <a:rPr lang="ru-RU" u="sng" dirty="0" smtClean="0"/>
              <a:t>Вывод</a:t>
            </a:r>
            <a:r>
              <a:rPr lang="en-US" u="sng" dirty="0" smtClean="0"/>
              <a:t>:</a:t>
            </a:r>
            <a:r>
              <a:rPr lang="ru-RU" u="sng" dirty="0" smtClean="0"/>
              <a:t> проект показал свою устойчивость в условиях риска.</a:t>
            </a:r>
          </a:p>
          <a:p>
            <a:endParaRPr lang="ru-RU" u="sng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2" descr="C:\Users\user\Desktop\2a30f2ad3bdf3bd55ad9d3a9a0f3c7a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48706" y="1600200"/>
            <a:ext cx="5646587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Резюме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 реализации проекта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г.Тверь РФ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Расчетный срок реализации проекта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 лет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Срок окупаемости проекта, рассчитанный статическим методом –1,338 года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Срок окупаемости проекта, рассчитанный динамическим методом-2,473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Наименование услуги (цель проекта): услуги персонального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аромамассажа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Целевая аудитория: женщины в возрасте до 55 лет.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Стратегическая цена 1 услуги: 1200руб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Целевая себестоимость 1 услуги:  800 руб.</a:t>
            </a:r>
          </a:p>
          <a:p>
            <a:r>
              <a:rPr lang="ru-RU" b="1" u="sng" dirty="0" smtClean="0">
                <a:solidFill>
                  <a:srgbClr val="64203A"/>
                </a:solidFill>
                <a:latin typeface="Arial" charset="0"/>
                <a:cs typeface="Arial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Чистый дисконтированный доход: 266,55тыс. руб.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Чистый дисконтированный доход с учетом поправки на риск: 198,65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тыс.руб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Описание услуги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Аромамассаж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это лечебный массаж, который расслабляет и успокаивает, влияет на физическом и энергетическом уровне, помогает снять напряжение, способствуя избавлению от десятка недугов, помогая расслабиться и повысить тонус тела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4500" dirty="0" smtClean="0">
                <a:latin typeface="Times New Roman" pitchFamily="18" charset="0"/>
                <a:cs typeface="Times New Roman" pitchFamily="18" charset="0"/>
              </a:rPr>
            </a:b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Содержимое 3" descr="biznes-na-massazh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749675" y="1770856"/>
            <a:ext cx="4762500" cy="28575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3.План маркетинга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роцедура является популярной по всему миру , эффект от процедуры виден после первого раза , стоимость является доступной (1200)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Рекомендуется курс лечебного массажа 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ароматерапией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от 5 сеансов, 1 раз в неделю.</a:t>
            </a:r>
            <a:r>
              <a:rPr lang="ru-RU" sz="2000" dirty="0" smtClean="0"/>
              <a:t> Продолжительность </a:t>
            </a:r>
            <a:r>
              <a:rPr lang="ru-RU" sz="2000" dirty="0" err="1" smtClean="0"/>
              <a:t>аромамассажа</a:t>
            </a:r>
            <a:r>
              <a:rPr lang="ru-RU" sz="2000" dirty="0" smtClean="0"/>
              <a:t> в среднем составляет полтора часа.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49292ze0069a4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673907"/>
            <a:ext cx="5111750" cy="5051399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маркетинка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Аромамассаж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оказывает такие положительные эффекты как: тонизирующий, успокаивающий, антисептический, регулируют артериальное давление, способствуют регенерации кожи, разглаживанию морщин и омоложению. Так кедровое масло применяют для омоложения кожи. Людям, страдающим бессонницей и подверженным стрессам, рекомендуют масла: лаванды,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иланг-иланг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ромашки, перечной мяты, розмарина, тимьяна, гвоздики. Для похудения: апельсина, мандарина, анис и можжевельник.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Целевая аудитория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женщины от 20 до 55 лет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План маркетинга - стратегическая канва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8540077" cy="4803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939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План маркетинга –</a:t>
            </a:r>
            <a:r>
              <a:rPr lang="ru-RU" dirty="0" err="1" smtClean="0"/>
              <a:t>таргет</a:t>
            </a:r>
            <a:r>
              <a:rPr lang="ru-RU" dirty="0" smtClean="0"/>
              <a:t> - </a:t>
            </a:r>
            <a:r>
              <a:rPr lang="ru-RU" dirty="0" err="1" smtClean="0"/>
              <a:t>костинг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857365"/>
            <a:ext cx="6929486" cy="4000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esktop\process-target-kosting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71612"/>
            <a:ext cx="6378594" cy="4575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Производственный план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Основные средства, помещение ( кабинет с массажным столом 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Расходные материалы :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аромамасла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,одноразовые салфетки и полотенца, одноразовые тапочки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дез.средства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электроэнергия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Сметная калькуляция себестоимости услуги  планируется по следующей схеме: з/п массажиста+ расходный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материал+расходы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материал+ отчисления ФОТ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Целевая себестоимость 1 услуги 800 руб.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308</TotalTime>
  <Words>833</Words>
  <Application>Microsoft Office PowerPoint</Application>
  <PresentationFormat>Экран (4:3)</PresentationFormat>
  <Paragraphs>223</Paragraphs>
  <Slides>21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Апекс</vt:lpstr>
      <vt:lpstr>Microsoft Word Document</vt:lpstr>
      <vt:lpstr>Документ</vt:lpstr>
      <vt:lpstr>Концепт бизнес-плана  открытия кабинета арома-массажа</vt:lpstr>
      <vt:lpstr>Содержание:</vt:lpstr>
      <vt:lpstr>Резюме</vt:lpstr>
      <vt:lpstr>2. Описание услуги</vt:lpstr>
      <vt:lpstr>3.План маркетинга</vt:lpstr>
      <vt:lpstr>План маркетинка</vt:lpstr>
      <vt:lpstr>План маркетинга - стратегическая канва </vt:lpstr>
      <vt:lpstr>План маркетинга –таргет - костинг</vt:lpstr>
      <vt:lpstr>4. Производственный план</vt:lpstr>
      <vt:lpstr>5.Организационный план</vt:lpstr>
      <vt:lpstr>5.Организационный план(персонал)</vt:lpstr>
      <vt:lpstr>Страхование рисков</vt:lpstr>
      <vt:lpstr>7. Финансовый план</vt:lpstr>
      <vt:lpstr>Движение денежных потоков. Эффективность бизнес-плана</vt:lpstr>
      <vt:lpstr>Расчет окупаемости проекта (статический метод)</vt:lpstr>
      <vt:lpstr>Расчет окупаемости проекта (статический метод)</vt:lpstr>
      <vt:lpstr>Расчет окупаемости проекта (динамический метод)</vt:lpstr>
      <vt:lpstr>Презентация PowerPoint</vt:lpstr>
      <vt:lpstr>Расчет чистой приведенной стоимости проекта с учетом риска</vt:lpstr>
      <vt:lpstr>Презентация PowerPoint</vt:lpstr>
      <vt:lpstr>Спасибо за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студент</cp:lastModifiedBy>
  <cp:revision>62</cp:revision>
  <dcterms:created xsi:type="dcterms:W3CDTF">2018-02-10T15:51:29Z</dcterms:created>
  <dcterms:modified xsi:type="dcterms:W3CDTF">2018-03-03T11:02:10Z</dcterms:modified>
</cp:coreProperties>
</file>