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5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8;&#1080;&#1084;&#1086;&#1092;&#1077;&#1081;\Desktop\kanva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8;&#1080;&#1084;&#1086;&#1092;&#1077;&#1081;\Desktop\&#1051;&#1080;&#1089;&#1090;%20Microsoft%20Office%20Exce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r>
              <a:rPr lang="ru-RU" sz="2400" baseline="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маркетинга - стратегическая канва.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067933352186181"/>
          <c:y val="2.0967591038418568E-2"/>
        </c:manualLayout>
      </c:layout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Тонзиллор</c:v>
                </c:pt>
              </c:strCache>
            </c:strRef>
          </c:tx>
          <c:dLbls>
            <c:delete val="1"/>
          </c:dLbls>
          <c:cat>
            <c:strRef>
              <c:f>Лист1!$B$1:$G$1</c:f>
              <c:strCache>
                <c:ptCount val="6"/>
                <c:pt idx="0">
                  <c:v>Цена</c:v>
                </c:pt>
                <c:pt idx="1">
                  <c:v>Эффективность</c:v>
                </c:pt>
                <c:pt idx="2">
                  <c:v>Кратность применения</c:v>
                </c:pt>
                <c:pt idx="3">
                  <c:v>Длительность лечения</c:v>
                </c:pt>
                <c:pt idx="4">
                  <c:v>Безболезненность</c:v>
                </c:pt>
                <c:pt idx="5">
                  <c:v>Риск повторного заболевания</c:v>
                </c:pt>
              </c:strCache>
            </c:str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4</c:v>
                </c:pt>
                <c:pt idx="1">
                  <c:v>10</c:v>
                </c:pt>
                <c:pt idx="2">
                  <c:v>7</c:v>
                </c:pt>
                <c:pt idx="3">
                  <c:v>7</c:v>
                </c:pt>
                <c:pt idx="4">
                  <c:v>3</c:v>
                </c:pt>
                <c:pt idx="5">
                  <c:v>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Лист1!$A$3</c:f>
              <c:strCache>
                <c:ptCount val="1"/>
                <c:pt idx="0">
                  <c:v>Операционное вмешательство</c:v>
                </c:pt>
              </c:strCache>
            </c:strRef>
          </c:tx>
          <c:dLbls>
            <c:delete val="1"/>
          </c:dLbls>
          <c:cat>
            <c:strRef>
              <c:f>Лист1!$B$1:$G$1</c:f>
              <c:strCache>
                <c:ptCount val="6"/>
                <c:pt idx="0">
                  <c:v>Цена</c:v>
                </c:pt>
                <c:pt idx="1">
                  <c:v>Эффективность</c:v>
                </c:pt>
                <c:pt idx="2">
                  <c:v>Кратность применения</c:v>
                </c:pt>
                <c:pt idx="3">
                  <c:v>Длительность лечения</c:v>
                </c:pt>
                <c:pt idx="4">
                  <c:v>Безболезненность</c:v>
                </c:pt>
                <c:pt idx="5">
                  <c:v>Риск повторного заболевания</c:v>
                </c:pt>
              </c:strCache>
            </c:strRef>
          </c:cat>
          <c:val>
            <c:numRef>
              <c:f>Лист1!$B$3:$G$3</c:f>
              <c:numCache>
                <c:formatCode>General</c:formatCode>
                <c:ptCount val="6"/>
                <c:pt idx="0">
                  <c:v>10</c:v>
                </c:pt>
                <c:pt idx="1">
                  <c:v>12</c:v>
                </c:pt>
                <c:pt idx="2">
                  <c:v>3</c:v>
                </c:pt>
                <c:pt idx="3">
                  <c:v>3</c:v>
                </c:pt>
                <c:pt idx="4">
                  <c:v>9</c:v>
                </c:pt>
                <c:pt idx="5">
                  <c:v>1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Лист1!$A$4</c:f>
              <c:strCache>
                <c:ptCount val="1"/>
                <c:pt idx="0">
                  <c:v>Альтернативное решение</c:v>
                </c:pt>
              </c:strCache>
            </c:strRef>
          </c:tx>
          <c:dLbls>
            <c:delete val="1"/>
          </c:dLbls>
          <c:cat>
            <c:strRef>
              <c:f>Лист1!$B$1:$G$1</c:f>
              <c:strCache>
                <c:ptCount val="6"/>
                <c:pt idx="0">
                  <c:v>Цена</c:v>
                </c:pt>
                <c:pt idx="1">
                  <c:v>Эффективность</c:v>
                </c:pt>
                <c:pt idx="2">
                  <c:v>Кратность применения</c:v>
                </c:pt>
                <c:pt idx="3">
                  <c:v>Длительность лечения</c:v>
                </c:pt>
                <c:pt idx="4">
                  <c:v>Безболезненность</c:v>
                </c:pt>
                <c:pt idx="5">
                  <c:v>Риск повторного заболевания</c:v>
                </c:pt>
              </c:strCache>
            </c:strRef>
          </c:cat>
          <c:val>
            <c:numRef>
              <c:f>Лист1!$B$4:$G$4</c:f>
              <c:numCache>
                <c:formatCode>General</c:formatCode>
                <c:ptCount val="6"/>
                <c:pt idx="0">
                  <c:v>2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2</c:v>
                </c:pt>
                <c:pt idx="5">
                  <c:v>7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8013824"/>
        <c:axId val="76118208"/>
      </c:lineChart>
      <c:catAx>
        <c:axId val="88013824"/>
        <c:scaling>
          <c:orientation val="minMax"/>
        </c:scaling>
        <c:delete val="0"/>
        <c:axPos val="b"/>
        <c:majorTickMark val="none"/>
        <c:minorTickMark val="none"/>
        <c:tickLblPos val="nextTo"/>
        <c:crossAx val="76118208"/>
        <c:crosses val="autoZero"/>
        <c:auto val="1"/>
        <c:lblAlgn val="ctr"/>
        <c:lblOffset val="100"/>
        <c:noMultiLvlLbl val="0"/>
      </c:catAx>
      <c:valAx>
        <c:axId val="761182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88013824"/>
        <c:crosses val="autoZero"/>
        <c:crossBetween val="between"/>
      </c:valAx>
    </c:plotArea>
    <c:legend>
      <c:legendPos val="t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инансовое</a:t>
            </a:r>
            <a:r>
              <a:rPr lang="ru-RU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aseline="0" dirty="0">
                <a:latin typeface="Times New Roman" pitchFamily="18" charset="0"/>
                <a:cs typeface="Times New Roman" pitchFamily="18" charset="0"/>
              </a:rPr>
              <a:t>состояние организации на момент внедрения проекта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г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Внеоборотные вктивы</c:v>
                </c:pt>
                <c:pt idx="1">
                  <c:v>Оборотные активы</c:v>
                </c:pt>
                <c:pt idx="2">
                  <c:v>Капитал и резервы</c:v>
                </c:pt>
                <c:pt idx="3">
                  <c:v>Краткосрочные обязательства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431556000</c:v>
                </c:pt>
                <c:pt idx="1">
                  <c:v>27011000</c:v>
                </c:pt>
                <c:pt idx="2">
                  <c:v>440495000</c:v>
                </c:pt>
                <c:pt idx="3">
                  <c:v>18072000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2016 г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Внеоборотные вктивы</c:v>
                </c:pt>
                <c:pt idx="1">
                  <c:v>Оборотные активы</c:v>
                </c:pt>
                <c:pt idx="2">
                  <c:v>Капитал и резервы</c:v>
                </c:pt>
                <c:pt idx="3">
                  <c:v>Краткосрочные обязательства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432770000</c:v>
                </c:pt>
                <c:pt idx="1">
                  <c:v>23866000</c:v>
                </c:pt>
                <c:pt idx="2">
                  <c:v>439358000</c:v>
                </c:pt>
                <c:pt idx="3">
                  <c:v>17278000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2015 г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Внеоборотные вктивы</c:v>
                </c:pt>
                <c:pt idx="1">
                  <c:v>Оборотные активы</c:v>
                </c:pt>
                <c:pt idx="2">
                  <c:v>Капитал и резервы</c:v>
                </c:pt>
                <c:pt idx="3">
                  <c:v>Краткосрочные обязательства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85839000</c:v>
                </c:pt>
                <c:pt idx="1">
                  <c:v>9956000</c:v>
                </c:pt>
                <c:pt idx="2">
                  <c:v>83492000</c:v>
                </c:pt>
                <c:pt idx="3">
                  <c:v>12303000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2899584"/>
        <c:axId val="113386624"/>
      </c:barChart>
      <c:catAx>
        <c:axId val="112899584"/>
        <c:scaling>
          <c:orientation val="minMax"/>
        </c:scaling>
        <c:delete val="0"/>
        <c:axPos val="b"/>
        <c:majorTickMark val="none"/>
        <c:minorTickMark val="none"/>
        <c:tickLblPos val="nextTo"/>
        <c:crossAx val="113386624"/>
        <c:crosses val="autoZero"/>
        <c:auto val="1"/>
        <c:lblAlgn val="ctr"/>
        <c:lblOffset val="100"/>
        <c:noMultiLvlLbl val="0"/>
      </c:catAx>
      <c:valAx>
        <c:axId val="113386624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11289958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C24FEB-03BF-4692-9178-0DA2DE16D644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E2209-89E7-4008-B7D4-CED9AA23AA2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43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E2209-89E7-4008-B7D4-CED9AA23AA2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видеоролик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FE2209-89E7-4008-B7D4-CED9AA23AA27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FD78-FEBD-46FB-9B8B-B3BAF9343B14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703DD-E78F-44C2-9C0B-CF2E3DF55F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FD78-FEBD-46FB-9B8B-B3BAF9343B14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703DD-E78F-44C2-9C0B-CF2E3DF55F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FD78-FEBD-46FB-9B8B-B3BAF9343B14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703DD-E78F-44C2-9C0B-CF2E3DF55F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FD78-FEBD-46FB-9B8B-B3BAF9343B14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703DD-E78F-44C2-9C0B-CF2E3DF55F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FD78-FEBD-46FB-9B8B-B3BAF9343B14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703DD-E78F-44C2-9C0B-CF2E3DF55F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FD78-FEBD-46FB-9B8B-B3BAF9343B14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703DD-E78F-44C2-9C0B-CF2E3DF55F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FD78-FEBD-46FB-9B8B-B3BAF9343B14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703DD-E78F-44C2-9C0B-CF2E3DF55F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FD78-FEBD-46FB-9B8B-B3BAF9343B14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703DD-E78F-44C2-9C0B-CF2E3DF55F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FD78-FEBD-46FB-9B8B-B3BAF9343B14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703DD-E78F-44C2-9C0B-CF2E3DF55F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FD78-FEBD-46FB-9B8B-B3BAF9343B14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703DD-E78F-44C2-9C0B-CF2E3DF55F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BFD78-FEBD-46FB-9B8B-B3BAF9343B14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703DD-E78F-44C2-9C0B-CF2E3DF55F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BFD78-FEBD-46FB-9B8B-B3BAF9343B14}" type="datetimeFigureOut">
              <a:rPr lang="ru-RU" smtClean="0"/>
              <a:pPr/>
              <a:t>16.02.2018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703DD-E78F-44C2-9C0B-CF2E3DF55F5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3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188640"/>
            <a:ext cx="7772400" cy="2376264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МИНИСТЕРСТВО ОБРАЗОВАНИЯ И НАУКИ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ФГБОУ ВО Тверской государственный университет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КОНЦЕПТ БИЗНЕС-ПЛАН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внедрению ультразвукового аппарата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 базе НУЗ ОКБ ст.Тверь ОАО РЖД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4725144"/>
            <a:ext cx="6624736" cy="1944216"/>
          </a:xfrm>
        </p:spPr>
        <p:txBody>
          <a:bodyPr>
            <a:normAutofit/>
          </a:bodyPr>
          <a:lstStyle/>
          <a:p>
            <a:pPr algn="l"/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Подготовили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Виноградова Светлана Альбертовна ,</a:t>
            </a:r>
          </a:p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Ким Анастасия Тимофеевна ,Петрова Анна Михайловна</a:t>
            </a:r>
          </a:p>
          <a:p>
            <a:pPr algn="l"/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Заказчик: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Гл. врач НУЗ ОКБ ст.Тверь ОАО РЖД Ульянова О.Ю.</a:t>
            </a:r>
          </a:p>
          <a:p>
            <a:pPr algn="l"/>
            <a:r>
              <a:rPr lang="ru-RU" sz="1800" u="sng" dirty="0" smtClean="0">
                <a:latin typeface="Times New Roman" pitchFamily="18" charset="0"/>
                <a:cs typeface="Times New Roman" pitchFamily="18" charset="0"/>
              </a:rPr>
              <a:t>Научный руководитель: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к. э. н. Щербаков Алексей Владимирович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SY5sQQKgw1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2492896"/>
            <a:ext cx="4464496" cy="1873316"/>
          </a:xfrm>
          <a:prstGeom prst="rect">
            <a:avLst/>
          </a:prstGeom>
        </p:spPr>
      </p:pic>
      <p:pic>
        <p:nvPicPr>
          <p:cNvPr id="11" name="Рисунок 10" descr="IxLbWRCYhU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64088" y="2492896"/>
            <a:ext cx="2496276" cy="18722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23528" y="188641"/>
            <a:ext cx="7772400" cy="936104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4.ПРОИЗВОДСТВЕННЫЙ ПЛАН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07504" y="908720"/>
            <a:ext cx="8856984" cy="5400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Основные средства :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*собственное помещение  поликлиники №1 НУЗ ОКБ ОАО РЖД 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*кабинет физиотерапии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*аппарат «ТОНЗИЛЛОР»</a:t>
            </a:r>
          </a:p>
          <a:p>
            <a:pPr algn="l"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*кресло для пациента</a:t>
            </a:r>
          </a:p>
          <a:p>
            <a:pPr algn="l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Расходные материалы: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*одноразовые салфетки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*электроэнергия на технологические цели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*дезинфицирующие средства</a:t>
            </a:r>
          </a:p>
          <a:p>
            <a:pPr algn="l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Сметная калькуляция себестоимости планируется по следующей схеме: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З/п основного мед. Персонала (12000руб) + отчисления ФОТ (1560руб) + амортизация аппарата (6600руб)+ расходные материалы (713руб)+ электричество (457руб)+отопление (2550руб) = 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23940руб</a:t>
            </a:r>
          </a:p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23940 руб. :133 чел. =180руб</a:t>
            </a:r>
          </a:p>
          <a:p>
            <a:pPr algn="l"/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Целевая себестоимость одной услуги: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23940 руб. : 133 чел. =</a:t>
            </a: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180руб</a:t>
            </a:r>
          </a:p>
          <a:p>
            <a:pPr algn="l"/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864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5.ОРГАНИЗАЦИОННЫЙ ПЛАН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31840" y="1412776"/>
            <a:ext cx="5688632" cy="5040560"/>
          </a:xfrm>
        </p:spPr>
        <p:txBody>
          <a:bodyPr>
            <a:normAutofit/>
          </a:bodyPr>
          <a:lstStyle/>
          <a:p>
            <a:pPr algn="l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Наименование организации внедрения бизнес –проекта : 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НУЗ ОКБ на ст.Тверь ОАО РЖД</a:t>
            </a:r>
          </a:p>
          <a:p>
            <a:pPr algn="l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Адрес: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г.Тверь,ул.А.Степанова,д.2А</a:t>
            </a:r>
          </a:p>
          <a:p>
            <a:pPr algn="l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Дата основания 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1873г.</a:t>
            </a:r>
          </a:p>
          <a:p>
            <a:pPr algn="l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Руководитель : 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главный врач Ульянова Ольга Юрьевна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F_JhhtgCpR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1556792"/>
            <a:ext cx="2736304" cy="4104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Организационный план : персонал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581128"/>
            <a:ext cx="8712968" cy="252028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сегодняшний день в штате НУЗ ОКБ , не считая среднего и младшего медперсонала (всего около 45человек) 20врачебных должностей и одна медсестра с ВСО.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Специалисты регулярно повышают квалификацию.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EqywxOx1p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412776"/>
            <a:ext cx="6120680" cy="2975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6.СТРАХОВАНИЕ РИСКОВ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40768"/>
            <a:ext cx="8229600" cy="452596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целях оценки устойчивости и эффективности проекта в условиях неопределенности и риска нами применена укрупненная оценка устойчивости.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Размер поправки на риск недополучения, предусмотренных проектом доходов принят равным 8 %, что соответствует  цели проекта - производство и продвижение на рынок новой продукции (8-10%,проф.Л.Н.Усенко, «Бизнес –анализ»).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Данная ставка процента (8 %) использована нами при расчете показателей эффективности бизнес –плана(см.п.7 настоящего концепт –бизнес - плана «Финансовый план»).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7.ФИНАНСОВЫЙ ПЛАН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8147248" cy="4925144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 состоянию на 01.02.2018 года НУЗ ОКБ на ст.Тверь ОАО РЖД имеет устойчивое финансовое положение (см.Бухгалтерская отчетность , Приложение).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Руководством принято решение инвестирование данного проекта осуществлять за счет собственных средств в два этапа.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качестве показателей эффективности бизнес-плана приняты следующие: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-чистая приведенная стоимость;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-чистая приведенная стоимость с учетом поправки на риск;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-срок окупаемости проекта , рассчитанный статическим и динамическим методами;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5301208"/>
            <a:ext cx="8229600" cy="129614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Коэффициент абсолютной ликвидности =0,2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Коэффициент срочной ликвидности =1,2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Коэффициент покрытия =1,5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539552" y="188640"/>
          <a:ext cx="7992888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Движение денежных потоков.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Эффективность бизнес-плана.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7748333"/>
              </p:ext>
            </p:extLst>
          </p:nvPr>
        </p:nvGraphicFramePr>
        <p:xfrm>
          <a:off x="766763" y="1597025"/>
          <a:ext cx="6307137" cy="5056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" name="Документ" r:id="rId3" imgW="8200392" imgH="6573706" progId="Word.Document.12">
                  <p:embed/>
                </p:oleObj>
              </mc:Choice>
              <mc:Fallback>
                <p:oleObj name="Документ" r:id="rId3" imgW="8200392" imgH="6573706" progId="Word.Document.12">
                  <p:embed/>
                  <p:pic>
                    <p:nvPicPr>
                      <p:cNvPr id="0" name="Picture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3" y="1597025"/>
                        <a:ext cx="6307137" cy="50561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1008111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Расчет окупаемости проекта (статический метод)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700808"/>
            <a:ext cx="1152128" cy="1728192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388430"/>
              </p:ext>
            </p:extLst>
          </p:nvPr>
        </p:nvGraphicFramePr>
        <p:xfrm>
          <a:off x="466725" y="5089525"/>
          <a:ext cx="8210550" cy="168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Документ" r:id="rId3" imgW="10338341" imgH="2134955" progId="Word.Document.12">
                  <p:embed/>
                </p:oleObj>
              </mc:Choice>
              <mc:Fallback>
                <p:oleObj name="Документ" r:id="rId3" imgW="10338341" imgH="2134955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725" y="5089525"/>
                        <a:ext cx="8210550" cy="1689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830512"/>
              </p:ext>
            </p:extLst>
          </p:nvPr>
        </p:nvGraphicFramePr>
        <p:xfrm>
          <a:off x="467544" y="1412776"/>
          <a:ext cx="7200799" cy="3474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3263"/>
                <a:gridCol w="1495830"/>
                <a:gridCol w="1620482"/>
                <a:gridCol w="1661025"/>
                <a:gridCol w="1800199"/>
              </a:tblGrid>
              <a:tr h="872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 smtClean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Год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kern="1200" dirty="0">
                          <a:solidFill>
                            <a:srgbClr val="FFFFFF"/>
                          </a:solidFill>
                          <a:latin typeface="Calibri"/>
                          <a:ea typeface="Times New Roman"/>
                          <a:cs typeface="Calibri"/>
                        </a:rPr>
                        <a:t>Сумма инвестиций 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Чистый доход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Ряд платежей и поступлений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То же , с нарастающим итогом </a:t>
                      </a:r>
                      <a:endParaRPr lang="ru-RU" dirty="0"/>
                    </a:p>
                  </a:txBody>
                  <a:tcPr/>
                </a:tc>
              </a:tr>
              <a:tr h="30742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-120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-120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-120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742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-80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742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-43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7429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-30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91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+1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7429">
                <a:tc>
                  <a:txBody>
                    <a:bodyPr/>
                    <a:lstStyle/>
                    <a:p>
                      <a:pPr algn="ctr"/>
                      <a:r>
                        <a:rPr lang="ru-RU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7429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-70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07429"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300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396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Расчет окупаемости проекта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(динамический метод)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4645778"/>
              </p:ext>
            </p:extLst>
          </p:nvPr>
        </p:nvGraphicFramePr>
        <p:xfrm>
          <a:off x="615950" y="4765675"/>
          <a:ext cx="7226300" cy="160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Документ" r:id="rId3" imgW="11896465" imgH="2650128" progId="Word.Document.12">
                  <p:embed/>
                </p:oleObj>
              </mc:Choice>
              <mc:Fallback>
                <p:oleObj name="Документ" r:id="rId3" imgW="11896465" imgH="2650128" progId="Word.Document.12">
                  <p:embed/>
                  <p:pic>
                    <p:nvPicPr>
                      <p:cNvPr id="0" name="Picture 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950" y="4765675"/>
                        <a:ext cx="7226300" cy="160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6558974"/>
              </p:ext>
            </p:extLst>
          </p:nvPr>
        </p:nvGraphicFramePr>
        <p:xfrm>
          <a:off x="539552" y="1412776"/>
          <a:ext cx="7272806" cy="31994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5207"/>
                <a:gridCol w="2081096"/>
                <a:gridCol w="1440160"/>
                <a:gridCol w="1440160"/>
                <a:gridCol w="1656183"/>
              </a:tblGrid>
              <a:tr h="272260">
                <a:tc rowSpan="2"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Год+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Ряд платежей и поступлений , тыс.руб.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Ставка дисконта 10%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7000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Коэффициент</a:t>
                      </a:r>
                      <a:r>
                        <a:rPr lang="ru-RU" sz="120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дисконтирования</a:t>
                      </a:r>
                      <a:endParaRPr lang="ru-RU" sz="120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Дисконтированная</a:t>
                      </a:r>
                      <a:r>
                        <a:rPr lang="ru-RU" sz="120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сумма,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тыс.руб.</a:t>
                      </a:r>
                      <a:endParaRPr lang="ru-RU" sz="120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Дисконтированная</a:t>
                      </a:r>
                      <a:r>
                        <a:rPr lang="ru-RU" sz="120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сумма с нарастающим</a:t>
                      </a:r>
                      <a:r>
                        <a:rPr lang="ru-RU" sz="1200" baseline="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итогом , тыс.руб.</a:t>
                      </a:r>
                      <a:endParaRPr lang="ru-RU" sz="120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57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-120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-120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-120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57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0,909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-7,272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-127,28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57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+85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0,826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+70,21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-57,062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57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+61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0,752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+45,9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-11,162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57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+83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0,685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+56,855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+45,7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4457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0,625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+6,25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+51,9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864096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Расчет чистой приведенной стоимости проекта с учетом риска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2849922"/>
              </p:ext>
            </p:extLst>
          </p:nvPr>
        </p:nvGraphicFramePr>
        <p:xfrm>
          <a:off x="421197" y="1196752"/>
          <a:ext cx="8229600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0464"/>
                <a:gridCol w="1652736"/>
                <a:gridCol w="1371600"/>
                <a:gridCol w="1371600"/>
                <a:gridCol w="1371600"/>
                <a:gridCol w="13716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Период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Денежный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поток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Коэффициент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дисконтирования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,при </a:t>
                      </a:r>
                    </a:p>
                    <a:p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r1=0.1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Дисконтированный доход , при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r1=0.1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Коэффициент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дисконтирования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,при </a:t>
                      </a:r>
                    </a:p>
                    <a:p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=0.1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Дисконтированный доход , при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р</a:t>
                      </a:r>
                      <a:r>
                        <a:rPr lang="en-US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=0.1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-120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-120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-120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0,909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-7,272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0,85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-6,8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+85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0,826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+70,21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0,714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+60,69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+61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0,751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+45,9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0,609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+37,149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+83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0,683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+56,855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0,516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+42,828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0,621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+6,25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0,437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mtClean="0">
                          <a:latin typeface="Times New Roman" pitchFamily="18" charset="0"/>
                          <a:cs typeface="Times New Roman" pitchFamily="18" charset="0"/>
                        </a:rPr>
                        <a:t>+4,37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Чистый дисконтированный доход </a:t>
                      </a:r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NPV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+193,368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+135,407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07505" y="5445224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безрисковой ставке дисконта чистый дисконтированный доход равен +193,4 тыс.руб. , а при введении поправки на риск(при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 =0.1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сумма стала +135,4.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Вывод: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проект показал свою устойчивость в условиях риска.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4983559"/>
            <a:ext cx="5904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x </a:t>
            </a:r>
            <a:r>
              <a:rPr lang="en-US" sz="2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14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 0.1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0.08 + 0.1 x 0.08 = 0.18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2514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СОДЕРЖАНИЕ: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1.Резюме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2.Описание услуги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3.План маркетинга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4.Производственный план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5.Организационный план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6.Страхование рисков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7.Финансовый план . Оценка результатов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8.Приложения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91264" cy="2016224"/>
          </a:xfrm>
        </p:spPr>
        <p:txBody>
          <a:bodyPr>
            <a:normAutofit/>
          </a:bodyPr>
          <a:lstStyle/>
          <a:p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u2LDrMVI5m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2564904"/>
            <a:ext cx="7992888" cy="375719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424936" cy="640871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1.РЕЗЮМЕ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Место реализации проекта 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г . Тверь ,Р Ф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Расчетный срок реализации проекта: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5лет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Срок окупаемости проекта: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рассчитанный  статическим методом: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,347 лет.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Срок окупаемости проекта 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рассчитанный динамическим методом: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,628 лет.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Наименование услуги(цель проекта):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услуга лечения распространенных заболеваний ЛОР- органов аппаратом «ТОНЗИЛЛОР»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Целевая аудитория 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пациенты от 18лет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Стратегическая цена 1 услуги 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300руб.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Целевая себестоимость  1 услуги :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180руб.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Чистый дисконтированный доход 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193,4тыс.руб.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Чистый дисконтированный доход с учетом </a:t>
            </a:r>
            <a:b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u="sng" dirty="0" smtClean="0">
                <a:latin typeface="Times New Roman" pitchFamily="18" charset="0"/>
                <a:cs typeface="Times New Roman" pitchFamily="18" charset="0"/>
              </a:rPr>
              <a:t>поправки на риск :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135,4тыс.руб.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136904" cy="396044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2.ОПИСАНИЕ УСЛУГИ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Эффективный инструмент при лечении ЛОР - заболеваний.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Аппарат разработан в России.</a:t>
            </a:r>
            <a:r>
              <a:rPr lang="ru-RU" sz="2400" dirty="0"/>
              <a:t> Применение аппарата «Тонзиллор» позволяет в два раза увеличить эффективность лечения самых распространенных заболеваний уха, горла и носа. Заметно улучшается состояние пациентов, ускоряется процесс выздоровления.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оказания услуги необходима закупка аппарата «ТОНЗИЛЛОР».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Стоимость 1аппарата – 120000 руб.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apparat-tonzill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3573016"/>
            <a:ext cx="3816424" cy="28665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122912" cy="6178698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Современный ультразвуковой аппарат «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ТОНЗИЛЛОР»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является очень эффективным инструментом для избавления пациентов от заболеваний ЛОР – органов.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Воздействие ультразвука на воспаленные ткани значительно усиливает процесс заживления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Благодаря наличию насадок больной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быстро и легко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освобождается от болезни носа ринита, заболевания уха — отита и таких заболеваний горла, как фарингит и аденоидит. Кроме того полностью отступает такая болезнь, как хронический тонзиллит.</a:t>
            </a:r>
          </a:p>
        </p:txBody>
      </p:sp>
      <p:pic>
        <p:nvPicPr>
          <p:cNvPr id="3" name="Рисунок 2" descr="8Xf6p27326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332656"/>
            <a:ext cx="3258397" cy="2520280"/>
          </a:xfrm>
          <a:prstGeom prst="rect">
            <a:avLst/>
          </a:prstGeom>
        </p:spPr>
      </p:pic>
      <p:pic>
        <p:nvPicPr>
          <p:cNvPr id="4" name="Рисунок 3" descr="IxLbWRCYhU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3933056"/>
            <a:ext cx="3240360" cy="2430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7056784" cy="5328592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3. ПЛАН МАРКЕТИНГА</a:t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«Изюминка» бизнес - плана состоит в следующем:</a:t>
            </a:r>
            <a:b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*Ускоряет процесс выздоровления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*Процедура отмечается наименьшей болезненностью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*«ТОНЗИЛОР»является вакуумным аппаратом последнего поколения, принцип действия которого основывается на энергии ультразвуковых колебаний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*Стратегическая цена услуги-300руб.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*Целевая аудитория услуги –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пациенты старше 18лет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maxresdefaul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4088" y="4365104"/>
            <a:ext cx="3168352" cy="21872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899592" y="476672"/>
          <a:ext cx="7560840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181993"/>
          </a:xfrm>
        </p:spPr>
        <p:txBody>
          <a:bodyPr>
            <a:normAutofit fontScale="90000"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Решетка «упразднить-снизить-повысить-создать»</a:t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[ЛЕЧЕНИЕ ЛОР-ОРГАНОВ]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986271"/>
              </p:ext>
            </p:extLst>
          </p:nvPr>
        </p:nvGraphicFramePr>
        <p:xfrm>
          <a:off x="1403648" y="1700808"/>
          <a:ext cx="6072336" cy="493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6168"/>
                <a:gridCol w="3036168"/>
              </a:tblGrid>
              <a:tr h="2096120">
                <a:tc>
                  <a:txBody>
                    <a:bodyPr/>
                    <a:lstStyle/>
                    <a:p>
                      <a:r>
                        <a:rPr lang="ru-RU" sz="2000" u="sng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УПРАЗДНИТЬ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-операционное вмешательство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sng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ПОВЫСИТЬ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-эффективность</a:t>
                      </a:r>
                      <a:r>
                        <a:rPr lang="ru-RU" sz="2000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лечение распространенных заболеваний уха , горла , носа</a:t>
                      </a:r>
                    </a:p>
                    <a:p>
                      <a:r>
                        <a:rPr lang="ru-RU" sz="2000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цену относительно альтернативных консервативных методов лечения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096120">
                <a:tc>
                  <a:txBody>
                    <a:bodyPr/>
                    <a:lstStyle/>
                    <a:p>
                      <a:r>
                        <a:rPr lang="ru-RU" sz="2000" b="1" u="sng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СНИЗИТЬ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-риск возникновения хронических заболеваний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Лор – органов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время</a:t>
                      </a:r>
                      <a:r>
                        <a:rPr lang="ru-RU" sz="2000" baseline="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затраченное на процедуры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u="sng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СОЗДАТЬ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-эффективный не инвазивный метод лечения</a:t>
                      </a:r>
                      <a:endParaRPr lang="ru-RU" sz="2000" dirty="0">
                        <a:solidFill>
                          <a:schemeClr val="bg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План маркетинга -таргет- костинг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tdIm_DFI0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1628800"/>
            <a:ext cx="6338157" cy="2697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</TotalTime>
  <Words>793</Words>
  <Application>Microsoft Office PowerPoint</Application>
  <PresentationFormat>Экран (4:3)</PresentationFormat>
  <Paragraphs>201</Paragraphs>
  <Slides>20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3" baseType="lpstr">
      <vt:lpstr>Тема Office</vt:lpstr>
      <vt:lpstr>Microsoft Word Document</vt:lpstr>
      <vt:lpstr>Документ</vt:lpstr>
      <vt:lpstr>МИНИСТЕРСТВО ОБРАЗОВАНИЯ И НАУКИ ФГБОУ ВО Тверской государственный университет  КОНЦЕПТ БИЗНЕС-ПЛАН По внедрению ультразвукового аппарата На базе НУЗ ОКБ ст.Тверь ОАО РЖД  </vt:lpstr>
      <vt:lpstr>СОДЕРЖАНИЕ:  1.Резюме 2.Описание услуги 3.План маркетинга 4.Производственный план 5.Организационный план 6.Страхование рисков 7.Финансовый план . Оценка результатов  8.Приложения</vt:lpstr>
      <vt:lpstr> 1.РЕЗЮМЕ Место реализации проекта :г . Тверь ,Р Ф Расчетный срок реализации проекта:5лет Срок окупаемости проекта: рассчитанный  статическим методом: 3,347 лет. Срок окупаемости проекта :рассчитанный динамическим методом: 3,628 лет. Наименование услуги(цель проекта):услуга лечения распространенных заболеваний ЛОР- органов аппаратом «ТОНЗИЛЛОР» Целевая аудитория :пациенты от 18лет Стратегическая цена 1 услуги :300руб. Целевая себестоимость  1 услуги : 180руб. Чистый дисконтированный доход :193,4тыс.руб. Чистый дисконтированный доход с учетом  поправки на риск :135,4тыс.руб.  </vt:lpstr>
      <vt:lpstr>2.ОПИСАНИЕ УСЛУГИ Эффективный инструмент при лечении ЛОР - заболеваний. Аппарат разработан в России. Применение аппарата «Тонзиллор» позволяет в два раза увеличить эффективность лечения самых распространенных заболеваний уха, горла и носа. Заметно улучшается состояние пациентов, ускоряется процесс выздоровления.  Для оказания услуги необходима закупка аппарата «ТОНЗИЛЛОР». Стоимость 1аппарата – 120000 руб.</vt:lpstr>
      <vt:lpstr>Современный ультразвуковой аппарат «ТОНЗИЛЛОР» является очень эффективным инструментом для избавления пациентов от заболеваний ЛОР – органов.  Воздействие ультразвука на воспаленные ткани значительно усиливает процесс заживления .Благодаря наличию насадок больной  быстро и легко  освобождается от болезни носа ринита, заболевания уха — отита и таких заболеваний горла, как фарингит и аденоидит. Кроме того полностью отступает такая болезнь, как хронический тонзиллит.</vt:lpstr>
      <vt:lpstr>3. ПЛАН МАРКЕТИНГА  «Изюминка» бизнес - плана состоит в следующем:  *Ускоряет процесс выздоровления *Процедура отмечается наименьшей болезненностью *«ТОНЗИЛОР»является вакуумным аппаратом последнего поколения, принцип действия которого основывается на энергии ультразвуковых колебаний  *Стратегическая цена услуги-300руб. *Целевая аудитория услуги – пациенты старше 18лет  </vt:lpstr>
      <vt:lpstr>Презентация PowerPoint</vt:lpstr>
      <vt:lpstr>Решетка «упразднить-снизить-повысить-создать» [ЛЕЧЕНИЕ ЛОР-ОРГАНОВ]</vt:lpstr>
      <vt:lpstr>  План маркетинга -таргет- костинг</vt:lpstr>
      <vt:lpstr>4.ПРОИЗВОДСТВЕННЫЙ ПЛАН</vt:lpstr>
      <vt:lpstr>5.ОРГАНИЗАЦИОННЫЙ ПЛАН</vt:lpstr>
      <vt:lpstr>Организационный план : персонал</vt:lpstr>
      <vt:lpstr>6.СТРАХОВАНИЕ РИСКОВ</vt:lpstr>
      <vt:lpstr>7.ФИНАНСОВЫЙ ПЛАН</vt:lpstr>
      <vt:lpstr>Презентация PowerPoint</vt:lpstr>
      <vt:lpstr>Движение денежных потоков. Эффективность бизнес-плана.</vt:lpstr>
      <vt:lpstr>Расчет окупаемости проекта (статический метод)</vt:lpstr>
      <vt:lpstr>Расчет окупаемости проекта (динамический метод)</vt:lpstr>
      <vt:lpstr>Расчет чистой приведенной стоимости проекта с учетом риска</vt:lpstr>
      <vt:lpstr>СПАСИБО ЗА ВНИМАНИЕ!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МИНИСТЕРСТВО ОБРАЗОВАНИЯ И НАУКИ ФГБОУ ВО Тверской государственный университет</dc:title>
  <dc:creator>User</dc:creator>
  <cp:lastModifiedBy>студент</cp:lastModifiedBy>
  <cp:revision>76</cp:revision>
  <dcterms:created xsi:type="dcterms:W3CDTF">2018-02-05T17:10:48Z</dcterms:created>
  <dcterms:modified xsi:type="dcterms:W3CDTF">2018-02-16T10:46:03Z</dcterms:modified>
</cp:coreProperties>
</file>