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15.05.2018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15.05.2018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15.05.2018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15.05.2018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15.05.2018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15.05.2018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15.05.2018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15.05.2018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15.05.2018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15.05.2018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15.05.2018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15.05.2018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87624" y="0"/>
            <a:ext cx="7651576" cy="3212976"/>
          </a:xfrm>
        </p:spPr>
        <p:txBody>
          <a:bodyPr>
            <a:normAutofit/>
          </a:bodyPr>
          <a:lstStyle/>
          <a:p>
            <a:r>
              <a:rPr lang="ru-RU" sz="4400" b="1" dirty="0" smtClean="0"/>
              <a:t>Международные образовательные программы</a:t>
            </a:r>
            <a:endParaRPr lang="ru-RU" sz="44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87624" y="4221088"/>
            <a:ext cx="7651576" cy="1872208"/>
          </a:xfrm>
        </p:spPr>
        <p:txBody>
          <a:bodyPr>
            <a:normAutofit/>
          </a:bodyPr>
          <a:lstStyle/>
          <a:p>
            <a:r>
              <a:rPr lang="ru-RU" sz="2200" b="1" dirty="0" smtClean="0"/>
              <a:t>Студент: Журавлева И.Ю.</a:t>
            </a:r>
          </a:p>
          <a:p>
            <a:r>
              <a:rPr lang="ru-RU" sz="2200" b="1" dirty="0" smtClean="0"/>
              <a:t>Учебная программа: Стратегическое и корпоративное управление</a:t>
            </a:r>
          </a:p>
          <a:p>
            <a:r>
              <a:rPr lang="ru-RU" sz="2200" b="1" dirty="0" smtClean="0"/>
              <a:t>Научный руководитель: </a:t>
            </a:r>
            <a:r>
              <a:rPr lang="ru-RU" sz="2200" b="1" dirty="0" err="1" smtClean="0"/>
              <a:t>д.э.н</a:t>
            </a:r>
            <a:r>
              <a:rPr lang="ru-RU" sz="2200" b="1" dirty="0" smtClean="0"/>
              <a:t>., доцент Мошкова Л.Е</a:t>
            </a:r>
            <a:endParaRPr lang="ru-RU" sz="2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71600" y="2132856"/>
            <a:ext cx="7962088" cy="28803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5400" b="1" dirty="0" smtClean="0"/>
              <a:t>Спасибо за внимание!</a:t>
            </a:r>
            <a:endParaRPr lang="ru-RU" sz="5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75656" y="1447800"/>
            <a:ext cx="7200800" cy="4800600"/>
          </a:xfrm>
        </p:spPr>
        <p:txBody>
          <a:bodyPr>
            <a:normAutofit/>
          </a:bodyPr>
          <a:lstStyle/>
          <a:p>
            <a:r>
              <a:rPr lang="ru-RU" sz="3600" b="1" dirty="0" smtClean="0"/>
              <a:t>Международные образовательные программы</a:t>
            </a:r>
            <a:r>
              <a:rPr lang="ru-RU" sz="3600" dirty="0" smtClean="0"/>
              <a:t> – это уникальная возможность получения международного опыта с одновременным развитием профессиональных навыков.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964488" cy="1143000"/>
          </a:xfrm>
        </p:spPr>
        <p:txBody>
          <a:bodyPr>
            <a:noAutofit/>
          </a:bodyPr>
          <a:lstStyle/>
          <a:p>
            <a:r>
              <a:rPr lang="ru-RU" sz="3600" b="1" dirty="0" smtClean="0"/>
              <a:t>Преимущества международных программ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99592" y="1447800"/>
            <a:ext cx="8034096" cy="4800600"/>
          </a:xfrm>
        </p:spPr>
        <p:txBody>
          <a:bodyPr>
            <a:normAutofit fontScale="92500"/>
          </a:bodyPr>
          <a:lstStyle/>
          <a:p>
            <a:r>
              <a:rPr lang="ru-RU" dirty="0" smtClean="0"/>
              <a:t>обучение в международных группах на английском языке;</a:t>
            </a:r>
          </a:p>
          <a:p>
            <a:r>
              <a:rPr lang="ru-RU" dirty="0" smtClean="0"/>
              <a:t>широкий выбор программ;</a:t>
            </a:r>
          </a:p>
          <a:p>
            <a:r>
              <a:rPr lang="ru-RU" dirty="0" smtClean="0"/>
              <a:t>возможность получения двойных дипломов;</a:t>
            </a:r>
          </a:p>
          <a:p>
            <a:r>
              <a:rPr lang="ru-RU" dirty="0" smtClean="0"/>
              <a:t>возможность обучения в иностранных ВУЗах-партнерах;</a:t>
            </a:r>
          </a:p>
          <a:p>
            <a:r>
              <a:rPr lang="ru-RU" dirty="0" smtClean="0"/>
              <a:t>опытные профессора и лекторы ведущих ВУЗов мира;</a:t>
            </a:r>
          </a:p>
          <a:p>
            <a:r>
              <a:rPr lang="ru-RU" dirty="0" smtClean="0"/>
              <a:t>возможность получения стипендий.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1435608" y="228919"/>
            <a:ext cx="749808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7584" y="620688"/>
            <a:ext cx="8106104" cy="5627712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ru-RU" dirty="0" smtClean="0"/>
              <a:t>Подобные программы преследуют, как правило, долгосрочный интерес для всех ее участников. Они могут обеспечить студентам возможность приобретения дополнительного академического и культурного опыта за границей, а вузам – новую возможность сотрудничества и расширения своего потенциала. Совместные программы (и, в частности, программы двух дипломов)  получили большое распространение во всем мире, но особенно в  практике европейских университетов, что свидетельствует о высоком уровне сопоставимости образования, тесном взаимодействии вузов и растущем интересе к подобным программам со стороны участников образовательного процесса.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274638"/>
            <a:ext cx="7890080" cy="1143000"/>
          </a:xfrm>
        </p:spPr>
        <p:txBody>
          <a:bodyPr>
            <a:noAutofit/>
          </a:bodyPr>
          <a:lstStyle/>
          <a:p>
            <a:r>
              <a:rPr lang="ru-RU" sz="3600" b="1" dirty="0" smtClean="0"/>
              <a:t>Требования различных европейских образовательных структур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71600" y="1988840"/>
            <a:ext cx="7962088" cy="4259560"/>
          </a:xfrm>
        </p:spPr>
        <p:txBody>
          <a:bodyPr/>
          <a:lstStyle/>
          <a:p>
            <a:r>
              <a:rPr lang="ru-RU" dirty="0" smtClean="0">
                <a:sym typeface="Symbol"/>
              </a:rPr>
              <a:t></a:t>
            </a:r>
            <a:r>
              <a:rPr lang="ru-RU" dirty="0" smtClean="0"/>
              <a:t> финансирование обучения;</a:t>
            </a:r>
          </a:p>
          <a:p>
            <a:r>
              <a:rPr lang="ru-RU" dirty="0" smtClean="0">
                <a:sym typeface="Symbol"/>
              </a:rPr>
              <a:t></a:t>
            </a:r>
            <a:r>
              <a:rPr lang="ru-RU" dirty="0" smtClean="0"/>
              <a:t> признание совместных степеней;</a:t>
            </a:r>
          </a:p>
          <a:p>
            <a:r>
              <a:rPr lang="ru-RU" dirty="0" smtClean="0">
                <a:sym typeface="Symbol"/>
              </a:rPr>
              <a:t></a:t>
            </a:r>
            <a:r>
              <a:rPr lang="ru-RU" dirty="0" smtClean="0"/>
              <a:t> обеспечение и контроль качества;</a:t>
            </a:r>
          </a:p>
          <a:p>
            <a:r>
              <a:rPr lang="ru-RU" dirty="0" smtClean="0">
                <a:sym typeface="Symbol"/>
              </a:rPr>
              <a:t></a:t>
            </a:r>
            <a:r>
              <a:rPr lang="ru-RU" dirty="0" smtClean="0"/>
              <a:t> эффективность управления;</a:t>
            </a:r>
          </a:p>
          <a:p>
            <a:r>
              <a:rPr lang="ru-RU" dirty="0" smtClean="0">
                <a:sym typeface="Symbol"/>
              </a:rPr>
              <a:t></a:t>
            </a:r>
            <a:r>
              <a:rPr lang="ru-RU" dirty="0" smtClean="0"/>
              <a:t> синхронизация движения студентов в университетах разных стран.</a:t>
            </a:r>
          </a:p>
          <a:p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71600" y="980728"/>
            <a:ext cx="7962088" cy="5267672"/>
          </a:xfrm>
        </p:spPr>
        <p:txBody>
          <a:bodyPr>
            <a:normAutofit lnSpcReduction="10000"/>
          </a:bodyPr>
          <a:lstStyle/>
          <a:p>
            <a:pPr>
              <a:lnSpc>
                <a:spcPct val="110000"/>
              </a:lnSpc>
            </a:pPr>
            <a:r>
              <a:rPr lang="ru-RU" dirty="0" smtClean="0"/>
              <a:t>Критическим вопросом для распространения совместных или двойных дипломов является необходимость расширения базы их финансирования.</a:t>
            </a:r>
            <a:r>
              <a:rPr lang="ru-RU" b="1" i="1" dirty="0" smtClean="0"/>
              <a:t> </a:t>
            </a:r>
            <a:r>
              <a:rPr lang="ru-RU" dirty="0" smtClean="0"/>
              <a:t>Такие программы являются более затратными по сравнению с обычными программами (это обусловлено, в первую очередь, международной мобильностью и управлением).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274638"/>
            <a:ext cx="8172400" cy="1143000"/>
          </a:xfrm>
        </p:spPr>
        <p:txBody>
          <a:bodyPr>
            <a:noAutofit/>
          </a:bodyPr>
          <a:lstStyle/>
          <a:p>
            <a:r>
              <a:rPr lang="ru-RU" sz="3600" b="1" dirty="0" smtClean="0"/>
              <a:t>Распространенная практика покрытия финансовых затрат</a:t>
            </a:r>
            <a:endParaRPr lang="ru-RU" sz="3600" b="1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1043608" y="1995922"/>
          <a:ext cx="7920880" cy="320267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96410"/>
                <a:gridCol w="4224470"/>
              </a:tblGrid>
              <a:tr h="1008112">
                <a:tc>
                  <a:txBody>
                    <a:bodyPr/>
                    <a:lstStyle/>
                    <a:p>
                      <a:pPr algn="ctr"/>
                      <a:r>
                        <a:rPr kumimoji="0" lang="ru-RU" sz="2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Способы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2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Результаты</a:t>
                      </a:r>
                      <a:endParaRPr lang="ru-RU" sz="2800" b="1" dirty="0"/>
                    </a:p>
                  </a:txBody>
                  <a:tcPr/>
                </a:tc>
              </a:tr>
              <a:tr h="100811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666875" algn="l"/>
                        </a:tabLst>
                      </a:pPr>
                      <a:r>
                        <a:rPr lang="ru-RU" sz="2400" dirty="0" smtClean="0"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Затраты</a:t>
                      </a:r>
                      <a:r>
                        <a:rPr lang="ru-RU" sz="2400" baseline="0" dirty="0" smtClean="0"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 </a:t>
                      </a:r>
                      <a:r>
                        <a:rPr lang="ru-RU" sz="2400" dirty="0" smtClean="0"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покрывающие </a:t>
                      </a:r>
                      <a:r>
                        <a:rPr lang="ru-RU" sz="2400" dirty="0"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участниками сети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666875" algn="l"/>
                        </a:tabLst>
                      </a:pPr>
                      <a:r>
                        <a:rPr lang="ru-RU" sz="2400" dirty="0" smtClean="0"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Снижение </a:t>
                      </a:r>
                      <a:r>
                        <a:rPr lang="ru-RU" sz="2400" dirty="0"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заинтересованности в таких программах</a:t>
                      </a:r>
                    </a:p>
                  </a:txBody>
                  <a:tcPr marL="68580" marR="68580" marT="0" marB="0"/>
                </a:tc>
              </a:tr>
              <a:tr h="100811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666875" algn="l"/>
                        </a:tabLst>
                      </a:pPr>
                      <a:r>
                        <a:rPr lang="ru-RU" sz="2400" dirty="0" smtClean="0"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Затраты </a:t>
                      </a:r>
                      <a:r>
                        <a:rPr lang="ru-RU" sz="2400" dirty="0"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покрывающие студентами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666875" algn="l"/>
                        </a:tabLst>
                      </a:pPr>
                      <a:r>
                        <a:rPr lang="ru-RU" sz="2400" dirty="0"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Усугубление неравенства среди студентов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274638"/>
            <a:ext cx="7746064" cy="1143000"/>
          </a:xfrm>
        </p:spPr>
        <p:txBody>
          <a:bodyPr>
            <a:noAutofit/>
          </a:bodyPr>
          <a:lstStyle/>
          <a:p>
            <a:r>
              <a:rPr lang="ru-RU" sz="3600" b="1" dirty="0" smtClean="0"/>
              <a:t>Изменить ситуацию могли бы следующие решения: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99592" y="1628800"/>
            <a:ext cx="8034096" cy="4824536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ru-RU" dirty="0" smtClean="0"/>
              <a:t>увеличение партнерств и источников финансирования, включая европейский и национальный уровни; </a:t>
            </a:r>
          </a:p>
          <a:p>
            <a:pPr lvl="0"/>
            <a:r>
              <a:rPr lang="ru-RU" dirty="0" smtClean="0"/>
              <a:t>участие в финансировании не только государства, но и бизнеса; </a:t>
            </a:r>
          </a:p>
          <a:p>
            <a:pPr lvl="0"/>
            <a:r>
              <a:rPr lang="ru-RU" dirty="0" smtClean="0"/>
              <a:t>большее фокусирование финансовой поддержки на потребностях совместных программ с «организованной мобильностью» в отличие от поддержки мобильности вообще; </a:t>
            </a:r>
          </a:p>
          <a:p>
            <a:pPr lvl="0"/>
            <a:r>
              <a:rPr lang="ru-RU" dirty="0" smtClean="0"/>
              <a:t>делегирование прав финансового управления руководителям совместных программ для обеспечения большей эффективности и развития  сотрудничества. </a:t>
            </a:r>
          </a:p>
          <a:p>
            <a:pPr lvl="0"/>
            <a:r>
              <a:rPr lang="ru-RU" dirty="0" smtClean="0"/>
              <a:t>расширение рамок финансирования благодаря облегчению процедуры признания совместных программ и степеней.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55576" y="1447800"/>
            <a:ext cx="8178112" cy="4800600"/>
          </a:xfrm>
        </p:spPr>
        <p:txBody>
          <a:bodyPr/>
          <a:lstStyle/>
          <a:p>
            <a:pPr>
              <a:buNone/>
            </a:pPr>
            <a:r>
              <a:rPr lang="ru-RU" b="1" dirty="0" smtClean="0"/>
              <a:t>    </a:t>
            </a:r>
            <a:r>
              <a:rPr lang="ru-RU" sz="3600" dirty="0" smtClean="0"/>
              <a:t>Успешное распространение программ совместных дипломов зависит сегодня, прежде всего, от решения вопроса их государственного и международного признания.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21</TotalTime>
  <Words>348</Words>
  <Application>Microsoft Office PowerPoint</Application>
  <PresentationFormat>Экран (4:3)</PresentationFormat>
  <Paragraphs>35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Солнцестояние</vt:lpstr>
      <vt:lpstr>Международные образовательные программы</vt:lpstr>
      <vt:lpstr>Слайд 2</vt:lpstr>
      <vt:lpstr>Преимущества международных программ</vt:lpstr>
      <vt:lpstr>Слайд 4</vt:lpstr>
      <vt:lpstr>Требования различных европейских образовательных структур</vt:lpstr>
      <vt:lpstr>Слайд 6</vt:lpstr>
      <vt:lpstr>Распространенная практика покрытия финансовых затрат</vt:lpstr>
      <vt:lpstr>Изменить ситуацию могли бы следующие решения: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Международные образовательные программы</dc:title>
  <dc:creator>Ира</dc:creator>
  <cp:lastModifiedBy>Ира</cp:lastModifiedBy>
  <cp:revision>4</cp:revision>
  <dcterms:created xsi:type="dcterms:W3CDTF">2018-05-15T10:29:47Z</dcterms:created>
  <dcterms:modified xsi:type="dcterms:W3CDTF">2018-05-15T11:02:41Z</dcterms:modified>
</cp:coreProperties>
</file>