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600"/>
              <a:t>Доля рынка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МТС</c:v>
                </c:pt>
                <c:pt idx="1">
                  <c:v>Мегафон</c:v>
                </c:pt>
                <c:pt idx="2">
                  <c:v>Вмпелком</c:v>
                </c:pt>
                <c:pt idx="3">
                  <c:v>Теле 2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</c:v>
                </c:pt>
                <c:pt idx="1">
                  <c:v>29</c:v>
                </c:pt>
                <c:pt idx="2">
                  <c:v>23</c:v>
                </c:pt>
                <c:pt idx="3">
                  <c:v>15</c:v>
                </c:pt>
                <c:pt idx="4">
                  <c:v>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solidFill>
          <a:schemeClr val="tx2"/>
        </a:solidFill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236</c:v>
                </c:pt>
                <c:pt idx="1">
                  <c:v>240</c:v>
                </c:pt>
                <c:pt idx="2">
                  <c:v>252</c:v>
                </c:pt>
                <c:pt idx="3">
                  <c:v>257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82904496"/>
        <c:axId val="282903408"/>
      </c:barChart>
      <c:catAx>
        <c:axId val="282904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903408"/>
        <c:crosses val="autoZero"/>
        <c:auto val="1"/>
        <c:lblAlgn val="ctr"/>
        <c:lblOffset val="100"/>
        <c:noMultiLvlLbl val="0"/>
      </c:catAx>
      <c:valAx>
        <c:axId val="282903408"/>
        <c:scaling>
          <c:orientation val="minMax"/>
          <c:max val="260"/>
          <c:min val="200"/>
        </c:scaling>
        <c:delete val="1"/>
        <c:axPos val="l"/>
        <c:numFmt formatCode="General" sourceLinked="1"/>
        <c:majorTickMark val="none"/>
        <c:minorTickMark val="none"/>
        <c:tickLblPos val="nextTo"/>
        <c:crossAx val="2829044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BDC6F-37F6-485F-B76A-A1D6F102A115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54B7B-B64D-40BE-98B4-8FCB9C59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5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54B7B-B64D-40BE-98B4-8FCB9C592A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3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112B-63FD-46B3-8726-1033AE1658FC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3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C835-FDBC-4316-9F93-5C905571F36E}" type="datetime1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6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72B5-0D86-40CC-938B-2081375E6419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2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1C92-6B24-4136-9EF1-4720B1549CC7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B328-8B8F-454E-85DB-AB672486AC44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50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6AFF-222A-478E-ACE8-FCA409E813FD}" type="datetime1">
              <a:rPr lang="ru-RU" smtClean="0"/>
              <a:t>13.04.2018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47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46F0-69B2-4A0F-8244-88209604C2FE}" type="datetime1">
              <a:rPr lang="ru-RU" smtClean="0"/>
              <a:t>13.04.2018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8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2B55-B86E-4739-901C-63861BEC1EA4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42-9841-47E2-A84A-17CEC239F4B9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9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8EA3-9A55-4D49-886C-B468903D8B63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8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DCAB-D55D-4AB5-9406-BA82C0D6D521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8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B3E4-8D53-428F-AA71-EAF3311563D3}" type="datetime1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F1CE-2D32-47BD-96EC-04115C5BAAC1}" type="datetime1">
              <a:rPr lang="ru-RU" smtClean="0"/>
              <a:t>13.04.2018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E153-E71B-438B-A01F-D51B9D8C1F52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6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411-76F6-4974-A5C5-1BBB12B36185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0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12E9-8ED1-40A5-AC0A-A7411E03DDAB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1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FC43-7481-48D5-B7DA-16B5DAE7AF04}" type="datetime1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3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CF48EF8-5FFE-4AF5-BB28-C55C5D3589F2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EFC48-9662-4B42-B8C9-69F8C631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74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IMT-Advanced&amp;action=edit&amp;redlink=1" TargetMode="External"/><Relationship Id="rId5" Type="http://schemas.openxmlformats.org/officeDocument/2006/relationships/hyperlink" Target="https://ru.wikipedia.org/wiki/4G" TargetMode="External"/><Relationship Id="rId4" Type="http://schemas.openxmlformats.org/officeDocument/2006/relationships/hyperlink" Target="https://ru.wikipedia.org/wiki/%D0%9C%D0%BE%D0%B1%D0%B8%D0%BB%D1%8C%D0%BD%D0%B0%D1%8F_%D1%81%D0%B2%D1%8F%D0%B7%D1%8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188720"/>
            <a:ext cx="8825658" cy="3131821"/>
          </a:xfrm>
        </p:spPr>
        <p:txBody>
          <a:bodyPr/>
          <a:lstStyle/>
          <a:p>
            <a:r>
              <a:rPr lang="ru-RU" dirty="0"/>
              <a:t>Рынок сотовой связи: тренды, перспективы.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406250"/>
          </a:xfrm>
        </p:spPr>
        <p:txBody>
          <a:bodyPr>
            <a:normAutofit/>
          </a:bodyPr>
          <a:lstStyle/>
          <a:p>
            <a:r>
              <a:rPr lang="ru-RU" dirty="0" smtClean="0"/>
              <a:t>Ким Юлия Витальевна </a:t>
            </a:r>
            <a:endParaRPr lang="ru-RU" dirty="0" smtClean="0"/>
          </a:p>
          <a:p>
            <a:r>
              <a:rPr lang="ru-RU" dirty="0" smtClean="0"/>
              <a:t>Стратегическое и корпоративное управление </a:t>
            </a:r>
            <a:r>
              <a:rPr lang="ru-RU" dirty="0" smtClean="0"/>
              <a:t>группа </a:t>
            </a:r>
            <a:r>
              <a:rPr lang="ru-RU" dirty="0" smtClean="0"/>
              <a:t>23 м</a:t>
            </a:r>
          </a:p>
          <a:p>
            <a:r>
              <a:rPr lang="ru-RU" dirty="0" smtClean="0"/>
              <a:t>Научный руководитель: Мошкова Лариса Евгеньевна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3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25489"/>
              </p:ext>
            </p:extLst>
          </p:nvPr>
        </p:nvGraphicFramePr>
        <p:xfrm>
          <a:off x="697230" y="434340"/>
          <a:ext cx="9655310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155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29559" cy="1400530"/>
          </a:xfrm>
        </p:spPr>
        <p:txBody>
          <a:bodyPr/>
          <a:lstStyle/>
          <a:p>
            <a:r>
              <a:rPr lang="ru-RU" sz="3200" dirty="0"/>
              <a:t>Суммарная активная абонентская база и проникновение мобильной связи в России, млн. </a:t>
            </a:r>
            <a:r>
              <a:rPr lang="en-US" sz="3200" dirty="0"/>
              <a:t>SIM-</a:t>
            </a:r>
            <a:r>
              <a:rPr lang="ru-RU" sz="3200" dirty="0"/>
              <a:t>карт, 2013-2016гг.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21035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262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09818"/>
            <a:ext cx="9404723" cy="1400530"/>
          </a:xfrm>
        </p:spPr>
        <p:txBody>
          <a:bodyPr/>
          <a:lstStyle/>
          <a:p>
            <a:r>
              <a:rPr lang="ru-RU" sz="3600" dirty="0" smtClean="0"/>
              <a:t>Пакетные тарифные планы основных операторов сотовой связи 2017 - 2018гг.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079602"/>
              </p:ext>
            </p:extLst>
          </p:nvPr>
        </p:nvGraphicFramePr>
        <p:xfrm>
          <a:off x="0" y="1293178"/>
          <a:ext cx="11738610" cy="1369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670"/>
                <a:gridCol w="2354580"/>
                <a:gridCol w="2480310"/>
                <a:gridCol w="2434590"/>
                <a:gridCol w="2537460"/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Теле 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Тариф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«Мой разговор»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«Мой Tele2»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«Мой онлайн»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«Мой онлайн +»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Абонентская плата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199,00 руб./месяц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7,00 руб./день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299,00  руб./месяц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499,00  руб./месяц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81177"/>
              </p:ext>
            </p:extLst>
          </p:nvPr>
        </p:nvGraphicFramePr>
        <p:xfrm>
          <a:off x="0" y="2644146"/>
          <a:ext cx="11738610" cy="1369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0240"/>
                <a:gridCol w="2354580"/>
                <a:gridCol w="2457450"/>
                <a:gridCol w="2503170"/>
                <a:gridCol w="2503170"/>
              </a:tblGrid>
              <a:tr h="20650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МТС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2" marR="6822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2" marR="682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Тариф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2" marR="68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Smart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2" marR="68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SMART Забугорище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2" marR="68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SMART MINI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2" marR="68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Хайп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2" marR="68222" marT="0" marB="0"/>
                </a:tc>
              </a:tr>
              <a:tr h="467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Абонентская плата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2" marR="68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300,00 руб./месяц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2" marR="68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175,00 руб./неделя	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2" marR="68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200,00 руб./месяц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2" marR="682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370,00 руб./мес.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2" marR="68222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03906"/>
              </p:ext>
            </p:extLst>
          </p:nvPr>
        </p:nvGraphicFramePr>
        <p:xfrm>
          <a:off x="1" y="3964253"/>
          <a:ext cx="11738609" cy="1379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100"/>
                <a:gridCol w="3051810"/>
                <a:gridCol w="3177540"/>
                <a:gridCol w="3566159"/>
              </a:tblGrid>
              <a:tr h="26344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Мегафон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Тариф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Включайся! Слушай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Включайся! Общайся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Включайся! Пиши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/>
                </a:tc>
              </a:tr>
              <a:tr h="526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Абонентская плата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420,00 руб.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600,00 руб.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300,00 руб.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888260"/>
              </p:ext>
            </p:extLst>
          </p:nvPr>
        </p:nvGraphicFramePr>
        <p:xfrm>
          <a:off x="0" y="5341445"/>
          <a:ext cx="11738609" cy="1369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100"/>
                <a:gridCol w="2183130"/>
                <a:gridCol w="2148840"/>
                <a:gridCol w="2480310"/>
                <a:gridCol w="2983229"/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Билайн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Тариф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Всёшечка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ВСЁмоё 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ВСЁмоё 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Всё за 1800 + роуминг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Абонентская плата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250,00 руб.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400,00 руб.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650,00 руб.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1800,00 руб.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68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5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0" r="10938" b="6812"/>
          <a:stretch/>
        </p:blipFill>
        <p:spPr>
          <a:xfrm>
            <a:off x="390843" y="679572"/>
            <a:ext cx="7187247" cy="5458944"/>
          </a:xfrm>
        </p:spPr>
      </p:pic>
      <p:sp>
        <p:nvSpPr>
          <p:cNvPr id="8" name="Прямоугольник 7"/>
          <p:cNvSpPr/>
          <p:nvPr/>
        </p:nvSpPr>
        <p:spPr>
          <a:xfrm>
            <a:off x="7806690" y="1593056"/>
            <a:ext cx="42633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5G (от </a:t>
            </a:r>
            <a:r>
              <a:rPr lang="ru-RU" sz="2400" b="1" dirty="0">
                <a:hlinkClick r:id="rId3" tooltip="Английский язык"/>
              </a:rPr>
              <a:t>англ.</a:t>
            </a:r>
            <a:r>
              <a:rPr lang="ru-RU" sz="2400" b="1" dirty="0"/>
              <a:t> </a:t>
            </a:r>
            <a:r>
              <a:rPr lang="ru-RU" sz="2400" b="1" i="1" dirty="0" err="1"/>
              <a:t>fifth</a:t>
            </a:r>
            <a:r>
              <a:rPr lang="ru-RU" sz="2400" b="1" i="1" dirty="0"/>
              <a:t> </a:t>
            </a:r>
            <a:r>
              <a:rPr lang="ru-RU" sz="2400" b="1" i="1" dirty="0" err="1"/>
              <a:t>generation</a:t>
            </a:r>
            <a:r>
              <a:rPr lang="ru-RU" sz="2400" b="1" dirty="0"/>
              <a:t> — пятое поколение) — разрабатываемое пятое поколение </a:t>
            </a:r>
            <a:r>
              <a:rPr lang="ru-RU" sz="2400" b="1" dirty="0">
                <a:hlinkClick r:id="rId4" tooltip="Мобильная связь"/>
              </a:rPr>
              <a:t>мобильной связи</a:t>
            </a:r>
            <a:r>
              <a:rPr lang="ru-RU" sz="2400" b="1" dirty="0"/>
              <a:t>, действующее на основе стандартов телекоммуникаций, следующих за существующими стандартами </a:t>
            </a:r>
            <a:r>
              <a:rPr lang="ru-RU" sz="2400" b="1" dirty="0">
                <a:hlinkClick r:id="rId5" tooltip="4G"/>
              </a:rPr>
              <a:t>4G</a:t>
            </a:r>
            <a:r>
              <a:rPr lang="ru-RU" sz="2400" b="1" dirty="0"/>
              <a:t>/</a:t>
            </a:r>
            <a:r>
              <a:rPr lang="ru-RU" sz="2400" b="1" dirty="0">
                <a:hlinkClick r:id="rId6" tooltip="IMT-Advanced (страница отсутствует)"/>
              </a:rPr>
              <a:t>IMT-</a:t>
            </a:r>
            <a:r>
              <a:rPr lang="ru-RU" sz="2400" b="1" dirty="0" err="1">
                <a:hlinkClick r:id="rId6" tooltip="IMT-Advanced (страница отсутствует)"/>
              </a:rPr>
              <a:t>Advanced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4677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6</a:t>
            </a:fld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765811"/>
            <a:ext cx="9717657" cy="5842610"/>
          </a:xfrm>
        </p:spPr>
      </p:pic>
    </p:spTree>
    <p:extLst>
      <p:ext uri="{BB962C8B-B14F-4D97-AF65-F5344CB8AC3E}">
        <p14:creationId xmlns:p14="http://schemas.microsoft.com/office/powerpoint/2010/main" val="269582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7</a:t>
            </a:fld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8" y="295729"/>
            <a:ext cx="9657391" cy="5971488"/>
          </a:xfrm>
        </p:spPr>
      </p:pic>
    </p:spTree>
    <p:extLst>
      <p:ext uri="{BB962C8B-B14F-4D97-AF65-F5344CB8AC3E}">
        <p14:creationId xmlns:p14="http://schemas.microsoft.com/office/powerpoint/2010/main" val="128089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6381" y="2830158"/>
            <a:ext cx="6680519" cy="140053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FC48-9662-4B42-B8C9-69F8C63153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76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292</TotalTime>
  <Words>185</Words>
  <Application>Microsoft Office PowerPoint</Application>
  <PresentationFormat>Широкоэкранный</PresentationFormat>
  <Paragraphs>68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Ион</vt:lpstr>
      <vt:lpstr>Рынок сотовой связи: тренды, перспективы.</vt:lpstr>
      <vt:lpstr>Презентация PowerPoint</vt:lpstr>
      <vt:lpstr>Суммарная активная абонентская база и проникновение мобильной связи в России, млн. SIM-карт, 2013-2016гг.</vt:lpstr>
      <vt:lpstr>Пакетные тарифные планы основных операторов сотовой связи 2017 - 2018гг.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Ким</dc:creator>
  <cp:lastModifiedBy>Юлия Ким</cp:lastModifiedBy>
  <cp:revision>16</cp:revision>
  <dcterms:created xsi:type="dcterms:W3CDTF">2018-04-09T09:49:25Z</dcterms:created>
  <dcterms:modified xsi:type="dcterms:W3CDTF">2018-04-13T13:05:15Z</dcterms:modified>
</cp:coreProperties>
</file>