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pieChart>
        <c:varyColors val="1"/>
        <c:ser>
          <c:idx val="0"/>
          <c:order val="0"/>
          <c:explosion val="31"/>
          <c:dLbls>
            <c:dLbl>
              <c:idx val="0"/>
              <c:layout>
                <c:manualLayout>
                  <c:x val="8.5039370078740396E-3"/>
                  <c:y val="-0.11638451443569563"/>
                </c:manualLayout>
              </c:layout>
              <c:showVal val="1"/>
            </c:dLbl>
            <c:dLbl>
              <c:idx val="1"/>
              <c:layout>
                <c:manualLayout>
                  <c:x val="3.1873578302712251E-2"/>
                  <c:y val="-9.5067804024497275E-3"/>
                </c:manualLayout>
              </c:layout>
              <c:showVal val="1"/>
            </c:dLbl>
            <c:dLbl>
              <c:idx val="2"/>
              <c:layout>
                <c:manualLayout>
                  <c:x val="4.8296041119860023E-2"/>
                  <c:y val="5.3613662875473964E-2"/>
                </c:manualLayout>
              </c:layout>
              <c:showVal val="1"/>
            </c:dLbl>
            <c:dLbl>
              <c:idx val="4"/>
              <c:layout>
                <c:manualLayout>
                  <c:x val="-2.1871391076115621E-2"/>
                  <c:y val="-1.7099737532808405E-2"/>
                </c:manualLayout>
              </c:layout>
              <c:showVal val="1"/>
            </c:dLbl>
            <c:dLbl>
              <c:idx val="5"/>
              <c:layout>
                <c:manualLayout>
                  <c:x val="-2.9237314085739412E-2"/>
                  <c:y val="-1.6299941673957423E-2"/>
                </c:manualLayout>
              </c:layout>
              <c:showVal val="1"/>
            </c:dLbl>
            <c:dLbl>
              <c:idx val="6"/>
              <c:layout>
                <c:manualLayout>
                  <c:x val="-3.4604658792650941E-2"/>
                  <c:y val="-2.6574438611840202E-2"/>
                </c:manualLayout>
              </c:layout>
              <c:showVal val="1"/>
            </c:dLbl>
            <c:dLbl>
              <c:idx val="7"/>
              <c:layout>
                <c:manualLayout>
                  <c:x val="-2.3550962379702551E-3"/>
                  <c:y val="-2.40409011373578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Лист1!$C$6:$C$13</c:f>
              <c:strCache>
                <c:ptCount val="8"/>
                <c:pt idx="0">
                  <c:v>Себестоимость продаж</c:v>
                </c:pt>
                <c:pt idx="1">
                  <c:v>Коммерческие расходы</c:v>
                </c:pt>
                <c:pt idx="2">
                  <c:v>Проценты к получению</c:v>
                </c:pt>
                <c:pt idx="3">
                  <c:v>Проценты к уплате</c:v>
                </c:pt>
                <c:pt idx="4">
                  <c:v>Валовая прибыль</c:v>
                </c:pt>
                <c:pt idx="5">
                  <c:v>Прибыль от продаж</c:v>
                </c:pt>
                <c:pt idx="6">
                  <c:v>Прибыль до налогообложения</c:v>
                </c:pt>
                <c:pt idx="7">
                  <c:v>Чистая прибыль</c:v>
                </c:pt>
              </c:strCache>
            </c:strRef>
          </c:cat>
          <c:val>
            <c:numRef>
              <c:f>Лист1!$D$6:$D$13</c:f>
              <c:numCache>
                <c:formatCode>0.00%</c:formatCode>
                <c:ptCount val="8"/>
                <c:pt idx="0">
                  <c:v>0.60100000000000064</c:v>
                </c:pt>
                <c:pt idx="1">
                  <c:v>0.29710000000000031</c:v>
                </c:pt>
                <c:pt idx="2">
                  <c:v>7.0000000000000205E-4</c:v>
                </c:pt>
                <c:pt idx="3">
                  <c:v>1.2000000000000016E-3</c:v>
                </c:pt>
                <c:pt idx="4">
                  <c:v>0.39900000000000085</c:v>
                </c:pt>
                <c:pt idx="5">
                  <c:v>0.1019</c:v>
                </c:pt>
                <c:pt idx="6">
                  <c:v>0.1208</c:v>
                </c:pt>
                <c:pt idx="7">
                  <c:v>9.8600000000000354E-2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F2D6C-2AA4-472B-A651-EED32941D2C8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B844-EC0C-4813-BB7E-7EC0DBF949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254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095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4605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EAA1-DC16-4B44-AD56-2AED2D177966}" type="datetime1">
              <a:rPr lang="ru-RU" smtClean="0"/>
              <a:t>14.04.2018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0167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183287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17500"/>
            <a:ext cx="7772400" cy="14605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E35E-1C38-478A-8777-FA735CDCB40A}" type="datetime1">
              <a:rPr lang="ru-RU" smtClean="0"/>
              <a:t>14.04.2018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542282" y="2731770"/>
            <a:ext cx="520446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438136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2516876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2508251"/>
            <a:ext cx="457200" cy="36777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54000"/>
            <a:ext cx="6553200" cy="485113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B31-DC52-4E04-B873-843C067C7652}" type="datetime1">
              <a:rPr lang="ru-RU" smtClean="0"/>
              <a:t>14.04.2018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54001"/>
            <a:ext cx="1447800" cy="487627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23EA-8089-48EB-A6DF-687430AC8E6D}" type="datetime1">
              <a:rPr lang="ru-RU" smtClean="0"/>
              <a:t>14.04.2018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855310"/>
            <a:ext cx="457200" cy="36777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272540"/>
            <a:ext cx="8503920" cy="3810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5875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1905000"/>
            <a:ext cx="8833104" cy="25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18627"/>
            <a:ext cx="8833104" cy="17830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286000"/>
            <a:ext cx="6480174" cy="1394354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74C2-30FC-455E-8791-A0F14C468A09}" type="datetime1">
              <a:rPr lang="ru-RU" smtClean="0"/>
              <a:t>14.04.2018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032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83287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4500"/>
            <a:ext cx="7772400" cy="1270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5341620"/>
            <a:ext cx="3044952" cy="304800"/>
          </a:xfrm>
        </p:spPr>
        <p:txBody>
          <a:bodyPr/>
          <a:lstStyle/>
          <a:p>
            <a:fld id="{87A4BD66-141A-43F5-B699-31C4176EDCBF}" type="datetime1">
              <a:rPr lang="ru-RU" smtClean="0"/>
              <a:t>14.04.2018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313044"/>
            <a:ext cx="8921" cy="401629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1833563"/>
            <a:ext cx="0" cy="34899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206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143000"/>
            <a:ext cx="8833104" cy="7620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5326380"/>
            <a:ext cx="8833104" cy="25908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270000"/>
            <a:ext cx="4040188" cy="61081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270000"/>
            <a:ext cx="4041775" cy="60960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A1AF-3906-44C4-B9CD-44083646BBF6}" type="datetime1">
              <a:rPr lang="ru-RU" smtClean="0"/>
              <a:t>14.04.2018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5341620"/>
            <a:ext cx="3581400" cy="3048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066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059486"/>
            <a:ext cx="4041648" cy="318200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059486"/>
            <a:ext cx="4038600" cy="31851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868680"/>
            <a:ext cx="457200" cy="367771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2E36-3F0A-4579-81BB-31347F2EB905}" type="datetime1">
              <a:rPr lang="ru-RU" smtClean="0"/>
              <a:t>14.04.2018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863350"/>
            <a:ext cx="457200" cy="36777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3208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69AD-D259-4644-8D7C-65DD1B625E4C}" type="datetime1">
              <a:rPr lang="ru-RU" smtClean="0"/>
              <a:t>14.04.2018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5270500"/>
            <a:ext cx="609600" cy="3677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27000"/>
            <a:ext cx="8833104" cy="254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990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2362200" cy="8255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651000"/>
            <a:ext cx="2362200" cy="3454136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571500"/>
            <a:ext cx="5638800" cy="45085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6061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548B-3009-4557-8BD4-782490F506DB}" type="datetime1">
              <a:rPr lang="ru-RU" smtClean="0"/>
              <a:t>14.04.2018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5342373"/>
            <a:ext cx="3383280" cy="30480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27000"/>
            <a:ext cx="8833104" cy="25146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60615"/>
            <a:ext cx="457200" cy="36777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4191000"/>
            <a:ext cx="5867400" cy="10160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508000"/>
            <a:ext cx="5867400" cy="35560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825500"/>
            <a:ext cx="2438400" cy="43815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5337487"/>
            <a:ext cx="3044952" cy="304800"/>
          </a:xfrm>
        </p:spPr>
        <p:txBody>
          <a:bodyPr/>
          <a:lstStyle/>
          <a:p>
            <a:fld id="{B8CF0311-8D01-47F1-9BA8-3147720CC1C1}" type="datetime1">
              <a:rPr lang="ru-RU" smtClean="0"/>
              <a:t>14.04.2018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5342373"/>
            <a:ext cx="3584448" cy="30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6114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5337487"/>
            <a:ext cx="3044952" cy="3048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F6DE03-CC03-4068-A940-675387DE1207}" type="datetime1">
              <a:rPr lang="ru-RU" smtClean="0"/>
              <a:t>14.04.2018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06395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866812"/>
            <a:ext cx="457200" cy="367771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270000"/>
            <a:ext cx="8534400" cy="38328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254500"/>
            <a:ext cx="6400800" cy="1460500"/>
          </a:xfrm>
        </p:spPr>
        <p:txBody>
          <a:bodyPr>
            <a:normAutofit/>
          </a:bodyPr>
          <a:lstStyle/>
          <a:p>
            <a:pPr algn="r"/>
            <a:r>
              <a:rPr lang="ru-RU" sz="1200" dirty="0" smtClean="0"/>
              <a:t>Выполнила: Каулина А.К. 23-м</a:t>
            </a:r>
          </a:p>
          <a:p>
            <a:pPr algn="r"/>
            <a:r>
              <a:rPr lang="ru-RU" sz="1200" dirty="0" smtClean="0"/>
              <a:t>Направление: Стратегическое </a:t>
            </a:r>
            <a:r>
              <a:rPr lang="ru-RU" sz="1200" dirty="0" smtClean="0"/>
              <a:t>и корпоративное управление</a:t>
            </a:r>
          </a:p>
          <a:p>
            <a:pPr algn="r"/>
            <a:r>
              <a:rPr lang="ru-RU" sz="1200" dirty="0" smtClean="0"/>
              <a:t>Научный руководитель: </a:t>
            </a:r>
            <a:r>
              <a:rPr lang="ru-RU" sz="1200" dirty="0" err="1" smtClean="0"/>
              <a:t>к.э.н</a:t>
            </a:r>
            <a:r>
              <a:rPr lang="ru-RU" sz="1200" dirty="0" smtClean="0"/>
              <a:t>., доцент Чистяков </a:t>
            </a:r>
            <a:r>
              <a:rPr lang="ru-RU" sz="1200" dirty="0" smtClean="0"/>
              <a:t>М.В. 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подходы к анализу и оценке прибыли предприятия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97260"/>
            <a:ext cx="47525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Анализ прибыли предприятия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41476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Горизонтальный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64147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Вертикальный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2641476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Факторный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3" idx="0"/>
          </p:cNvCxnSpPr>
          <p:nvPr/>
        </p:nvCxnSpPr>
        <p:spPr>
          <a:xfrm flipH="1">
            <a:off x="1835696" y="1345332"/>
            <a:ext cx="27363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4" idx="0"/>
          </p:cNvCxnSpPr>
          <p:nvPr/>
        </p:nvCxnSpPr>
        <p:spPr>
          <a:xfrm>
            <a:off x="4572000" y="1345332"/>
            <a:ext cx="360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5" idx="0"/>
          </p:cNvCxnSpPr>
          <p:nvPr/>
        </p:nvCxnSpPr>
        <p:spPr>
          <a:xfrm>
            <a:off x="4572000" y="1345332"/>
            <a:ext cx="30243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722784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Горизонтальный анализ прибыли </a:t>
            </a:r>
            <a:r>
              <a:rPr lang="ru-RU" sz="2000" dirty="0" smtClean="0"/>
              <a:t>предприятия</a:t>
            </a:r>
            <a:br>
              <a:rPr lang="ru-RU" sz="2000" dirty="0" smtClean="0"/>
            </a:br>
            <a:r>
              <a:rPr lang="ru-RU" sz="2000" dirty="0" smtClean="0"/>
              <a:t>(на примере ООО «ТПД»)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273325"/>
          <a:ext cx="4536504" cy="2617149"/>
        </p:xfrm>
        <a:graphic>
          <a:graphicData uri="http://schemas.openxmlformats.org/drawingml/2006/table">
            <a:tbl>
              <a:tblPr/>
              <a:tblGrid>
                <a:gridCol w="1838681"/>
                <a:gridCol w="891890"/>
                <a:gridCol w="765715"/>
                <a:gridCol w="529741"/>
                <a:gridCol w="510477"/>
              </a:tblGrid>
              <a:tr h="442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г.,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Абсол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+,-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Относ.изм.,%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Выручка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33 018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28 706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4 312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Себестоимость продаж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19 844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16 965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2 879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16,97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Валовая прибыль (убыток)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13 174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11 741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1 433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Коммерческие расходы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9 809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9 754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Прибыль (убыток) от продаж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3 365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1 987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1 378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69,35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Проценты к получению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35,29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Проценты к уплате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доходы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29,67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расходы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Прибыль (убыток) до налогообложения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3 988 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2 466 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1 522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61,72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Текущий налог на прибыль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265,82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Чистая прибыль (убыток)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3 255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968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42,33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273324"/>
            <a:ext cx="37444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 ÐÐ¾ÑÐ¸Ð·Ð¾Ð½ÑÐ°Ð»ÑÐ½ÑÐ¹ Ð°Ð½Ð°Ð»Ð¸Ð· â ÑÐ¾ÑÐ¼ÑÐ»Ð° ÑÐ°ÑÑÐµÑÐ° Ð°Ð±ÑÐ¾Ð»ÑÑÐ½Ð¾Ð³Ð¾ Ð¾ÑÐºÐ»Ð¾Ð½ÐµÐ½Ð¸Ñ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153644"/>
            <a:ext cx="5724525" cy="285750"/>
          </a:xfrm>
          <a:prstGeom prst="rect">
            <a:avLst/>
          </a:prstGeom>
          <a:noFill/>
        </p:spPr>
      </p:pic>
      <p:pic>
        <p:nvPicPr>
          <p:cNvPr id="1029" name="Picture 5" descr=" ÐÐ¾ÑÐ¸Ð·Ð¾Ð½ÑÐ°Ð»ÑÐ½ÑÐ¹ Ð°Ð½Ð°Ð»Ð¸Ð· â ÑÐ¾ÑÐ¼ÑÐ»Ð° ÑÐ°ÑÑÐµÑÐ° Ð¾ÑÐ½Ð¾ÑÐ¸ÑÐµÐ»ÑÐ½Ð¾Ð³Ð¾ Ð¾ÑÐºÐ»Ð¾Ð½ÐµÐ½Ð¸Ñ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85692"/>
            <a:ext cx="5467350" cy="571501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722784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Вертикальный анализ прибыли </a:t>
            </a:r>
            <a:r>
              <a:rPr lang="ru-RU" sz="2000" dirty="0" smtClean="0"/>
              <a:t>предприятия</a:t>
            </a:r>
            <a:br>
              <a:rPr lang="ru-RU" sz="2000" dirty="0" smtClean="0"/>
            </a:br>
            <a:r>
              <a:rPr lang="ru-RU" sz="2000" dirty="0" smtClean="0"/>
              <a:t>(на примере ООО «ТПД»)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489348"/>
          <a:ext cx="4320479" cy="2302090"/>
        </p:xfrm>
        <a:graphic>
          <a:graphicData uri="http://schemas.openxmlformats.org/drawingml/2006/table">
            <a:tbl>
              <a:tblPr/>
              <a:tblGrid>
                <a:gridCol w="1881499"/>
                <a:gridCol w="627166"/>
                <a:gridCol w="627166"/>
                <a:gridCol w="680593"/>
                <a:gridCol w="504055"/>
              </a:tblGrid>
              <a:tr h="1982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тыс.руб.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к итогу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тыс.руб.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к итогу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Выручка от продаж товаров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33 018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28 706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Себестоимость продаж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19 844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60,10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16 965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59,10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Коммерческие расходы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9 809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29,71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9 754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33,98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 к получению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0,07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0,06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Проценты к уплате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0,12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Валовая прибыль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13 174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39,90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11 741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40,90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Прибыль от продаж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3 365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10,19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1 987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6,92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Прибыль до налогообложения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3 988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12,08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2 466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8,59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Чистая прибыль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3 255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9,86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2 287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7,97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932040" y="1705372"/>
          <a:ext cx="396044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410" name="Picture 2" descr="ÐÐµÑÑÐ¸ÐºÐ°Ð»ÑÐ½ÑÐ¹ Ð°Ð½Ð°Ð»Ð¸Ð· - ÑÐ¾ÑÐ¼ÑÐ»Ð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69668"/>
            <a:ext cx="6048672" cy="554924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Факторный анализ прибыли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273324"/>
            <a:ext cx="32403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Факторы, влияющие на прибыль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53444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Выручка от продаж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35344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Себестоимость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2353444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Цена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2353444"/>
            <a:ext cx="15121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Коммерческие расходы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80312" y="235344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Управленческие расходы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 flipH="1">
            <a:off x="1151620" y="1777380"/>
            <a:ext cx="35283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7" idx="0"/>
          </p:cNvCxnSpPr>
          <p:nvPr/>
        </p:nvCxnSpPr>
        <p:spPr>
          <a:xfrm flipH="1">
            <a:off x="2987824" y="1777380"/>
            <a:ext cx="16921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8" idx="0"/>
          </p:cNvCxnSpPr>
          <p:nvPr/>
        </p:nvCxnSpPr>
        <p:spPr>
          <a:xfrm>
            <a:off x="4680012" y="17773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9" idx="0"/>
          </p:cNvCxnSpPr>
          <p:nvPr/>
        </p:nvCxnSpPr>
        <p:spPr>
          <a:xfrm>
            <a:off x="4680012" y="1777380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10" idx="0"/>
          </p:cNvCxnSpPr>
          <p:nvPr/>
        </p:nvCxnSpPr>
        <p:spPr>
          <a:xfrm>
            <a:off x="4680012" y="1777380"/>
            <a:ext cx="34923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23528" y="3145532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Ппв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= (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Вотч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-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Вбаланс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 -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Вц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)/100 * P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базис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95736" y="3145532"/>
            <a:ext cx="15841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Ппс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=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Вотч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* ( Ус0 - У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сб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)/100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6" y="3145532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Ппц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=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Вц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*P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базис /100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52120" y="3145532"/>
            <a:ext cx="15121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Пкр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= В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отч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* (У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кротч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-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Укр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баз.)/100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80312" y="3145532"/>
            <a:ext cx="15841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Пупр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=Вотч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*(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Ууро-Уурб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)/100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83768" y="4513684"/>
            <a:ext cx="43924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Итого =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Ппв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Ппс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+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Ппц-Ппкр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-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Ппур</a:t>
            </a:r>
            <a:endParaRPr lang="ru-RU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13742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472</TotalTime>
  <Words>367</Words>
  <Application>Microsoft Office PowerPoint</Application>
  <PresentationFormat>Экран (16:10)</PresentationFormat>
  <Paragraphs>155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Основные подходы к анализу и оценке прибыли предприятия</vt:lpstr>
      <vt:lpstr>Слайд 2</vt:lpstr>
      <vt:lpstr>Горизонтальный анализ прибыли предприятия (на примере ООО «ТПД»)</vt:lpstr>
      <vt:lpstr>Вертикальный анализ прибыли предприятия (на примере ООО «ТПД»)</vt:lpstr>
      <vt:lpstr>Факторный анализ прибыли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к анализу и оценке прибыли предприятия</dc:title>
  <dc:creator>Sasha K.</dc:creator>
  <cp:lastModifiedBy>Sasha</cp:lastModifiedBy>
  <cp:revision>37</cp:revision>
  <dcterms:created xsi:type="dcterms:W3CDTF">2018-04-13T13:14:06Z</dcterms:created>
  <dcterms:modified xsi:type="dcterms:W3CDTF">2018-04-14T05:41:39Z</dcterms:modified>
</cp:coreProperties>
</file>