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4"/>
  </p:handoutMasterIdLst>
  <p:sldIdLst>
    <p:sldId id="256" r:id="rId2"/>
    <p:sldId id="268" r:id="rId3"/>
    <p:sldId id="259" r:id="rId4"/>
    <p:sldId id="271" r:id="rId5"/>
    <p:sldId id="262" r:id="rId6"/>
    <p:sldId id="263" r:id="rId7"/>
    <p:sldId id="261" r:id="rId8"/>
    <p:sldId id="260" r:id="rId9"/>
    <p:sldId id="257" r:id="rId10"/>
    <p:sldId id="269" r:id="rId11"/>
    <p:sldId id="264" r:id="rId12"/>
    <p:sldId id="270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66"/>
    <a:srgbClr val="C9C9C9"/>
    <a:srgbClr val="990099"/>
    <a:srgbClr val="33CC33"/>
    <a:srgbClr val="66FF33"/>
    <a:srgbClr val="00FF00"/>
    <a:srgbClr val="EF4F43"/>
    <a:srgbClr val="66FFFF"/>
    <a:srgbClr val="FF6699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855" autoAdjust="0"/>
    <p:restoredTop sz="94660" autoAdjust="0"/>
  </p:normalViewPr>
  <p:slideViewPr>
    <p:cSldViewPr snapToGrid="0">
      <p:cViewPr varScale="1">
        <p:scale>
          <a:sx n="74" d="100"/>
          <a:sy n="74" d="100"/>
        </p:scale>
        <p:origin x="-124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7" d="100"/>
          <a:sy n="57" d="100"/>
        </p:scale>
        <p:origin x="2832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502380430429797"/>
          <c:y val="9.0242171847505354E-2"/>
          <c:w val="0.48902403351859264"/>
          <c:h val="0.72872280955803215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spPr>
              <a:solidFill>
                <a:srgbClr val="FF6699"/>
              </a:solidFill>
            </c:spPr>
          </c:dPt>
          <c:dPt>
            <c:idx val="1"/>
            <c:bubble3D val="0"/>
            <c:spPr>
              <a:solidFill>
                <a:srgbClr val="CC3300"/>
              </a:solidFill>
            </c:spPr>
          </c:dPt>
          <c:dPt>
            <c:idx val="3"/>
            <c:bubble3D val="0"/>
            <c:spPr>
              <a:solidFill>
                <a:srgbClr val="FF3300"/>
              </a:solidFill>
            </c:spPr>
          </c:dPt>
          <c:dPt>
            <c:idx val="4"/>
            <c:bubble3D val="0"/>
            <c:spPr>
              <a:solidFill>
                <a:srgbClr val="990099"/>
              </a:solidFill>
            </c:spPr>
          </c:dPt>
          <c:dPt>
            <c:idx val="5"/>
            <c:bubble3D val="0"/>
            <c:spPr>
              <a:solidFill>
                <a:srgbClr val="66FF33"/>
              </a:solidFill>
            </c:spPr>
          </c:dPt>
          <c:dPt>
            <c:idx val="6"/>
            <c:bubble3D val="0"/>
            <c:spPr>
              <a:solidFill>
                <a:schemeClr val="accent5">
                  <a:lumMod val="75000"/>
                </a:schemeClr>
              </a:solidFill>
            </c:spPr>
          </c:dPt>
          <c:dPt>
            <c:idx val="7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</c:spPr>
          </c:dPt>
          <c:dPt>
            <c:idx val="8"/>
            <c:bubble3D val="0"/>
            <c:spPr>
              <a:solidFill>
                <a:schemeClr val="bg1">
                  <a:lumMod val="75000"/>
                </a:schemeClr>
              </a:solidFill>
            </c:spPr>
          </c:dPt>
          <c:dPt>
            <c:idx val="9"/>
            <c:bubble3D val="0"/>
            <c:spPr>
              <a:solidFill>
                <a:srgbClr val="EF4F43"/>
              </a:solidFill>
            </c:spPr>
          </c:dPt>
          <c:dPt>
            <c:idx val="10"/>
            <c:bubble3D val="0"/>
            <c:spPr>
              <a:solidFill>
                <a:srgbClr val="0066FF"/>
              </a:solidFill>
            </c:spPr>
          </c:dPt>
          <c:dPt>
            <c:idx val="11"/>
            <c:bubble3D val="0"/>
            <c:spPr>
              <a:solidFill>
                <a:srgbClr val="33CC33"/>
              </a:solidFill>
            </c:spPr>
          </c:dPt>
          <c:dPt>
            <c:idx val="12"/>
            <c:bubble3D val="0"/>
            <c:spPr>
              <a:solidFill>
                <a:srgbClr val="66FFFF"/>
              </a:solidFill>
            </c:spPr>
          </c:dPt>
          <c:dLbls>
            <c:dLbl>
              <c:idx val="3"/>
              <c:layout>
                <c:manualLayout>
                  <c:x val="7.4533882607554947E-2"/>
                  <c:y val="0.11529584985904535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4.8120187279080344E-2"/>
                  <c:y val="-4.0903108457027194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0.16818966583358544"/>
                  <c:y val="-2.5986455846481214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9.3218200254256089E-2"/>
                  <c:y val="9.7848996606980793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9.285794313806961E-2"/>
                  <c:y val="5.9976450436805474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0.12831325117193346"/>
                  <c:y val="-2.5581380315773224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7.5711211582050755E-2"/>
                  <c:y val="-6.9439194908325994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-2.6227874846373723E-2"/>
                  <c:y val="-4.660293297176666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-1.9176053095477815E-2"/>
                  <c:y val="-8.8379615813784507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12"/>
              <c:layout>
                <c:manualLayout>
                  <c:x val="-9.4872043895019187E-2"/>
                  <c:y val="1.5462611259601401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>
                    <a:latin typeface="+mn-lt"/>
                  </a:defRPr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</c:dLbls>
          <c:cat>
            <c:strRef>
              <c:f>Лист1!$A$2:$A$14</c:f>
              <c:strCache>
                <c:ptCount val="13"/>
                <c:pt idx="0">
                  <c:v>Россия</c:v>
                </c:pt>
                <c:pt idx="1">
                  <c:v>Польша</c:v>
                </c:pt>
                <c:pt idx="2">
                  <c:v>Бразилия</c:v>
                </c:pt>
                <c:pt idx="3">
                  <c:v>Другие развивающиеся страны</c:v>
                </c:pt>
                <c:pt idx="4">
                  <c:v>Китай</c:v>
                </c:pt>
                <c:pt idx="5">
                  <c:v>Другие развитые страны</c:v>
                </c:pt>
                <c:pt idx="6">
                  <c:v>Франция</c:v>
                </c:pt>
                <c:pt idx="7">
                  <c:v>Великобритания</c:v>
                </c:pt>
                <c:pt idx="8">
                  <c:v>Канада</c:v>
                </c:pt>
                <c:pt idx="9">
                  <c:v>Япония</c:v>
                </c:pt>
                <c:pt idx="10">
                  <c:v>Германия</c:v>
                </c:pt>
                <c:pt idx="11">
                  <c:v>Италия</c:v>
                </c:pt>
                <c:pt idx="12">
                  <c:v>США</c:v>
                </c:pt>
              </c:strCache>
            </c:strRef>
          </c:cat>
          <c:val>
            <c:numRef>
              <c:f>Лист1!$B$2:$B$14</c:f>
              <c:numCache>
                <c:formatCode>0%</c:formatCode>
                <c:ptCount val="13"/>
                <c:pt idx="0">
                  <c:v>0.01</c:v>
                </c:pt>
                <c:pt idx="1">
                  <c:v>0.03</c:v>
                </c:pt>
                <c:pt idx="2">
                  <c:v>0.02</c:v>
                </c:pt>
                <c:pt idx="3">
                  <c:v>0.13</c:v>
                </c:pt>
                <c:pt idx="4">
                  <c:v>0.2</c:v>
                </c:pt>
                <c:pt idx="5">
                  <c:v>0.15</c:v>
                </c:pt>
                <c:pt idx="6">
                  <c:v>0.03</c:v>
                </c:pt>
                <c:pt idx="7">
                  <c:v>0.03</c:v>
                </c:pt>
                <c:pt idx="8">
                  <c:v>0.03</c:v>
                </c:pt>
                <c:pt idx="9">
                  <c:v>0.03</c:v>
                </c:pt>
                <c:pt idx="10">
                  <c:v>7.0000000000000007E-2</c:v>
                </c:pt>
                <c:pt idx="11">
                  <c:v>0.08</c:v>
                </c:pt>
                <c:pt idx="12">
                  <c:v>0.19</c:v>
                </c:pt>
              </c:numCache>
            </c:numRef>
          </c:val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6"/>
    </mc:Choice>
    <mc:Fallback>
      <c:style val="16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Динамика</a:t>
            </a:r>
            <a:r>
              <a:rPr lang="ru-RU" baseline="0" dirty="0" smtClean="0"/>
              <a:t> объема розничных продаж мебели в 2009-2017 гг., млрд. руб., %</a:t>
            </a:r>
            <a:endParaRPr lang="ru-RU" dirty="0"/>
          </a:p>
        </c:rich>
      </c:tx>
      <c:layout/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рынка мебели, млрд. руб.</c:v>
                </c:pt>
              </c:strCache>
            </c:strRef>
          </c:tx>
          <c:spPr>
            <a:gradFill flip="none" rotWithShape="1">
              <a:gsLst>
                <a:gs pos="0">
                  <a:srgbClr val="33CC33">
                    <a:tint val="66000"/>
                    <a:satMod val="160000"/>
                  </a:srgbClr>
                </a:gs>
                <a:gs pos="50000">
                  <a:srgbClr val="33CC33">
                    <a:tint val="44500"/>
                    <a:satMod val="160000"/>
                  </a:srgbClr>
                </a:gs>
                <a:gs pos="100000">
                  <a:srgbClr val="33CC33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</c:spPr>
          <c:invertIfNegative val="0"/>
          <c:dLbls>
            <c:dLbl>
              <c:idx val="0"/>
              <c:layout>
                <c:manualLayout>
                  <c:x val="-1.439370502042176E-17"/>
                  <c:y val="-8.115522438354512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"/>
                  <c:y val="-1.35258707305908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"/>
                  <c:y val="-1.62310448767090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0"/>
                  <c:y val="-1.3525870730590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0"/>
                  <c:y val="-8.115522438354512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4.7107215156208639E-3"/>
                  <c:y val="-5.410348292236341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0"/>
                  <c:y val="-1.62310448767090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1.5702405052069547E-3"/>
                  <c:y val="-5.410348292236341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1.1514964016337408E-16"/>
                  <c:y val="-1.8936219022827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Лист1!$A$2:$A$10</c:f>
              <c:numCache>
                <c:formatCode>General</c:formatCode>
                <c:ptCount val="9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</c:numCache>
            </c:numRef>
          </c:cat>
          <c:val>
            <c:numRef>
              <c:f>Лист1!$B$2:$B$10</c:f>
              <c:numCache>
                <c:formatCode>General</c:formatCode>
                <c:ptCount val="9"/>
                <c:pt idx="0">
                  <c:v>325.89999999999998</c:v>
                </c:pt>
                <c:pt idx="1">
                  <c:v>349.4</c:v>
                </c:pt>
                <c:pt idx="2">
                  <c:v>372.1</c:v>
                </c:pt>
                <c:pt idx="3">
                  <c:v>410.8</c:v>
                </c:pt>
                <c:pt idx="4">
                  <c:v>435.9</c:v>
                </c:pt>
                <c:pt idx="5">
                  <c:v>466</c:v>
                </c:pt>
                <c:pt idx="6">
                  <c:v>419.8</c:v>
                </c:pt>
                <c:pt idx="7">
                  <c:v>367.6</c:v>
                </c:pt>
                <c:pt idx="8">
                  <c:v>409.5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shape val="box"/>
        <c:axId val="137782016"/>
        <c:axId val="137784704"/>
        <c:axId val="0"/>
      </c:bar3DChart>
      <c:catAx>
        <c:axId val="1377820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37784704"/>
        <c:crosses val="autoZero"/>
        <c:auto val="1"/>
        <c:lblAlgn val="ctr"/>
        <c:lblOffset val="100"/>
        <c:noMultiLvlLbl val="0"/>
      </c:catAx>
      <c:valAx>
        <c:axId val="137784704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137782016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Импортная мебель</c:v>
                </c:pt>
              </c:strCache>
            </c:strRef>
          </c:tx>
          <c:spPr>
            <a:solidFill>
              <a:srgbClr val="990099">
                <a:alpha val="47059"/>
              </a:srgbClr>
            </a:solidFill>
            <a:ln>
              <a:solidFill>
                <a:schemeClr val="bg1">
                  <a:lumMod val="50000"/>
                </a:schemeClr>
              </a:solidFill>
            </a:ln>
          </c:spPr>
          <c:invertIfNegative val="0"/>
          <c:cat>
            <c:strRef>
              <c:f>Лист1!$A$2:$A$4</c:f>
              <c:strCache>
                <c:ptCount val="3"/>
                <c:pt idx="0">
                  <c:v>1998 г.</c:v>
                </c:pt>
                <c:pt idx="1">
                  <c:v>2008 г.</c:v>
                </c:pt>
                <c:pt idx="2">
                  <c:v>2017 г.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70</c:v>
                </c:pt>
                <c:pt idx="1">
                  <c:v>40</c:v>
                </c:pt>
                <c:pt idx="2">
                  <c:v>51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Отечественная мебель</c:v>
                </c:pt>
              </c:strCache>
            </c:strRef>
          </c:tx>
          <c:spPr>
            <a:solidFill>
              <a:srgbClr val="C9C9C9">
                <a:alpha val="69020"/>
              </a:srgbClr>
            </a:solidFill>
            <a:ln>
              <a:solidFill>
                <a:schemeClr val="bg1">
                  <a:lumMod val="50000"/>
                </a:schemeClr>
              </a:solidFill>
            </a:ln>
          </c:spPr>
          <c:invertIfNegative val="0"/>
          <c:cat>
            <c:strRef>
              <c:f>Лист1!$A$2:$A$4</c:f>
              <c:strCache>
                <c:ptCount val="3"/>
                <c:pt idx="0">
                  <c:v>1998 г.</c:v>
                </c:pt>
                <c:pt idx="1">
                  <c:v>2008 г.</c:v>
                </c:pt>
                <c:pt idx="2">
                  <c:v>2017 г.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30</c:v>
                </c:pt>
                <c:pt idx="1">
                  <c:v>60</c:v>
                </c:pt>
                <c:pt idx="2">
                  <c:v>49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43947136"/>
        <c:axId val="43948672"/>
      </c:barChart>
      <c:catAx>
        <c:axId val="439471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43948672"/>
        <c:crosses val="autoZero"/>
        <c:auto val="1"/>
        <c:lblAlgn val="ctr"/>
        <c:lblOffset val="100"/>
        <c:noMultiLvlLbl val="0"/>
      </c:catAx>
      <c:valAx>
        <c:axId val="4394867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43947136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0800000" scaled="1"/>
              <a:tileRect/>
            </a:gra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36</a:t>
                    </a:r>
                    <a:r>
                      <a:rPr lang="ru-RU" smtClean="0"/>
                      <a:t>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10</a:t>
                    </a:r>
                    <a:r>
                      <a:rPr lang="ru-RU" smtClean="0"/>
                      <a:t>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8</a:t>
                    </a:r>
                    <a:r>
                      <a:rPr lang="ru-RU" smtClean="0"/>
                      <a:t>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2</a:t>
                    </a:r>
                    <a:r>
                      <a:rPr lang="ru-RU" smtClean="0"/>
                      <a:t>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smtClean="0"/>
                      <a:t>30</a:t>
                    </a:r>
                    <a:r>
                      <a:rPr lang="ru-RU" smtClean="0"/>
                      <a:t>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smtClean="0"/>
                      <a:t>4</a:t>
                    </a:r>
                    <a:r>
                      <a:rPr lang="ru-RU" smtClean="0"/>
                      <a:t>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en-US" smtClean="0"/>
                      <a:t>7</a:t>
                    </a:r>
                    <a:r>
                      <a:rPr lang="ru-RU" smtClean="0"/>
                      <a:t>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/>
              <c:tx>
                <c:rich>
                  <a:bodyPr/>
                  <a:lstStyle/>
                  <a:p>
                    <a:r>
                      <a:rPr lang="en-US" smtClean="0"/>
                      <a:t>2</a:t>
                    </a:r>
                    <a:r>
                      <a:rPr lang="ru-RU" smtClean="0"/>
                      <a:t>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Лист1!$A$2:$A$9</c:f>
              <c:strCache>
                <c:ptCount val="8"/>
                <c:pt idx="0">
                  <c:v>    Центральный ФО</c:v>
                </c:pt>
                <c:pt idx="1">
                  <c:v>    Северо-Западный ФО</c:v>
                </c:pt>
                <c:pt idx="2">
                  <c:v>    Южный ФО</c:v>
                </c:pt>
                <c:pt idx="3">
                  <c:v>    Северо-Кавказский ФО</c:v>
                </c:pt>
                <c:pt idx="4">
                  <c:v>    Приволжский ФО</c:v>
                </c:pt>
                <c:pt idx="5">
                  <c:v>    Уральский ФО</c:v>
                </c:pt>
                <c:pt idx="6">
                  <c:v>    Сибирский ФО</c:v>
                </c:pt>
                <c:pt idx="7">
                  <c:v>    Дальневосточный ФО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36</c:v>
                </c:pt>
                <c:pt idx="1">
                  <c:v>10</c:v>
                </c:pt>
                <c:pt idx="2">
                  <c:v>8</c:v>
                </c:pt>
                <c:pt idx="3">
                  <c:v>2</c:v>
                </c:pt>
                <c:pt idx="4">
                  <c:v>30</c:v>
                </c:pt>
                <c:pt idx="5">
                  <c:v>4</c:v>
                </c:pt>
                <c:pt idx="6">
                  <c:v>7</c:v>
                </c:pt>
                <c:pt idx="7">
                  <c:v>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49367296"/>
        <c:axId val="49403008"/>
      </c:barChart>
      <c:catAx>
        <c:axId val="49367296"/>
        <c:scaling>
          <c:orientation val="minMax"/>
        </c:scaling>
        <c:delete val="0"/>
        <c:axPos val="l"/>
        <c:majorTickMark val="none"/>
        <c:minorTickMark val="none"/>
        <c:tickLblPos val="nextTo"/>
        <c:crossAx val="49403008"/>
        <c:crosses val="autoZero"/>
        <c:auto val="1"/>
        <c:lblAlgn val="ctr"/>
        <c:lblOffset val="100"/>
        <c:noMultiLvlLbl val="0"/>
      </c:catAx>
      <c:valAx>
        <c:axId val="49403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49367296"/>
        <c:crosses val="autoZero"/>
        <c:crossBetween val="between"/>
      </c:valAx>
      <c:spPr>
        <a:pattFill prst="ltVert">
          <a:fgClr>
            <a:schemeClr val="accent1">
              <a:lumMod val="20000"/>
              <a:lumOff val="80000"/>
            </a:schemeClr>
          </a:fgClr>
          <a:bgClr>
            <a:schemeClr val="bg1"/>
          </a:bgClr>
        </a:pattFill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9654638291941195E-4"/>
          <c:y val="3.040169331197962E-2"/>
          <c:w val="0.6252889669173155"/>
          <c:h val="0.92468226986223112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explosion val="25"/>
          <c:dPt>
            <c:idx val="0"/>
            <c:bubble3D val="0"/>
            <c:spPr>
              <a:solidFill>
                <a:srgbClr val="66FFFF"/>
              </a:solidFill>
            </c:spPr>
          </c:dPt>
          <c:dPt>
            <c:idx val="1"/>
            <c:bubble3D val="0"/>
            <c:explosion val="42"/>
            <c:spPr>
              <a:solidFill>
                <a:srgbClr val="EF4F43"/>
              </a:solidFill>
            </c:spPr>
          </c:dPt>
          <c:dPt>
            <c:idx val="2"/>
            <c:bubble3D val="0"/>
            <c:explosion val="9"/>
            <c:spPr>
              <a:solidFill>
                <a:srgbClr val="66FF33"/>
              </a:solidFill>
            </c:spPr>
          </c:dPt>
          <c:dLbls>
            <c:dLbl>
              <c:idx val="0"/>
              <c:layout>
                <c:manualLayout>
                  <c:x val="-8.5580986394509118E-2"/>
                  <c:y val="7.0963820441497377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-0.11280127620392341"/>
                  <c:y val="-0.15737368061213977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0.13081776384594859"/>
                  <c:y val="2.4072752474876606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Лист1!$A$2:$A$4</c:f>
              <c:strCache>
                <c:ptCount val="3"/>
                <c:pt idx="0">
                  <c:v>Малые мебельные компании</c:v>
                </c:pt>
                <c:pt idx="1">
                  <c:v>Крупные предприятия</c:v>
                </c:pt>
                <c:pt idx="2">
                  <c:v>Крупные компании-лидеры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0.19</c:v>
                </c:pt>
                <c:pt idx="1">
                  <c:v>0.4</c:v>
                </c:pt>
                <c:pt idx="2">
                  <c:v>0.41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59218428829023673"/>
          <c:y val="0.33588901355307232"/>
          <c:w val="0.3982942702039628"/>
          <c:h val="0.25886201840724038"/>
        </c:manualLayout>
      </c:layout>
      <c:overlay val="0"/>
      <c:txPr>
        <a:bodyPr/>
        <a:lstStyle/>
        <a:p>
          <a:pPr>
            <a:defRPr sz="1800">
              <a:latin typeface="+mn-lt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1"/>
    </mc:Choice>
    <mc:Fallback>
      <c:style val="11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96147746554766"/>
          <c:y val="9.848477067196619E-2"/>
          <c:w val="0.34231304560571268"/>
          <c:h val="0.77604173123123499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Lbls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Лист1!$A$2:$A$4</c:f>
              <c:strCache>
                <c:ptCount val="3"/>
                <c:pt idx="0">
                  <c:v>Мебель для дома</c:v>
                </c:pt>
                <c:pt idx="1">
                  <c:v>Офисная мебель</c:v>
                </c:pt>
                <c:pt idx="2">
                  <c:v>Специализированная мебель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70.099999999999994</c:v>
                </c:pt>
                <c:pt idx="1">
                  <c:v>19.7</c:v>
                </c:pt>
                <c:pt idx="2">
                  <c:v>10.199999999999999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</c:plotArea>
    <c:legend>
      <c:legendPos val="r"/>
      <c:layout>
        <c:manualLayout>
          <c:xMode val="edge"/>
          <c:yMode val="edge"/>
          <c:x val="0.63519335632942076"/>
          <c:y val="0.17494043531188097"/>
          <c:w val="0.32512409778841672"/>
          <c:h val="0.66811126014335198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977578092233106"/>
          <c:y val="0.15713925202455589"/>
          <c:w val="0.5159574687245797"/>
          <c:h val="0.70618406686749258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25"/>
          <c:dLbls>
            <c:dLbl>
              <c:idx val="0"/>
              <c:layout>
                <c:manualLayout>
                  <c:x val="3.145009858405174E-2"/>
                  <c:y val="-4.1259487794055569E-2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Встроенная мебель; </a:t>
                    </a:r>
                    <a:r>
                      <a:rPr lang="ru-RU" dirty="0" smtClean="0"/>
                      <a:t>2,5%</a:t>
                    </a:r>
                    <a:endParaRPr lang="ru-RU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.20050582249175219"/>
                  <c:y val="-6.5759060453906611E-3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Мебель </a:t>
                    </a:r>
                    <a:r>
                      <a:rPr lang="ru-RU" dirty="0" smtClean="0"/>
                      <a:t>для </a:t>
                    </a:r>
                    <a:r>
                      <a:rPr lang="ru-RU" dirty="0"/>
                      <a:t>домашнего кабинета; </a:t>
                    </a:r>
                    <a:r>
                      <a:rPr lang="ru-RU" dirty="0" smtClean="0"/>
                      <a:t>2,7%</a:t>
                    </a:r>
                    <a:endParaRPr lang="ru-RU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7.5809049948503474E-2"/>
                  <c:y val="2.8764451965849907E-2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Кухонная мебель; </a:t>
                    </a:r>
                    <a:r>
                      <a:rPr lang="ru-RU" dirty="0" smtClean="0"/>
                      <a:t>16,1%</a:t>
                    </a:r>
                    <a:endParaRPr lang="ru-RU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0.10444082871055357"/>
                  <c:y val="-2.8284267807522131E-2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Мебель для обеденных зон; </a:t>
                    </a:r>
                    <a:r>
                      <a:rPr lang="ru-RU" dirty="0" smtClean="0"/>
                      <a:t>5,2%</a:t>
                    </a:r>
                    <a:endParaRPr lang="ru-RU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4.0715413209938191E-2"/>
                  <c:y val="9.3344770352957199E-2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Мебель для ванных; </a:t>
                    </a:r>
                    <a:r>
                      <a:rPr lang="ru-RU" dirty="0" smtClean="0"/>
                      <a:t>1,8%</a:t>
                    </a:r>
                    <a:endParaRPr lang="ru-RU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5.794389114861849E-2"/>
                  <c:y val="2.0982191319801587E-3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Мягкая мебель; </a:t>
                    </a:r>
                    <a:r>
                      <a:rPr lang="ru-RU" dirty="0" smtClean="0"/>
                      <a:t>23,3%</a:t>
                    </a:r>
                    <a:endParaRPr lang="ru-RU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0.1141728969172781"/>
                  <c:y val="-5.347397457042196E-2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Мебель для спальни; </a:t>
                    </a:r>
                    <a:r>
                      <a:rPr lang="ru-RU" dirty="0" smtClean="0"/>
                      <a:t>14,2%</a:t>
                    </a:r>
                    <a:endParaRPr lang="ru-RU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3.9226660384998641E-2"/>
                  <c:y val="-1.1297312897884722E-2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Корпусная мебель для жилых комнат; </a:t>
                    </a:r>
                    <a:r>
                      <a:rPr lang="ru-RU" dirty="0" smtClean="0"/>
                      <a:t>31,3%</a:t>
                    </a:r>
                    <a:endParaRPr lang="ru-RU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0.13236879253334161"/>
                  <c:y val="1.4103266514997055E-3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Детская мебель; </a:t>
                    </a:r>
                    <a:r>
                      <a:rPr lang="ru-RU" dirty="0" smtClean="0"/>
                      <a:t>2,8%</a:t>
                    </a:r>
                    <a:endParaRPr lang="ru-RU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/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</c:dLbls>
          <c:cat>
            <c:strRef>
              <c:f>Лист1!$A$2:$A$10</c:f>
              <c:strCache>
                <c:ptCount val="9"/>
                <c:pt idx="0">
                  <c:v>Встроенная мебель</c:v>
                </c:pt>
                <c:pt idx="1">
                  <c:v>Мебель дляя домашнего кабинета</c:v>
                </c:pt>
                <c:pt idx="2">
                  <c:v>Кухонная мебель</c:v>
                </c:pt>
                <c:pt idx="3">
                  <c:v>Мебель для обеденных зон</c:v>
                </c:pt>
                <c:pt idx="4">
                  <c:v>Мебель для ванных</c:v>
                </c:pt>
                <c:pt idx="5">
                  <c:v>Мягкая мебель</c:v>
                </c:pt>
                <c:pt idx="6">
                  <c:v>Мебель для спальни</c:v>
                </c:pt>
                <c:pt idx="7">
                  <c:v>Корпусная мебель для жилых комнат</c:v>
                </c:pt>
                <c:pt idx="8">
                  <c:v>Детская мебель</c:v>
                </c:pt>
              </c:strCache>
            </c:strRef>
          </c:cat>
          <c:val>
            <c:numRef>
              <c:f>Лист1!$B$2:$B$10</c:f>
              <c:numCache>
                <c:formatCode>0.00%</c:formatCode>
                <c:ptCount val="9"/>
                <c:pt idx="0">
                  <c:v>2.5000000000000001E-2</c:v>
                </c:pt>
                <c:pt idx="1">
                  <c:v>2.7E-2</c:v>
                </c:pt>
                <c:pt idx="2">
                  <c:v>0.161</c:v>
                </c:pt>
                <c:pt idx="3">
                  <c:v>5.1999999999999998E-2</c:v>
                </c:pt>
                <c:pt idx="4">
                  <c:v>1.7999999999999999E-2</c:v>
                </c:pt>
                <c:pt idx="5">
                  <c:v>0.23300000000000001</c:v>
                </c:pt>
                <c:pt idx="6">
                  <c:v>0.14199999999999999</c:v>
                </c:pt>
                <c:pt idx="7">
                  <c:v>0.313</c:v>
                </c:pt>
                <c:pt idx="8">
                  <c:v>2.8000000000000001E-2</c:v>
                </c:pt>
              </c:numCache>
            </c:numRef>
          </c:val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2DD1C9-4BB6-422A-8F34-C157EA500BD9}" type="datetimeFigureOut">
              <a:rPr lang="en-US" smtClean="0"/>
              <a:t>4/9/2018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A997E4-EE34-411C-9FF1-22B934EF53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4113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4/9/2018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845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4/9/2018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725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4/9/2018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581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4/9/2018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094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4/9/2018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67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4/9/2018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750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4/9/2018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137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4/9/2018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867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4/9/2018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246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4/9/2018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897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4/9/2018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639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459" y="1465729"/>
            <a:ext cx="7869891" cy="47112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D9794-A4CC-42D0-9A65-24C6B9EF4076}" type="datetimeFigureOut">
              <a:rPr lang="en-US" smtClean="0"/>
              <a:t>4/9/2018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"/>
            <a:ext cx="7886700" cy="13377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3321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18" Type="http://schemas.openxmlformats.org/officeDocument/2006/relationships/image" Target="../media/image21.png"/><Relationship Id="rId3" Type="http://schemas.openxmlformats.org/officeDocument/2006/relationships/image" Target="../media/image6.png"/><Relationship Id="rId21" Type="http://schemas.openxmlformats.org/officeDocument/2006/relationships/image" Target="../media/image24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" Type="http://schemas.openxmlformats.org/officeDocument/2006/relationships/image" Target="../media/image5.png"/><Relationship Id="rId16" Type="http://schemas.openxmlformats.org/officeDocument/2006/relationships/image" Target="../media/image19.png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23" Type="http://schemas.openxmlformats.org/officeDocument/2006/relationships/image" Target="../media/image26.png"/><Relationship Id="rId10" Type="http://schemas.openxmlformats.org/officeDocument/2006/relationships/image" Target="../media/image13.png"/><Relationship Id="rId19" Type="http://schemas.openxmlformats.org/officeDocument/2006/relationships/image" Target="../media/image22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Relationship Id="rId22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407787" y="5388003"/>
            <a:ext cx="425002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+mj-lt"/>
              </a:rPr>
              <a:t>Воронцова Кристина </a:t>
            </a:r>
            <a:r>
              <a:rPr lang="ru-RU" sz="2000" dirty="0" smtClean="0">
                <a:latin typeface="+mj-lt"/>
              </a:rPr>
              <a:t>Сергеевна</a:t>
            </a:r>
            <a:endParaRPr lang="en-US" sz="2000" dirty="0" smtClean="0">
              <a:latin typeface="+mj-lt"/>
            </a:endParaRPr>
          </a:p>
          <a:p>
            <a:r>
              <a:rPr lang="ru-RU" sz="2000" dirty="0">
                <a:latin typeface="+mj-lt"/>
              </a:rPr>
              <a:t>Институт экономики и управления</a:t>
            </a:r>
          </a:p>
          <a:p>
            <a:r>
              <a:rPr lang="ru-RU" sz="2000" dirty="0">
                <a:latin typeface="+mj-lt"/>
              </a:rPr>
              <a:t>38.04.02 Менеджмент</a:t>
            </a:r>
            <a:endParaRPr lang="ru-RU" sz="2000" dirty="0" smtClean="0">
              <a:latin typeface="+mj-lt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764" y="4235310"/>
            <a:ext cx="3754687" cy="22796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872609" y="1403801"/>
            <a:ext cx="7785207" cy="310380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n-lt"/>
              </a:rPr>
              <a:t>Анализ </a:t>
            </a:r>
            <a:r>
              <a:rPr lang="ru-RU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n-lt"/>
              </a:rPr>
              <a:t>и оценка уровня развития мебельной промышленности в </a:t>
            </a:r>
            <a:r>
              <a:rPr lang="ru-RU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n-lt"/>
              </a:rPr>
              <a:t>России</a:t>
            </a:r>
            <a:endParaRPr lang="en-US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80652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1529" y="115911"/>
            <a:ext cx="7886700" cy="1337732"/>
          </a:xfrm>
        </p:spPr>
        <p:txBody>
          <a:bodyPr>
            <a:normAutofit fontScale="90000"/>
          </a:bodyPr>
          <a:lstStyle/>
          <a:p>
            <a:r>
              <a:rPr lang="ru-RU" dirty="0"/>
              <a:t>Структура потребления мебели по основным ассортиментным группам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97000471"/>
              </p:ext>
            </p:extLst>
          </p:nvPr>
        </p:nvGraphicFramePr>
        <p:xfrm>
          <a:off x="2524260" y="1387845"/>
          <a:ext cx="6400799" cy="28234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870" y="1516488"/>
            <a:ext cx="3421488" cy="25661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870" y="4082604"/>
            <a:ext cx="3429000" cy="2571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0870" y="4076209"/>
            <a:ext cx="5132231" cy="25781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43358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Структура потребительского спроса на рынке мебели для дома</a:t>
            </a: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4092029906"/>
              </p:ext>
            </p:extLst>
          </p:nvPr>
        </p:nvGraphicFramePr>
        <p:xfrm>
          <a:off x="455054" y="1416675"/>
          <a:ext cx="8006366" cy="52803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551458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21969" y="4898027"/>
            <a:ext cx="691595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Спасибо </a:t>
            </a:r>
            <a:r>
              <a:rPr lang="ru-RU" sz="54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за внимание</a:t>
            </a:r>
            <a:r>
              <a:rPr lang="ru-RU" sz="54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!</a:t>
            </a:r>
            <a:endParaRPr lang="en-US" sz="5400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732623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Основные этапы развития мебельной промышленности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7500611"/>
              </p:ext>
            </p:extLst>
          </p:nvPr>
        </p:nvGraphicFramePr>
        <p:xfrm>
          <a:off x="349894" y="1326524"/>
          <a:ext cx="8613801" cy="5023887"/>
        </p:xfrm>
        <a:graphic>
          <a:graphicData uri="http://schemas.openxmlformats.org/drawingml/2006/table">
            <a:tbl>
              <a:tblPr firstRow="1" bandRow="1"/>
              <a:tblGrid>
                <a:gridCol w="1221437"/>
                <a:gridCol w="1017323"/>
                <a:gridCol w="1081825"/>
                <a:gridCol w="784753"/>
                <a:gridCol w="904449"/>
                <a:gridCol w="904449"/>
                <a:gridCol w="845008"/>
                <a:gridCol w="963890"/>
                <a:gridCol w="890667"/>
              </a:tblGrid>
              <a:tr h="7402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Загрузка производителей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80гг.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90гг.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2000-2006гг.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2007-2008гг.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2009-2011гг.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2012-2013гг.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2014-2015гг.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2016-н/</a:t>
                      </a:r>
                      <a:r>
                        <a:rPr lang="ru-RU" sz="1100" b="1" kern="12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вр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71933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100%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Управление и планирование производства осуществлялось по остаточному принципу </a:t>
                      </a:r>
                      <a:endParaRPr lang="ru-RU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Резко изменились условия функционирования отечественных мебельных предприятий</a:t>
                      </a:r>
                      <a:endParaRPr lang="ru-RU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Бурный рост отрасли. Развитие</a:t>
                      </a:r>
                      <a:endParaRPr lang="ru-RU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Предкризисная стагнация и начало падения</a:t>
                      </a:r>
                      <a:endParaRPr lang="ru-RU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Кризис. Резкое падение показателей отрасли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Рост рынка. Развитие</a:t>
                      </a:r>
                      <a:endParaRPr lang="ru-RU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Начало кризиса. Падение сменяется стагнацией и опять падением</a:t>
                      </a:r>
                      <a:endParaRPr lang="ru-RU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Снижение темпов падения продаж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8033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80%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 dirty="0">
                        <a:effectLst/>
                        <a:latin typeface="Calibri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8033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60%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 dirty="0">
                        <a:effectLst/>
                        <a:latin typeface="Calibri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8033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40%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8033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20%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 dirty="0">
                        <a:effectLst/>
                        <a:latin typeface="Calibri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 dirty="0">
                        <a:effectLst/>
                        <a:latin typeface="Calibri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 dirty="0">
                        <a:effectLst/>
                        <a:latin typeface="Calibri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8033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 dirty="0">
                        <a:effectLst/>
                        <a:latin typeface="Calibri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4" name="Полилиния 13"/>
          <p:cNvSpPr/>
          <p:nvPr/>
        </p:nvSpPr>
        <p:spPr>
          <a:xfrm>
            <a:off x="1571223" y="3747838"/>
            <a:ext cx="7392473" cy="2101326"/>
          </a:xfrm>
          <a:custGeom>
            <a:avLst/>
            <a:gdLst>
              <a:gd name="connsiteX0" fmla="*/ 0 w 7392473"/>
              <a:gd name="connsiteY0" fmla="*/ 1480985 h 2101326"/>
              <a:gd name="connsiteX1" fmla="*/ 1043188 w 7392473"/>
              <a:gd name="connsiteY1" fmla="*/ 2086292 h 2101326"/>
              <a:gd name="connsiteX2" fmla="*/ 2009104 w 7392473"/>
              <a:gd name="connsiteY2" fmla="*/ 927193 h 2101326"/>
              <a:gd name="connsiteX3" fmla="*/ 2871988 w 7392473"/>
              <a:gd name="connsiteY3" fmla="*/ 360523 h 2101326"/>
              <a:gd name="connsiteX4" fmla="*/ 3786388 w 7392473"/>
              <a:gd name="connsiteY4" fmla="*/ 515069 h 2101326"/>
              <a:gd name="connsiteX5" fmla="*/ 4584878 w 7392473"/>
              <a:gd name="connsiteY5" fmla="*/ 1480985 h 2101326"/>
              <a:gd name="connsiteX6" fmla="*/ 5241701 w 7392473"/>
              <a:gd name="connsiteY6" fmla="*/ 12793 h 2101326"/>
              <a:gd name="connsiteX7" fmla="*/ 5859887 w 7392473"/>
              <a:gd name="connsiteY7" fmla="*/ 772647 h 2101326"/>
              <a:gd name="connsiteX8" fmla="*/ 6323526 w 7392473"/>
              <a:gd name="connsiteY8" fmla="*/ 875677 h 2101326"/>
              <a:gd name="connsiteX9" fmla="*/ 6606862 w 7392473"/>
              <a:gd name="connsiteY9" fmla="*/ 1171892 h 2101326"/>
              <a:gd name="connsiteX10" fmla="*/ 6787166 w 7392473"/>
              <a:gd name="connsiteY10" fmla="*/ 1313559 h 2101326"/>
              <a:gd name="connsiteX11" fmla="*/ 7173532 w 7392473"/>
              <a:gd name="connsiteY11" fmla="*/ 1339317 h 2101326"/>
              <a:gd name="connsiteX12" fmla="*/ 7392473 w 7392473"/>
              <a:gd name="connsiteY12" fmla="*/ 1171892 h 2101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392473" h="2101326">
                <a:moveTo>
                  <a:pt x="0" y="1480985"/>
                </a:moveTo>
                <a:cubicBezTo>
                  <a:pt x="354168" y="1829788"/>
                  <a:pt x="708337" y="2178591"/>
                  <a:pt x="1043188" y="2086292"/>
                </a:cubicBezTo>
                <a:cubicBezTo>
                  <a:pt x="1378039" y="1993993"/>
                  <a:pt x="1704304" y="1214821"/>
                  <a:pt x="2009104" y="927193"/>
                </a:cubicBezTo>
                <a:cubicBezTo>
                  <a:pt x="2313904" y="639565"/>
                  <a:pt x="2575774" y="429210"/>
                  <a:pt x="2871988" y="360523"/>
                </a:cubicBezTo>
                <a:cubicBezTo>
                  <a:pt x="3168202" y="291836"/>
                  <a:pt x="3500907" y="328325"/>
                  <a:pt x="3786388" y="515069"/>
                </a:cubicBezTo>
                <a:cubicBezTo>
                  <a:pt x="4071869" y="701813"/>
                  <a:pt x="4342326" y="1564698"/>
                  <a:pt x="4584878" y="1480985"/>
                </a:cubicBezTo>
                <a:cubicBezTo>
                  <a:pt x="4827430" y="1397272"/>
                  <a:pt x="5029199" y="130849"/>
                  <a:pt x="5241701" y="12793"/>
                </a:cubicBezTo>
                <a:cubicBezTo>
                  <a:pt x="5454203" y="-105263"/>
                  <a:pt x="5679583" y="628833"/>
                  <a:pt x="5859887" y="772647"/>
                </a:cubicBezTo>
                <a:cubicBezTo>
                  <a:pt x="6040191" y="916461"/>
                  <a:pt x="6199030" y="809136"/>
                  <a:pt x="6323526" y="875677"/>
                </a:cubicBezTo>
                <a:cubicBezTo>
                  <a:pt x="6448022" y="942218"/>
                  <a:pt x="6529589" y="1098912"/>
                  <a:pt x="6606862" y="1171892"/>
                </a:cubicBezTo>
                <a:cubicBezTo>
                  <a:pt x="6684135" y="1244872"/>
                  <a:pt x="6692721" y="1285655"/>
                  <a:pt x="6787166" y="1313559"/>
                </a:cubicBezTo>
                <a:cubicBezTo>
                  <a:pt x="6881611" y="1341463"/>
                  <a:pt x="7072648" y="1362928"/>
                  <a:pt x="7173532" y="1339317"/>
                </a:cubicBezTo>
                <a:cubicBezTo>
                  <a:pt x="7274417" y="1315706"/>
                  <a:pt x="7333445" y="1243799"/>
                  <a:pt x="7392473" y="1171892"/>
                </a:cubicBezTo>
              </a:path>
            </a:pathLst>
          </a:cu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8526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Производство мебели в мире</a:t>
            </a: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3490396553"/>
              </p:ext>
            </p:extLst>
          </p:nvPr>
        </p:nvGraphicFramePr>
        <p:xfrm>
          <a:off x="1112073" y="1300767"/>
          <a:ext cx="7104648" cy="51644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18403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Соотношение объема выпуска мебели и численности населения стран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1" t="10468" r="1324" b="2702"/>
          <a:stretch/>
        </p:blipFill>
        <p:spPr bwMode="auto">
          <a:xfrm>
            <a:off x="721214" y="1558342"/>
            <a:ext cx="7704210" cy="45848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407391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Объем рынка мебели в России</a:t>
            </a: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401852056"/>
              </p:ext>
            </p:extLst>
          </p:nvPr>
        </p:nvGraphicFramePr>
        <p:xfrm>
          <a:off x="579549" y="1397000"/>
          <a:ext cx="8087933" cy="46947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10" name="Прямая соединительная линия 9"/>
          <p:cNvCxnSpPr/>
          <p:nvPr/>
        </p:nvCxnSpPr>
        <p:spPr>
          <a:xfrm>
            <a:off x="2601532" y="3747752"/>
            <a:ext cx="695460" cy="90152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3296992" y="3490175"/>
            <a:ext cx="798489" cy="347729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095482" y="3490175"/>
            <a:ext cx="695459" cy="347729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V="1">
            <a:off x="4790941" y="3715555"/>
            <a:ext cx="708338" cy="12235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5499279" y="3715555"/>
            <a:ext cx="721217" cy="1062507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V="1">
            <a:off x="6220496" y="4262907"/>
            <a:ext cx="772732" cy="515156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6993228" y="4050405"/>
            <a:ext cx="656823" cy="212504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4" name="Прямоугольник 1033"/>
          <p:cNvSpPr/>
          <p:nvPr/>
        </p:nvSpPr>
        <p:spPr>
          <a:xfrm>
            <a:off x="2359256" y="3337294"/>
            <a:ext cx="6415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7,2%</a:t>
            </a:r>
            <a:endParaRPr lang="ru-RU" dirty="0"/>
          </a:p>
        </p:txBody>
      </p:sp>
      <p:sp>
        <p:nvSpPr>
          <p:cNvPr id="1035" name="Прямоугольник 1034"/>
          <p:cNvSpPr/>
          <p:nvPr/>
        </p:nvSpPr>
        <p:spPr>
          <a:xfrm>
            <a:off x="3054714" y="3840918"/>
            <a:ext cx="6415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6,2%</a:t>
            </a:r>
            <a:endParaRPr lang="ru-RU" dirty="0"/>
          </a:p>
        </p:txBody>
      </p:sp>
      <p:sp>
        <p:nvSpPr>
          <p:cNvPr id="1036" name="Прямоугольник 1035"/>
          <p:cNvSpPr/>
          <p:nvPr/>
        </p:nvSpPr>
        <p:spPr>
          <a:xfrm>
            <a:off x="3716211" y="3152834"/>
            <a:ext cx="7585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10,4%</a:t>
            </a:r>
            <a:endParaRPr lang="ru-RU" dirty="0"/>
          </a:p>
        </p:txBody>
      </p:sp>
      <p:sp>
        <p:nvSpPr>
          <p:cNvPr id="1039" name="Прямоугольник 1038"/>
          <p:cNvSpPr/>
          <p:nvPr/>
        </p:nvSpPr>
        <p:spPr>
          <a:xfrm>
            <a:off x="4503588" y="3837904"/>
            <a:ext cx="6415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6,1%</a:t>
            </a:r>
            <a:endParaRPr lang="ru-RU" dirty="0"/>
          </a:p>
        </p:txBody>
      </p:sp>
      <p:sp>
        <p:nvSpPr>
          <p:cNvPr id="1040" name="Прямоугольник 1039"/>
          <p:cNvSpPr/>
          <p:nvPr/>
        </p:nvSpPr>
        <p:spPr>
          <a:xfrm>
            <a:off x="5218365" y="3337500"/>
            <a:ext cx="6415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6,9%</a:t>
            </a:r>
            <a:endParaRPr lang="ru-RU" dirty="0"/>
          </a:p>
        </p:txBody>
      </p:sp>
      <p:sp>
        <p:nvSpPr>
          <p:cNvPr id="1041" name="Прямоугольник 1040"/>
          <p:cNvSpPr/>
          <p:nvPr/>
        </p:nvSpPr>
        <p:spPr>
          <a:xfrm>
            <a:off x="5894808" y="4776920"/>
            <a:ext cx="7120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-9,9%</a:t>
            </a:r>
            <a:endParaRPr lang="ru-RU" dirty="0"/>
          </a:p>
        </p:txBody>
      </p:sp>
      <p:sp>
        <p:nvSpPr>
          <p:cNvPr id="1042" name="Прямоугольник 1041"/>
          <p:cNvSpPr/>
          <p:nvPr/>
        </p:nvSpPr>
        <p:spPr>
          <a:xfrm>
            <a:off x="6637201" y="3787325"/>
            <a:ext cx="7120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-5,3%</a:t>
            </a:r>
            <a:endParaRPr lang="ru-RU" dirty="0"/>
          </a:p>
        </p:txBody>
      </p:sp>
      <p:sp>
        <p:nvSpPr>
          <p:cNvPr id="1043" name="Прямоугольник 1042"/>
          <p:cNvSpPr/>
          <p:nvPr/>
        </p:nvSpPr>
        <p:spPr>
          <a:xfrm>
            <a:off x="7349255" y="3700391"/>
            <a:ext cx="7120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-2,1%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56790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06063"/>
            <a:ext cx="7886700" cy="1337732"/>
          </a:xfrm>
        </p:spPr>
        <p:txBody>
          <a:bodyPr>
            <a:normAutofit fontScale="90000"/>
          </a:bodyPr>
          <a:lstStyle/>
          <a:p>
            <a:r>
              <a:rPr lang="ru-RU" dirty="0"/>
              <a:t>Динамика соотношения импортной и отечественной мебели на российском рынке</a:t>
            </a: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1066088294"/>
              </p:ext>
            </p:extLst>
          </p:nvPr>
        </p:nvGraphicFramePr>
        <p:xfrm>
          <a:off x="1420968" y="1822004"/>
          <a:ext cx="6898783" cy="40636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197057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2892" y="180305"/>
            <a:ext cx="7886700" cy="1337732"/>
          </a:xfrm>
        </p:spPr>
        <p:txBody>
          <a:bodyPr>
            <a:normAutofit/>
          </a:bodyPr>
          <a:lstStyle/>
          <a:p>
            <a:r>
              <a:rPr lang="ru-RU" dirty="0"/>
              <a:t>Структура производства мебели по округам </a:t>
            </a:r>
            <a:r>
              <a:rPr lang="ru-RU" dirty="0" smtClean="0"/>
              <a:t>России</a:t>
            </a:r>
            <a:endParaRPr lang="ru-RU" dirty="0"/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1605741656"/>
              </p:ext>
            </p:extLst>
          </p:nvPr>
        </p:nvGraphicFramePr>
        <p:xfrm>
          <a:off x="734096" y="1396999"/>
          <a:ext cx="7791718" cy="45659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129860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3045" y="257579"/>
            <a:ext cx="7886700" cy="1337732"/>
          </a:xfrm>
        </p:spPr>
        <p:txBody>
          <a:bodyPr/>
          <a:lstStyle/>
          <a:p>
            <a:r>
              <a:rPr lang="ru-RU" dirty="0"/>
              <a:t>Структура российских производителей на рынке мебели</a:t>
            </a: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786228654"/>
              </p:ext>
            </p:extLst>
          </p:nvPr>
        </p:nvGraphicFramePr>
        <p:xfrm>
          <a:off x="158840" y="1210257"/>
          <a:ext cx="8379852" cy="5338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650449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6044" y="-46545"/>
            <a:ext cx="7886700" cy="1337732"/>
          </a:xfrm>
        </p:spPr>
        <p:txBody>
          <a:bodyPr/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Игроки на рынке мебели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427" y="1188881"/>
            <a:ext cx="2657475" cy="1028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0570" y="1217858"/>
            <a:ext cx="2990850" cy="1057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427" y="2275133"/>
            <a:ext cx="2371725" cy="809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426" y="3084758"/>
            <a:ext cx="2988099" cy="863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9525" y="3226334"/>
            <a:ext cx="2327586" cy="7216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2267" y="4610447"/>
            <a:ext cx="1508956" cy="12215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0875" y="3948426"/>
            <a:ext cx="2899270" cy="752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1417" y="622321"/>
            <a:ext cx="2454699" cy="1191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0875" y="4851023"/>
            <a:ext cx="2899270" cy="1603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2144" y="1874449"/>
            <a:ext cx="2876550" cy="1304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9846" y="2306853"/>
            <a:ext cx="2552298" cy="8842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37" y="5717294"/>
            <a:ext cx="1715103" cy="644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3" name="Picture 15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6074" y="3863871"/>
            <a:ext cx="2082654" cy="7152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4" name="Picture 16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1209" y="3879697"/>
            <a:ext cx="1734756" cy="558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5" name="Picture 17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952" y="4273191"/>
            <a:ext cx="1924050" cy="809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6" name="Picture 18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7994" y="4463883"/>
            <a:ext cx="1476375" cy="113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7" name="Picture 19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952" y="5087822"/>
            <a:ext cx="192405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8" name="Picture 2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7595" y="5904144"/>
            <a:ext cx="1638300" cy="60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9" name="Picture 21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7227" y="5577220"/>
            <a:ext cx="1978738" cy="4751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70" name="Picture 22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5144" y="6017825"/>
            <a:ext cx="1733550" cy="50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71" name="Picture 23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0630" y="3299567"/>
            <a:ext cx="2998064" cy="416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47" y="3917579"/>
            <a:ext cx="1798637" cy="334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11986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1215</TotalTime>
  <Words>323</Words>
  <Application>Microsoft Office PowerPoint</Application>
  <PresentationFormat>Экран (4:3)</PresentationFormat>
  <Paragraphs>86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Office Theme</vt:lpstr>
      <vt:lpstr>Презентация PowerPoint</vt:lpstr>
      <vt:lpstr>Основные этапы развития мебельной промышленности</vt:lpstr>
      <vt:lpstr>Производство мебели в мире</vt:lpstr>
      <vt:lpstr>Соотношение объема выпуска мебели и численности населения стран</vt:lpstr>
      <vt:lpstr>Объем рынка мебели в России</vt:lpstr>
      <vt:lpstr>Динамика соотношения импортной и отечественной мебели на российском рынке</vt:lpstr>
      <vt:lpstr>Структура производства мебели по округам России</vt:lpstr>
      <vt:lpstr>Структура российских производителей на рынке мебели</vt:lpstr>
      <vt:lpstr>Игроки на рынке мебели</vt:lpstr>
      <vt:lpstr>Структура потребления мебели по основным ассортиментным группам</vt:lpstr>
      <vt:lpstr>Структура потребительского спроса на рынке мебели для дома</vt:lpstr>
      <vt:lpstr>Презентация PowerPoint</vt:lpstr>
    </vt:vector>
  </TitlesOfParts>
  <Company>PJSC "New Engineering Technologies"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Markasian, Pavel (KIEVH)</dc:creator>
  <cp:lastModifiedBy>Км</cp:lastModifiedBy>
  <cp:revision>152</cp:revision>
  <dcterms:created xsi:type="dcterms:W3CDTF">2016-11-18T14:12:19Z</dcterms:created>
  <dcterms:modified xsi:type="dcterms:W3CDTF">2018-04-09T09:13:58Z</dcterms:modified>
</cp:coreProperties>
</file>