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8" r:id="rId3"/>
    <p:sldId id="259" r:id="rId4"/>
    <p:sldId id="271" r:id="rId5"/>
    <p:sldId id="262" r:id="rId6"/>
    <p:sldId id="263" r:id="rId7"/>
    <p:sldId id="261" r:id="rId8"/>
    <p:sldId id="260" r:id="rId9"/>
    <p:sldId id="257" r:id="rId10"/>
    <p:sldId id="269" r:id="rId11"/>
    <p:sldId id="264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9C9C9"/>
    <a:srgbClr val="990099"/>
    <a:srgbClr val="33CC33"/>
    <a:srgbClr val="66FF33"/>
    <a:srgbClr val="00FF00"/>
    <a:srgbClr val="EF4F43"/>
    <a:srgbClr val="66FFFF"/>
    <a:srgbClr val="FF66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2380430429797"/>
          <c:y val="9.0242171847505354E-2"/>
          <c:w val="0.48902403351859264"/>
          <c:h val="0.728722809558032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6699"/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3"/>
            <c:bubble3D val="0"/>
            <c:spPr>
              <a:solidFill>
                <a:srgbClr val="FF3300"/>
              </a:solidFill>
            </c:spPr>
          </c:dPt>
          <c:dPt>
            <c:idx val="4"/>
            <c:bubble3D val="0"/>
            <c:spPr>
              <a:solidFill>
                <a:srgbClr val="990099"/>
              </a:solidFill>
            </c:spPr>
          </c:dPt>
          <c:dPt>
            <c:idx val="5"/>
            <c:bubble3D val="0"/>
            <c:spPr>
              <a:solidFill>
                <a:srgbClr val="66FF33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EF4F43"/>
              </a:solidFill>
            </c:spPr>
          </c:dPt>
          <c:dPt>
            <c:idx val="10"/>
            <c:bubble3D val="0"/>
            <c:spPr>
              <a:solidFill>
                <a:srgbClr val="0066FF"/>
              </a:solidFill>
            </c:spPr>
          </c:dPt>
          <c:dPt>
            <c:idx val="11"/>
            <c:bubble3D val="0"/>
            <c:spPr>
              <a:solidFill>
                <a:srgbClr val="33CC33"/>
              </a:solidFill>
            </c:spPr>
          </c:dPt>
          <c:dPt>
            <c:idx val="12"/>
            <c:bubble3D val="0"/>
            <c:spPr>
              <a:solidFill>
                <a:srgbClr val="66FFFF"/>
              </a:solidFill>
            </c:spPr>
          </c:dPt>
          <c:dLbls>
            <c:dLbl>
              <c:idx val="3"/>
              <c:layout>
                <c:manualLayout>
                  <c:x val="7.4533882607554947E-2"/>
                  <c:y val="0.115295849859045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120187279080344E-2"/>
                  <c:y val="-4.09031084570271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6818966583358544"/>
                  <c:y val="-2.59864558464812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3218200254256089E-2"/>
                  <c:y val="9.78489966069807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85794313806961E-2"/>
                  <c:y val="5.99764504368054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2831325117193346"/>
                  <c:y val="-2.5581380315773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5711211582050755E-2"/>
                  <c:y val="-6.94391949083259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227874846373723E-2"/>
                  <c:y val="-4.660293297176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176053095477815E-2"/>
                  <c:y val="-8.83796158137845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4872043895019187E-2"/>
                  <c:y val="1.546261125960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Россия</c:v>
                </c:pt>
                <c:pt idx="1">
                  <c:v>Польша</c:v>
                </c:pt>
                <c:pt idx="2">
                  <c:v>Бразилия</c:v>
                </c:pt>
                <c:pt idx="3">
                  <c:v>Другие развивающиеся страны</c:v>
                </c:pt>
                <c:pt idx="4">
                  <c:v>Китай</c:v>
                </c:pt>
                <c:pt idx="5">
                  <c:v>Другие развитые страны</c:v>
                </c:pt>
                <c:pt idx="6">
                  <c:v>Франция</c:v>
                </c:pt>
                <c:pt idx="7">
                  <c:v>Великобритания</c:v>
                </c:pt>
                <c:pt idx="8">
                  <c:v>Канада</c:v>
                </c:pt>
                <c:pt idx="9">
                  <c:v>Япония</c:v>
                </c:pt>
                <c:pt idx="10">
                  <c:v>Германия</c:v>
                </c:pt>
                <c:pt idx="11">
                  <c:v>Италия</c:v>
                </c:pt>
                <c:pt idx="12">
                  <c:v>США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0.01</c:v>
                </c:pt>
                <c:pt idx="1">
                  <c:v>0.03</c:v>
                </c:pt>
                <c:pt idx="2">
                  <c:v>0.02</c:v>
                </c:pt>
                <c:pt idx="3">
                  <c:v>0.13</c:v>
                </c:pt>
                <c:pt idx="4">
                  <c:v>0.2</c:v>
                </c:pt>
                <c:pt idx="5">
                  <c:v>0.15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7.0000000000000007E-2</c:v>
                </c:pt>
                <c:pt idx="11">
                  <c:v>0.08</c:v>
                </c:pt>
                <c:pt idx="12">
                  <c:v>0.19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</a:t>
            </a:r>
            <a:r>
              <a:rPr lang="ru-RU" baseline="0" dirty="0" smtClean="0"/>
              <a:t> объема розничных продаж мебели в 2009-2017 гг., млрд. руб., %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рынка мебели, млрд. руб.</c:v>
                </c:pt>
              </c:strCache>
            </c:strRef>
          </c:tx>
          <c:spPr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1.439370502042176E-17"/>
                  <c:y val="-8.1155224383545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352587073059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623104487670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5258707305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8.1155224383545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107215156208639E-3"/>
                  <c:y val="-5.410348292236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623104487670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02405052069547E-3"/>
                  <c:y val="-5.4103482922363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514964016337408E-16"/>
                  <c:y val="-1.893621902282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325.89999999999998</c:v>
                </c:pt>
                <c:pt idx="1">
                  <c:v>349.4</c:v>
                </c:pt>
                <c:pt idx="2">
                  <c:v>372.1</c:v>
                </c:pt>
                <c:pt idx="3">
                  <c:v>410.8</c:v>
                </c:pt>
                <c:pt idx="4">
                  <c:v>435.9</c:v>
                </c:pt>
                <c:pt idx="5">
                  <c:v>466</c:v>
                </c:pt>
                <c:pt idx="6">
                  <c:v>419.8</c:v>
                </c:pt>
                <c:pt idx="7">
                  <c:v>367.6</c:v>
                </c:pt>
                <c:pt idx="8">
                  <c:v>409.5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7782016"/>
        <c:axId val="137784704"/>
        <c:axId val="0"/>
      </c:bar3DChart>
      <c:catAx>
        <c:axId val="1377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7784704"/>
        <c:crosses val="autoZero"/>
        <c:auto val="1"/>
        <c:lblAlgn val="ctr"/>
        <c:lblOffset val="100"/>
        <c:noMultiLvlLbl val="0"/>
      </c:catAx>
      <c:valAx>
        <c:axId val="137784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7782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Импортная мебель</c:v>
                </c:pt>
              </c:strCache>
            </c:strRef>
          </c:tx>
          <c:spPr>
            <a:solidFill>
              <a:srgbClr val="990099">
                <a:alpha val="47059"/>
              </a:srgb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1998 г.</c:v>
                </c:pt>
                <c:pt idx="1">
                  <c:v>2008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40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Отечественная мебель</c:v>
                </c:pt>
              </c:strCache>
            </c:strRef>
          </c:tx>
          <c:spPr>
            <a:solidFill>
              <a:srgbClr val="C9C9C9">
                <a:alpha val="6902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1998 г.</c:v>
                </c:pt>
                <c:pt idx="1">
                  <c:v>2008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49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947136"/>
        <c:axId val="43948672"/>
      </c:barChart>
      <c:catAx>
        <c:axId val="4394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948672"/>
        <c:crosses val="autoZero"/>
        <c:auto val="1"/>
        <c:lblAlgn val="ctr"/>
        <c:lblOffset val="100"/>
        <c:noMultiLvlLbl val="0"/>
      </c:catAx>
      <c:valAx>
        <c:axId val="4394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47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    Центральный ФО</c:v>
                </c:pt>
                <c:pt idx="1">
                  <c:v>    Северо-Западный ФО</c:v>
                </c:pt>
                <c:pt idx="2">
                  <c:v>    Южный ФО</c:v>
                </c:pt>
                <c:pt idx="3">
                  <c:v>    Северо-Кавказский ФО</c:v>
                </c:pt>
                <c:pt idx="4">
                  <c:v>    Приволжский ФО</c:v>
                </c:pt>
                <c:pt idx="5">
                  <c:v>    Уральский ФО</c:v>
                </c:pt>
                <c:pt idx="6">
                  <c:v>    Сибирский ФО</c:v>
                </c:pt>
                <c:pt idx="7">
                  <c:v>    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</c:v>
                </c:pt>
                <c:pt idx="1">
                  <c:v>10</c:v>
                </c:pt>
                <c:pt idx="2">
                  <c:v>8</c:v>
                </c:pt>
                <c:pt idx="3">
                  <c:v>2</c:v>
                </c:pt>
                <c:pt idx="4">
                  <c:v>30</c:v>
                </c:pt>
                <c:pt idx="5">
                  <c:v>4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367296"/>
        <c:axId val="49403008"/>
      </c:barChart>
      <c:catAx>
        <c:axId val="49367296"/>
        <c:scaling>
          <c:orientation val="minMax"/>
        </c:scaling>
        <c:delete val="0"/>
        <c:axPos val="l"/>
        <c:majorTickMark val="none"/>
        <c:minorTickMark val="none"/>
        <c:tickLblPos val="nextTo"/>
        <c:crossAx val="49403008"/>
        <c:crosses val="autoZero"/>
        <c:auto val="1"/>
        <c:lblAlgn val="ctr"/>
        <c:lblOffset val="100"/>
        <c:noMultiLvlLbl val="0"/>
      </c:catAx>
      <c:valAx>
        <c:axId val="494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367296"/>
        <c:crosses val="autoZero"/>
        <c:crossBetween val="between"/>
      </c:valAx>
      <c:spPr>
        <a:pattFill prst="ltVert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654638291941195E-4"/>
          <c:y val="3.040169331197962E-2"/>
          <c:w val="0.6252889669173155"/>
          <c:h val="0.924682269862231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66FFFF"/>
              </a:solidFill>
            </c:spPr>
          </c:dPt>
          <c:dPt>
            <c:idx val="1"/>
            <c:bubble3D val="0"/>
            <c:explosion val="42"/>
            <c:spPr>
              <a:solidFill>
                <a:srgbClr val="EF4F43"/>
              </a:solidFill>
            </c:spPr>
          </c:dPt>
          <c:dPt>
            <c:idx val="2"/>
            <c:bubble3D val="0"/>
            <c:explosion val="9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-8.5580986394509118E-2"/>
                  <c:y val="7.09638204414973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280127620392341"/>
                  <c:y val="-0.157373680612139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081776384594859"/>
                  <c:y val="2.4072752474876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Малые мебельные компании</c:v>
                </c:pt>
                <c:pt idx="1">
                  <c:v>Крупные предприятия</c:v>
                </c:pt>
                <c:pt idx="2">
                  <c:v>Крупные компании-лидеры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</c:v>
                </c:pt>
                <c:pt idx="1">
                  <c:v>0.4</c:v>
                </c:pt>
                <c:pt idx="2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18428829023673"/>
          <c:y val="0.33588901355307232"/>
          <c:w val="0.3982942702039628"/>
          <c:h val="0.25886201840724038"/>
        </c:manualLayout>
      </c:layout>
      <c:overlay val="0"/>
      <c:txPr>
        <a:bodyPr/>
        <a:lstStyle/>
        <a:p>
          <a:pPr>
            <a:defRPr sz="18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6147746554766"/>
          <c:y val="9.848477067196619E-2"/>
          <c:w val="0.34231304560571268"/>
          <c:h val="0.77604173123123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Мебель для дома</c:v>
                </c:pt>
                <c:pt idx="1">
                  <c:v>Офисная мебель</c:v>
                </c:pt>
                <c:pt idx="2">
                  <c:v>Специализированная мебель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70.099999999999994</c:v>
                </c:pt>
                <c:pt idx="1">
                  <c:v>19.7</c:v>
                </c:pt>
                <c:pt idx="2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519335632942076"/>
          <c:y val="0.17494043531188097"/>
          <c:w val="0.32512409778841672"/>
          <c:h val="0.668111260143351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7578092233106"/>
          <c:y val="0.15713925202455589"/>
          <c:w val="0.5159574687245797"/>
          <c:h val="0.706184066867492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145009858405174E-2"/>
                  <c:y val="-4.12594877940555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Встроенная мебель; </a:t>
                    </a:r>
                    <a:r>
                      <a:rPr lang="ru-RU" dirty="0" smtClean="0"/>
                      <a:t>2,5%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050582249175219"/>
                  <c:y val="-6.575906045390661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Мебель </a:t>
                    </a:r>
                    <a:r>
                      <a:rPr lang="ru-RU" dirty="0" smtClean="0"/>
                      <a:t>для </a:t>
                    </a:r>
                    <a:r>
                      <a:rPr lang="ru-RU" dirty="0"/>
                      <a:t>домашнего кабинета; 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809049948503474E-2"/>
                  <c:y val="2.87644519658499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Кухонная мебель; </a:t>
                    </a:r>
                    <a:r>
                      <a:rPr lang="ru-RU" dirty="0" smtClean="0"/>
                      <a:t>16,1%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444082871055357"/>
                  <c:y val="-2.82842678075221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Мебель для обеденных зон; </a:t>
                    </a:r>
                    <a:r>
                      <a:rPr lang="ru-RU" dirty="0" smtClean="0"/>
                      <a:t>5,2%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15413209938191E-2"/>
                  <c:y val="9.33447703529571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Мебель для ванных; </a:t>
                    </a:r>
                    <a:r>
                      <a:rPr lang="ru-RU" dirty="0" smtClean="0"/>
                      <a:t>1,8%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94389114861849E-2"/>
                  <c:y val="2.098219131980158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Мягкая мебель; </a:t>
                    </a:r>
                    <a:r>
                      <a:rPr lang="ru-RU" dirty="0" smtClean="0"/>
                      <a:t>23,3%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41728969172781"/>
                  <c:y val="-5.3473974570421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Мебель для спальни; </a:t>
                    </a:r>
                    <a:r>
                      <a:rPr lang="ru-RU" dirty="0" smtClean="0"/>
                      <a:t>14,2%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226660384998641E-2"/>
                  <c:y val="-1.12973128978847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Корпусная мебель для жилых комнат; </a:t>
                    </a:r>
                    <a:r>
                      <a:rPr lang="ru-RU" dirty="0" smtClean="0"/>
                      <a:t>31,3%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3236879253334161"/>
                  <c:y val="1.410326651499705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Детская мебель; </a:t>
                    </a:r>
                    <a:r>
                      <a:rPr lang="ru-RU" dirty="0" smtClean="0"/>
                      <a:t>2,8%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Встроенная мебель</c:v>
                </c:pt>
                <c:pt idx="1">
                  <c:v>Мебель дляя домашнего кабинета</c:v>
                </c:pt>
                <c:pt idx="2">
                  <c:v>Кухонная мебель</c:v>
                </c:pt>
                <c:pt idx="3">
                  <c:v>Мебель для обеденных зон</c:v>
                </c:pt>
                <c:pt idx="4">
                  <c:v>Мебель для ванных</c:v>
                </c:pt>
                <c:pt idx="5">
                  <c:v>Мягкая мебель</c:v>
                </c:pt>
                <c:pt idx="6">
                  <c:v>Мебель для спальни</c:v>
                </c:pt>
                <c:pt idx="7">
                  <c:v>Корпусная мебель для жилых комнат</c:v>
                </c:pt>
                <c:pt idx="8">
                  <c:v>Детская мебель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2.5000000000000001E-2</c:v>
                </c:pt>
                <c:pt idx="1">
                  <c:v>2.7E-2</c:v>
                </c:pt>
                <c:pt idx="2">
                  <c:v>0.161</c:v>
                </c:pt>
                <c:pt idx="3">
                  <c:v>5.1999999999999998E-2</c:v>
                </c:pt>
                <c:pt idx="4">
                  <c:v>1.7999999999999999E-2</c:v>
                </c:pt>
                <c:pt idx="5">
                  <c:v>0.23300000000000001</c:v>
                </c:pt>
                <c:pt idx="6">
                  <c:v>0.14199999999999999</c:v>
                </c:pt>
                <c:pt idx="7">
                  <c:v>0.313</c:v>
                </c:pt>
                <c:pt idx="8">
                  <c:v>2.8000000000000001E-2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07787" y="5388003"/>
            <a:ext cx="4250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Воронцова Кристина </a:t>
            </a:r>
            <a:r>
              <a:rPr lang="ru-RU" sz="2000" dirty="0" smtClean="0">
                <a:latin typeface="+mj-lt"/>
              </a:rPr>
              <a:t>Сергеевна</a:t>
            </a:r>
            <a:endParaRPr lang="en-US" sz="2000" dirty="0" smtClean="0">
              <a:latin typeface="+mj-lt"/>
            </a:endParaRPr>
          </a:p>
          <a:p>
            <a:r>
              <a:rPr lang="ru-RU" sz="2000" dirty="0">
                <a:latin typeface="+mj-lt"/>
              </a:rPr>
              <a:t>Институт экономики и управления</a:t>
            </a:r>
          </a:p>
          <a:p>
            <a:r>
              <a:rPr lang="ru-RU" sz="2000" dirty="0">
                <a:latin typeface="+mj-lt"/>
              </a:rPr>
              <a:t>38.04.02 Менеджмент</a:t>
            </a:r>
            <a:endParaRPr lang="ru-RU" sz="2000" dirty="0" smtClean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4" y="4235310"/>
            <a:ext cx="3754687" cy="227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72609" y="1403801"/>
            <a:ext cx="7785207" cy="3103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Анализ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 оценка уровня развития мебельной промышленности в 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России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29" y="115911"/>
            <a:ext cx="7886700" cy="1337732"/>
          </a:xfrm>
        </p:spPr>
        <p:txBody>
          <a:bodyPr>
            <a:normAutofit fontScale="90000"/>
          </a:bodyPr>
          <a:lstStyle/>
          <a:p>
            <a:r>
              <a:rPr lang="ru-RU" dirty="0"/>
              <a:t>Структура потребления мебели по основным ассортиментным группам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000471"/>
              </p:ext>
            </p:extLst>
          </p:nvPr>
        </p:nvGraphicFramePr>
        <p:xfrm>
          <a:off x="2524260" y="1387845"/>
          <a:ext cx="6400799" cy="282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0" y="1516488"/>
            <a:ext cx="3421488" cy="256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0" y="4082604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70" y="4076209"/>
            <a:ext cx="5132231" cy="257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3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потребительского спроса на рынке мебели для дома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2029906"/>
              </p:ext>
            </p:extLst>
          </p:nvPr>
        </p:nvGraphicFramePr>
        <p:xfrm>
          <a:off x="455054" y="1416675"/>
          <a:ext cx="8006366" cy="528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14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969" y="4898027"/>
            <a:ext cx="6915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Спасибо </a:t>
            </a:r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 внимание</a:t>
            </a:r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26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этапы развития мебельной промышленности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00611"/>
              </p:ext>
            </p:extLst>
          </p:nvPr>
        </p:nvGraphicFramePr>
        <p:xfrm>
          <a:off x="349894" y="1326524"/>
          <a:ext cx="8613801" cy="5023887"/>
        </p:xfrm>
        <a:graphic>
          <a:graphicData uri="http://schemas.openxmlformats.org/drawingml/2006/table">
            <a:tbl>
              <a:tblPr firstRow="1" bandRow="1"/>
              <a:tblGrid>
                <a:gridCol w="1221437"/>
                <a:gridCol w="1017323"/>
                <a:gridCol w="1081825"/>
                <a:gridCol w="784753"/>
                <a:gridCol w="904449"/>
                <a:gridCol w="904449"/>
                <a:gridCol w="845008"/>
                <a:gridCol w="963890"/>
                <a:gridCol w="890667"/>
              </a:tblGrid>
              <a:tr h="740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Загрузка производителей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80гг.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90гг.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2000-2006гг.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2007-2008гг.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2009-2011гг.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2012-2013гг.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2014-2015гг.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2016-н/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9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и планирование производства осуществлялось по остаточному принципу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Резко изменились условия функционирования отечественных мебельных предприятий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Бурный рост отрасли. Развитие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Предкризисная стагнация и начало падения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Кризис. Резкое падение показателей отрасли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 рынка. Развитие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кризиса. Падение сменяется стагнацией и опять падением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темпов падения продаж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олилиния 13"/>
          <p:cNvSpPr/>
          <p:nvPr/>
        </p:nvSpPr>
        <p:spPr>
          <a:xfrm>
            <a:off x="1571223" y="3747838"/>
            <a:ext cx="7392473" cy="2101326"/>
          </a:xfrm>
          <a:custGeom>
            <a:avLst/>
            <a:gdLst>
              <a:gd name="connsiteX0" fmla="*/ 0 w 7392473"/>
              <a:gd name="connsiteY0" fmla="*/ 1480985 h 2101326"/>
              <a:gd name="connsiteX1" fmla="*/ 1043188 w 7392473"/>
              <a:gd name="connsiteY1" fmla="*/ 2086292 h 2101326"/>
              <a:gd name="connsiteX2" fmla="*/ 2009104 w 7392473"/>
              <a:gd name="connsiteY2" fmla="*/ 927193 h 2101326"/>
              <a:gd name="connsiteX3" fmla="*/ 2871988 w 7392473"/>
              <a:gd name="connsiteY3" fmla="*/ 360523 h 2101326"/>
              <a:gd name="connsiteX4" fmla="*/ 3786388 w 7392473"/>
              <a:gd name="connsiteY4" fmla="*/ 515069 h 2101326"/>
              <a:gd name="connsiteX5" fmla="*/ 4584878 w 7392473"/>
              <a:gd name="connsiteY5" fmla="*/ 1480985 h 2101326"/>
              <a:gd name="connsiteX6" fmla="*/ 5241701 w 7392473"/>
              <a:gd name="connsiteY6" fmla="*/ 12793 h 2101326"/>
              <a:gd name="connsiteX7" fmla="*/ 5859887 w 7392473"/>
              <a:gd name="connsiteY7" fmla="*/ 772647 h 2101326"/>
              <a:gd name="connsiteX8" fmla="*/ 6323526 w 7392473"/>
              <a:gd name="connsiteY8" fmla="*/ 875677 h 2101326"/>
              <a:gd name="connsiteX9" fmla="*/ 6606862 w 7392473"/>
              <a:gd name="connsiteY9" fmla="*/ 1171892 h 2101326"/>
              <a:gd name="connsiteX10" fmla="*/ 6787166 w 7392473"/>
              <a:gd name="connsiteY10" fmla="*/ 1313559 h 2101326"/>
              <a:gd name="connsiteX11" fmla="*/ 7173532 w 7392473"/>
              <a:gd name="connsiteY11" fmla="*/ 1339317 h 2101326"/>
              <a:gd name="connsiteX12" fmla="*/ 7392473 w 7392473"/>
              <a:gd name="connsiteY12" fmla="*/ 1171892 h 210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2473" h="2101326">
                <a:moveTo>
                  <a:pt x="0" y="1480985"/>
                </a:moveTo>
                <a:cubicBezTo>
                  <a:pt x="354168" y="1829788"/>
                  <a:pt x="708337" y="2178591"/>
                  <a:pt x="1043188" y="2086292"/>
                </a:cubicBezTo>
                <a:cubicBezTo>
                  <a:pt x="1378039" y="1993993"/>
                  <a:pt x="1704304" y="1214821"/>
                  <a:pt x="2009104" y="927193"/>
                </a:cubicBezTo>
                <a:cubicBezTo>
                  <a:pt x="2313904" y="639565"/>
                  <a:pt x="2575774" y="429210"/>
                  <a:pt x="2871988" y="360523"/>
                </a:cubicBezTo>
                <a:cubicBezTo>
                  <a:pt x="3168202" y="291836"/>
                  <a:pt x="3500907" y="328325"/>
                  <a:pt x="3786388" y="515069"/>
                </a:cubicBezTo>
                <a:cubicBezTo>
                  <a:pt x="4071869" y="701813"/>
                  <a:pt x="4342326" y="1564698"/>
                  <a:pt x="4584878" y="1480985"/>
                </a:cubicBezTo>
                <a:cubicBezTo>
                  <a:pt x="4827430" y="1397272"/>
                  <a:pt x="5029199" y="130849"/>
                  <a:pt x="5241701" y="12793"/>
                </a:cubicBezTo>
                <a:cubicBezTo>
                  <a:pt x="5454203" y="-105263"/>
                  <a:pt x="5679583" y="628833"/>
                  <a:pt x="5859887" y="772647"/>
                </a:cubicBezTo>
                <a:cubicBezTo>
                  <a:pt x="6040191" y="916461"/>
                  <a:pt x="6199030" y="809136"/>
                  <a:pt x="6323526" y="875677"/>
                </a:cubicBezTo>
                <a:cubicBezTo>
                  <a:pt x="6448022" y="942218"/>
                  <a:pt x="6529589" y="1098912"/>
                  <a:pt x="6606862" y="1171892"/>
                </a:cubicBezTo>
                <a:cubicBezTo>
                  <a:pt x="6684135" y="1244872"/>
                  <a:pt x="6692721" y="1285655"/>
                  <a:pt x="6787166" y="1313559"/>
                </a:cubicBezTo>
                <a:cubicBezTo>
                  <a:pt x="6881611" y="1341463"/>
                  <a:pt x="7072648" y="1362928"/>
                  <a:pt x="7173532" y="1339317"/>
                </a:cubicBezTo>
                <a:cubicBezTo>
                  <a:pt x="7274417" y="1315706"/>
                  <a:pt x="7333445" y="1243799"/>
                  <a:pt x="7392473" y="1171892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5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Производство мебели в мире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90396553"/>
              </p:ext>
            </p:extLst>
          </p:nvPr>
        </p:nvGraphicFramePr>
        <p:xfrm>
          <a:off x="1112073" y="1300767"/>
          <a:ext cx="7104648" cy="516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4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Соотношение объема выпуска мебели и численности населения стран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10468" r="1324" b="2702"/>
          <a:stretch/>
        </p:blipFill>
        <p:spPr bwMode="auto">
          <a:xfrm>
            <a:off x="721214" y="1558342"/>
            <a:ext cx="7704210" cy="458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3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рынка мебели в России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852056"/>
              </p:ext>
            </p:extLst>
          </p:nvPr>
        </p:nvGraphicFramePr>
        <p:xfrm>
          <a:off x="579549" y="1397000"/>
          <a:ext cx="8087933" cy="469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601532" y="3747752"/>
            <a:ext cx="695460" cy="90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296992" y="3490175"/>
            <a:ext cx="798489" cy="3477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95482" y="3490175"/>
            <a:ext cx="695459" cy="3477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790941" y="3715555"/>
            <a:ext cx="708338" cy="12235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99279" y="3715555"/>
            <a:ext cx="721217" cy="106250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220496" y="4262907"/>
            <a:ext cx="772732" cy="51515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993228" y="4050405"/>
            <a:ext cx="656823" cy="21250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Прямоугольник 1033"/>
          <p:cNvSpPr/>
          <p:nvPr/>
        </p:nvSpPr>
        <p:spPr>
          <a:xfrm>
            <a:off x="2359256" y="333729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7,2%</a:t>
            </a:r>
            <a:endParaRPr lang="ru-RU" dirty="0"/>
          </a:p>
        </p:txBody>
      </p:sp>
      <p:sp>
        <p:nvSpPr>
          <p:cNvPr id="1035" name="Прямоугольник 1034"/>
          <p:cNvSpPr/>
          <p:nvPr/>
        </p:nvSpPr>
        <p:spPr>
          <a:xfrm>
            <a:off x="3054714" y="384091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6,2%</a:t>
            </a:r>
            <a:endParaRPr lang="ru-RU" dirty="0"/>
          </a:p>
        </p:txBody>
      </p:sp>
      <p:sp>
        <p:nvSpPr>
          <p:cNvPr id="1036" name="Прямоугольник 1035"/>
          <p:cNvSpPr/>
          <p:nvPr/>
        </p:nvSpPr>
        <p:spPr>
          <a:xfrm>
            <a:off x="3716211" y="315283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10,4%</a:t>
            </a:r>
            <a:endParaRPr lang="ru-RU" dirty="0"/>
          </a:p>
        </p:txBody>
      </p:sp>
      <p:sp>
        <p:nvSpPr>
          <p:cNvPr id="1039" name="Прямоугольник 1038"/>
          <p:cNvSpPr/>
          <p:nvPr/>
        </p:nvSpPr>
        <p:spPr>
          <a:xfrm>
            <a:off x="4503588" y="3837904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6,1%</a:t>
            </a:r>
            <a:endParaRPr lang="ru-RU" dirty="0"/>
          </a:p>
        </p:txBody>
      </p:sp>
      <p:sp>
        <p:nvSpPr>
          <p:cNvPr id="1040" name="Прямоугольник 1039"/>
          <p:cNvSpPr/>
          <p:nvPr/>
        </p:nvSpPr>
        <p:spPr>
          <a:xfrm>
            <a:off x="5218365" y="333750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6,9%</a:t>
            </a:r>
            <a:endParaRPr lang="ru-RU" dirty="0"/>
          </a:p>
        </p:txBody>
      </p:sp>
      <p:sp>
        <p:nvSpPr>
          <p:cNvPr id="1041" name="Прямоугольник 1040"/>
          <p:cNvSpPr/>
          <p:nvPr/>
        </p:nvSpPr>
        <p:spPr>
          <a:xfrm>
            <a:off x="5894808" y="4776920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-9,9%</a:t>
            </a:r>
            <a:endParaRPr lang="ru-RU" dirty="0"/>
          </a:p>
        </p:txBody>
      </p:sp>
      <p:sp>
        <p:nvSpPr>
          <p:cNvPr id="1042" name="Прямоугольник 1041"/>
          <p:cNvSpPr/>
          <p:nvPr/>
        </p:nvSpPr>
        <p:spPr>
          <a:xfrm>
            <a:off x="6637201" y="3787325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-5,3%</a:t>
            </a:r>
            <a:endParaRPr lang="ru-RU" dirty="0"/>
          </a:p>
        </p:txBody>
      </p:sp>
      <p:sp>
        <p:nvSpPr>
          <p:cNvPr id="1043" name="Прямоугольник 1042"/>
          <p:cNvSpPr/>
          <p:nvPr/>
        </p:nvSpPr>
        <p:spPr>
          <a:xfrm>
            <a:off x="7349255" y="3700391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-2,1%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67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063"/>
            <a:ext cx="7886700" cy="1337732"/>
          </a:xfrm>
        </p:spPr>
        <p:txBody>
          <a:bodyPr>
            <a:normAutofit fontScale="90000"/>
          </a:bodyPr>
          <a:lstStyle/>
          <a:p>
            <a:r>
              <a:rPr lang="ru-RU" dirty="0"/>
              <a:t>Динамика соотношения импортной и отечественной мебели на российском рынке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6088294"/>
              </p:ext>
            </p:extLst>
          </p:nvPr>
        </p:nvGraphicFramePr>
        <p:xfrm>
          <a:off x="1420968" y="1822004"/>
          <a:ext cx="6898783" cy="406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70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180305"/>
            <a:ext cx="7886700" cy="1337732"/>
          </a:xfrm>
        </p:spPr>
        <p:txBody>
          <a:bodyPr>
            <a:normAutofit/>
          </a:bodyPr>
          <a:lstStyle/>
          <a:p>
            <a:r>
              <a:rPr lang="ru-RU" dirty="0"/>
              <a:t>Структура производства мебели по округам </a:t>
            </a:r>
            <a:r>
              <a:rPr lang="ru-RU" dirty="0" smtClean="0"/>
              <a:t>России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5741656"/>
              </p:ext>
            </p:extLst>
          </p:nvPr>
        </p:nvGraphicFramePr>
        <p:xfrm>
          <a:off x="734096" y="1396999"/>
          <a:ext cx="7791718" cy="456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98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5" y="257579"/>
            <a:ext cx="7886700" cy="1337732"/>
          </a:xfrm>
        </p:spPr>
        <p:txBody>
          <a:bodyPr/>
          <a:lstStyle/>
          <a:p>
            <a:r>
              <a:rPr lang="ru-RU" dirty="0"/>
              <a:t>Структура российских производителей на рынке мебели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86228654"/>
              </p:ext>
            </p:extLst>
          </p:nvPr>
        </p:nvGraphicFramePr>
        <p:xfrm>
          <a:off x="158840" y="1210257"/>
          <a:ext cx="8379852" cy="53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50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044" y="-46545"/>
            <a:ext cx="7886700" cy="133773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Игроки на рынке мебели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7" y="1188881"/>
            <a:ext cx="2657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70" y="1217858"/>
            <a:ext cx="2990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7" y="2275133"/>
            <a:ext cx="23717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6" y="3084758"/>
            <a:ext cx="2988099" cy="86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25" y="3226334"/>
            <a:ext cx="2327586" cy="72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67" y="4610447"/>
            <a:ext cx="1508956" cy="12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75" y="3948426"/>
            <a:ext cx="2899270" cy="75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17" y="622321"/>
            <a:ext cx="2454699" cy="119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75" y="4851023"/>
            <a:ext cx="2899270" cy="16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44" y="1874449"/>
            <a:ext cx="28765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46" y="2306853"/>
            <a:ext cx="2552298" cy="8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7" y="5717294"/>
            <a:ext cx="1715103" cy="6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74" y="3863871"/>
            <a:ext cx="2082654" cy="7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09" y="3879697"/>
            <a:ext cx="1734756" cy="55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2" y="4273191"/>
            <a:ext cx="19240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94" y="4463883"/>
            <a:ext cx="14763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2" y="5087822"/>
            <a:ext cx="1924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95" y="5904144"/>
            <a:ext cx="1638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7" y="5577220"/>
            <a:ext cx="1978738" cy="4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44" y="6017825"/>
            <a:ext cx="1733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30" y="3299567"/>
            <a:ext cx="2998064" cy="4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7" y="3917579"/>
            <a:ext cx="17986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19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</TotalTime>
  <Words>323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Основные этапы развития мебельной промышленности</vt:lpstr>
      <vt:lpstr>Производство мебели в мире</vt:lpstr>
      <vt:lpstr>Соотношение объема выпуска мебели и численности населения стран</vt:lpstr>
      <vt:lpstr>Объем рынка мебели в России</vt:lpstr>
      <vt:lpstr>Динамика соотношения импортной и отечественной мебели на российском рынке</vt:lpstr>
      <vt:lpstr>Структура производства мебели по округам России</vt:lpstr>
      <vt:lpstr>Структура российских производителей на рынке мебели</vt:lpstr>
      <vt:lpstr>Игроки на рынке мебели</vt:lpstr>
      <vt:lpstr>Структура потребления мебели по основным ассортиментным группам</vt:lpstr>
      <vt:lpstr>Структура потребительского спроса на рынке мебели для дома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Км</cp:lastModifiedBy>
  <cp:revision>152</cp:revision>
  <dcterms:created xsi:type="dcterms:W3CDTF">2016-11-18T14:12:19Z</dcterms:created>
  <dcterms:modified xsi:type="dcterms:W3CDTF">2018-04-09T09:13:58Z</dcterms:modified>
</cp:coreProperties>
</file>