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DC85-5C23-4E3F-BCB9-07404794DC1B}" type="datetimeFigureOut">
              <a:rPr lang="ru-RU" smtClean="0"/>
              <a:t>09.04.2018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7E67A-8D4A-43B8-9384-C70C4AD02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89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effectLst/>
                <a:latin typeface="Times New Roman"/>
                <a:ea typeface="Calibri"/>
                <a:cs typeface="Times New Roman"/>
              </a:rPr>
              <a:t>8. не разработаны методические рекомендации по организации стратегического планирования (в отличие от регионов), но даже не утвержден императив (требование) его осуществления.</a:t>
            </a:r>
            <a:endParaRPr lang="ru-RU" sz="12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7E67A-8D4A-43B8-9384-C70C4AD0295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66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5F288F7-9AA9-4B4F-B374-6B5F0EB7ED79}" type="datetime1">
              <a:rPr lang="ru-RU" smtClean="0"/>
              <a:t>09.04.2018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E5925-AD92-4C8F-ADDC-F9D7637E4EA9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7C9E9-7B74-43F7-BB50-D9EFECDC129D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1FFE5-1306-42C8-87D4-B0543732B249}" type="datetime1">
              <a:rPr lang="ru-RU" smtClean="0"/>
              <a:t>09.04.2018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A70086B-3A4F-409F-A1CA-A55AF87932F8}" type="datetime1">
              <a:rPr lang="ru-RU" smtClean="0"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8188E-C47B-4CE6-B1E0-5BB3B6074AE9}" type="datetime1">
              <a:rPr lang="ru-RU" smtClean="0"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646D7-3D95-4FC8-ADA0-B582E9A631F0}" type="datetime1">
              <a:rPr lang="ru-RU" smtClean="0"/>
              <a:t>09.04.2018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4E98BF-10CF-4BF2-976F-ABF9AF730066}" type="datetime1">
              <a:rPr lang="ru-RU" smtClean="0"/>
              <a:t>09.04.2018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05F51-89C7-4CDA-B81D-15A9C86E9203}" type="datetime1">
              <a:rPr lang="ru-RU" smtClean="0"/>
              <a:t>09.04.2018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E04A4C-9C13-4D88-B853-1CA0AA94EBA0}" type="datetime1">
              <a:rPr lang="ru-RU" smtClean="0"/>
              <a:t>09.04.2018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94C379-9879-46D2-975E-E0514BAA27F5}" type="datetime1">
              <a:rPr lang="ru-RU" smtClean="0"/>
              <a:t>09.04.2018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7C33F-ED7F-4EB0-AAE0-E9CE3CC516AC}" type="datetime1">
              <a:rPr lang="ru-RU" smtClean="0"/>
              <a:t>09.04.2018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D8F99F-E77C-44CC-AF88-5E2A21D09B6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620688"/>
            <a:ext cx="8458200" cy="2952327"/>
          </a:xfrm>
        </p:spPr>
        <p:txBody>
          <a:bodyPr>
            <a:normAutofit/>
          </a:bodyPr>
          <a:lstStyle/>
          <a:p>
            <a:r>
              <a:rPr lang="ru-RU" b="1" dirty="0">
                <a:effectLst/>
              </a:rPr>
              <a:t>Анализ содержания и обеспечения процесса стратегического планирования развития </a:t>
            </a:r>
            <a:r>
              <a:rPr lang="ru-RU" b="1" dirty="0" smtClean="0">
                <a:effectLst/>
              </a:rPr>
              <a:t>муниципального образования</a:t>
            </a:r>
            <a:br>
              <a:rPr lang="ru-RU" b="1" dirty="0" smtClean="0">
                <a:effectLst/>
              </a:rPr>
            </a:br>
            <a:r>
              <a:rPr lang="ru-RU" b="1" dirty="0" smtClean="0">
                <a:effectLst/>
              </a:rPr>
              <a:t>(на </a:t>
            </a:r>
            <a:r>
              <a:rPr lang="ru-RU" b="1" dirty="0">
                <a:effectLst/>
              </a:rPr>
              <a:t>примере МО Лихославльский район)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4437112"/>
            <a:ext cx="6804248" cy="144016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Зенюк Анны Викторовны, 23-м группы</a:t>
            </a:r>
          </a:p>
          <a:p>
            <a:pPr algn="r"/>
            <a:r>
              <a:rPr lang="ru-RU" dirty="0" smtClean="0"/>
              <a:t>38.04.02 Менеджмент</a:t>
            </a:r>
          </a:p>
          <a:p>
            <a:pPr algn="r"/>
            <a:r>
              <a:rPr lang="ru-RU" dirty="0" smtClean="0"/>
              <a:t>Стратегическое и корпоративное управление</a:t>
            </a:r>
          </a:p>
          <a:p>
            <a:pPr algn="r"/>
            <a:r>
              <a:rPr lang="ru-RU" dirty="0" smtClean="0"/>
              <a:t>Научный руководитель – д.э.н., доцент </a:t>
            </a:r>
            <a:r>
              <a:rPr lang="ru-RU" dirty="0" err="1" smtClean="0"/>
              <a:t>Беденко</a:t>
            </a:r>
            <a:r>
              <a:rPr lang="ru-RU" dirty="0" smtClean="0"/>
              <a:t> Н.Н.</a:t>
            </a:r>
          </a:p>
          <a:p>
            <a:pPr algn="r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37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наиболее значимые проблемы Лихославльского района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427984" y="1700808"/>
            <a:ext cx="3496816" cy="4773144"/>
          </a:xfrm>
        </p:spPr>
        <p:txBody>
          <a:bodyPr>
            <a:normAutofit/>
          </a:bodyPr>
          <a:lstStyle/>
          <a:p>
            <a:r>
              <a:rPr lang="ru-RU" dirty="0"/>
              <a:t>3.2 </a:t>
            </a:r>
            <a:r>
              <a:rPr lang="ru-RU" dirty="0" smtClean="0"/>
              <a:t>Образование, культура и спорт:</a:t>
            </a:r>
            <a:endParaRPr lang="ru-RU" dirty="0"/>
          </a:p>
          <a:p>
            <a:r>
              <a:rPr lang="ru-RU" dirty="0"/>
              <a:t>- несоответствие </a:t>
            </a:r>
            <a:r>
              <a:rPr lang="ru-RU" dirty="0" smtClean="0"/>
              <a:t>всем </a:t>
            </a:r>
            <a:r>
              <a:rPr lang="ru-RU" dirty="0"/>
              <a:t>необходимым современным </a:t>
            </a:r>
            <a:r>
              <a:rPr lang="ru-RU" dirty="0" smtClean="0"/>
              <a:t>требованиям;</a:t>
            </a:r>
            <a:endParaRPr lang="ru-RU" dirty="0"/>
          </a:p>
          <a:p>
            <a:r>
              <a:rPr lang="ru-RU" dirty="0"/>
              <a:t>- </a:t>
            </a:r>
            <a:r>
              <a:rPr lang="ru-RU" dirty="0" smtClean="0"/>
              <a:t>недостаток и старение</a:t>
            </a:r>
            <a:r>
              <a:rPr lang="ru-RU" dirty="0"/>
              <a:t> </a:t>
            </a:r>
            <a:r>
              <a:rPr lang="ru-RU" dirty="0" smtClean="0"/>
              <a:t>кадров</a:t>
            </a:r>
          </a:p>
          <a:p>
            <a:r>
              <a:rPr lang="ru-RU" dirty="0"/>
              <a:t>- недостаточность материально-технической </a:t>
            </a:r>
            <a:r>
              <a:rPr lang="ru-RU" dirty="0" smtClean="0"/>
              <a:t>базы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36912"/>
            <a:ext cx="3089626" cy="3068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547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наиболее значимые проблемы Лихославльского района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4. Формирование благоприятной среды для жизнедеятельности населения:</a:t>
            </a:r>
          </a:p>
          <a:p>
            <a:r>
              <a:rPr lang="ru-RU" dirty="0"/>
              <a:t>4.1 Транспорт и дороги:</a:t>
            </a:r>
          </a:p>
          <a:p>
            <a:r>
              <a:rPr lang="ru-RU" dirty="0"/>
              <a:t>- низкое качество автомобильных </a:t>
            </a:r>
            <a:r>
              <a:rPr lang="ru-RU" dirty="0" smtClean="0"/>
              <a:t>дорог;</a:t>
            </a:r>
            <a:endParaRPr lang="ru-RU" dirty="0"/>
          </a:p>
          <a:p>
            <a:r>
              <a:rPr lang="ru-RU" dirty="0"/>
              <a:t>4.2. Жилищно-коммунальное хозяйство:</a:t>
            </a:r>
          </a:p>
          <a:p>
            <a:r>
              <a:rPr lang="ru-RU" dirty="0"/>
              <a:t>- высокий уровень износа жилищно-коммунальной </a:t>
            </a:r>
            <a:r>
              <a:rPr lang="ru-RU" dirty="0" smtClean="0"/>
              <a:t>инфраструктуры,</a:t>
            </a:r>
          </a:p>
          <a:p>
            <a:r>
              <a:rPr lang="ru-RU" dirty="0" smtClean="0"/>
              <a:t>4.3. Строительство:</a:t>
            </a:r>
          </a:p>
          <a:p>
            <a:r>
              <a:rPr lang="ru-RU" dirty="0" smtClean="0"/>
              <a:t>- большая доля зданий муниципальной собственности, требующих капитального ремонта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12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564904"/>
            <a:ext cx="82446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ВНИМАНИЕ!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83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Стратегическое планирование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457200">
              <a:buNone/>
            </a:pPr>
            <a:r>
              <a:rPr lang="ru-RU" dirty="0" smtClean="0"/>
              <a:t>Это:</a:t>
            </a:r>
          </a:p>
          <a:p>
            <a:pPr marL="0" indent="0">
              <a:buNone/>
            </a:pPr>
            <a:r>
              <a:rPr lang="ru-RU" dirty="0" smtClean="0"/>
              <a:t>-плановая работа;</a:t>
            </a:r>
          </a:p>
          <a:p>
            <a:pPr marL="0" indent="0">
              <a:buNone/>
            </a:pPr>
            <a:r>
              <a:rPr lang="ru-RU" dirty="0" smtClean="0"/>
              <a:t>-стратегические решения;</a:t>
            </a:r>
          </a:p>
          <a:p>
            <a:pPr marL="0" indent="0">
              <a:buNone/>
            </a:pPr>
            <a:r>
              <a:rPr lang="ru-RU" dirty="0" smtClean="0"/>
              <a:t>-долгосрочная перспектива;</a:t>
            </a:r>
          </a:p>
          <a:p>
            <a:pPr marL="0" indent="0">
              <a:buNone/>
            </a:pPr>
            <a:r>
              <a:rPr lang="ru-RU" dirty="0" smtClean="0"/>
              <a:t>-быстрая адаптация к изменяющимся условиям внешней среды;</a:t>
            </a:r>
          </a:p>
          <a:p>
            <a:pPr marL="0" indent="0">
              <a:buNone/>
            </a:pPr>
            <a:r>
              <a:rPr lang="ru-RU" dirty="0" smtClean="0"/>
              <a:t>-определение курса действий;</a:t>
            </a:r>
          </a:p>
          <a:p>
            <a:pPr marL="0" indent="0">
              <a:buNone/>
            </a:pPr>
            <a:r>
              <a:rPr lang="ru-RU" dirty="0" smtClean="0"/>
              <a:t>-распределение ресурсов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09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Стратегическое планирование имеет множество проблем: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467600" cy="4845152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 неразвитость </a:t>
            </a:r>
            <a:r>
              <a:rPr lang="ru-RU" dirty="0" smtClean="0"/>
              <a:t>законодательства;</a:t>
            </a:r>
            <a:endParaRPr lang="ru-RU" dirty="0"/>
          </a:p>
          <a:p>
            <a:pPr lvl="0"/>
            <a:r>
              <a:rPr lang="ru-RU" dirty="0"/>
              <a:t> недостаток </a:t>
            </a:r>
            <a:r>
              <a:rPr lang="ru-RU" dirty="0" smtClean="0"/>
              <a:t>кадров;</a:t>
            </a:r>
            <a:endParaRPr lang="ru-RU" dirty="0"/>
          </a:p>
          <a:p>
            <a:pPr lvl="0"/>
            <a:r>
              <a:rPr lang="ru-RU" dirty="0"/>
              <a:t> ограниченность финансового </a:t>
            </a:r>
            <a:r>
              <a:rPr lang="ru-RU" dirty="0" smtClean="0"/>
              <a:t>обеспечения;</a:t>
            </a:r>
            <a:endParaRPr lang="ru-RU" dirty="0"/>
          </a:p>
          <a:p>
            <a:pPr lvl="0"/>
            <a:r>
              <a:rPr lang="ru-RU" dirty="0" smtClean="0"/>
              <a:t>отсутствие </a:t>
            </a:r>
            <a:r>
              <a:rPr lang="ru-RU" dirty="0"/>
              <a:t>заинтересованности </a:t>
            </a:r>
            <a:r>
              <a:rPr lang="ru-RU" dirty="0" smtClean="0"/>
              <a:t>людей;</a:t>
            </a:r>
            <a:endParaRPr lang="ru-RU" dirty="0"/>
          </a:p>
          <a:p>
            <a:pPr lvl="0"/>
            <a:r>
              <a:rPr lang="ru-RU" dirty="0" smtClean="0"/>
              <a:t>отсутствие </a:t>
            </a:r>
            <a:r>
              <a:rPr lang="ru-RU" dirty="0"/>
              <a:t>навыков в реализации проектной </a:t>
            </a:r>
            <a:r>
              <a:rPr lang="ru-RU" dirty="0" smtClean="0"/>
              <a:t>деятельности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3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221088"/>
            <a:ext cx="4752528" cy="23205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684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Стратегическое планирование в Лихославльском районе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4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852936"/>
            <a:ext cx="4584911" cy="30591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0697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Проблемы, влияющие на эффективность процесса стратегического планирования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7467600" cy="4269088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smtClean="0"/>
              <a:t>строгое </a:t>
            </a:r>
            <a:r>
              <a:rPr lang="ru-RU" dirty="0"/>
              <a:t>соответствие типовым </a:t>
            </a:r>
            <a:r>
              <a:rPr lang="ru-RU" dirty="0" smtClean="0"/>
              <a:t>макетам в </a:t>
            </a:r>
            <a:r>
              <a:rPr lang="ru-RU" dirty="0"/>
              <a:t>разработке </a:t>
            </a:r>
            <a:r>
              <a:rPr lang="ru-RU" dirty="0" smtClean="0"/>
              <a:t>стратегий;</a:t>
            </a:r>
            <a:endParaRPr lang="ru-RU" dirty="0"/>
          </a:p>
          <a:p>
            <a:r>
              <a:rPr lang="ru-RU" dirty="0" smtClean="0"/>
              <a:t>2. неоправданная </a:t>
            </a:r>
            <a:r>
              <a:rPr lang="ru-RU" dirty="0" err="1"/>
              <a:t>амбициозность</a:t>
            </a:r>
            <a:r>
              <a:rPr lang="ru-RU" dirty="0"/>
              <a:t>, не отвечающие реальным возможностям территорий</a:t>
            </a:r>
            <a:r>
              <a:rPr lang="ru-RU" dirty="0" smtClean="0"/>
              <a:t>;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стремление «вложить» </a:t>
            </a:r>
            <a:r>
              <a:rPr lang="ru-RU" dirty="0" smtClean="0"/>
              <a:t>все </a:t>
            </a:r>
            <a:r>
              <a:rPr lang="ru-RU" dirty="0"/>
              <a:t>возможные программы и проекты;</a:t>
            </a:r>
          </a:p>
          <a:p>
            <a:r>
              <a:rPr lang="ru-RU" dirty="0" smtClean="0"/>
              <a:t>4. </a:t>
            </a:r>
            <a:r>
              <a:rPr lang="ru-RU" dirty="0"/>
              <a:t>отсутствие </a:t>
            </a:r>
            <a:r>
              <a:rPr lang="ru-RU" dirty="0" smtClean="0"/>
              <a:t>четких </a:t>
            </a:r>
            <a:r>
              <a:rPr lang="ru-RU" dirty="0"/>
              <a:t>формулировок целей и задач;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7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Проблемы, влияющие на эффективность процесса стратегического 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>
            <a:normAutofit/>
          </a:bodyPr>
          <a:lstStyle/>
          <a:p>
            <a:r>
              <a:rPr lang="ru-RU" dirty="0" smtClean="0"/>
              <a:t>5. </a:t>
            </a:r>
            <a:r>
              <a:rPr lang="ru-RU" dirty="0"/>
              <a:t>отсутствие сценариев развития</a:t>
            </a:r>
            <a:r>
              <a:rPr lang="ru-RU" dirty="0" smtClean="0"/>
              <a:t>, альтернатив;</a:t>
            </a:r>
          </a:p>
          <a:p>
            <a:r>
              <a:rPr lang="ru-RU" dirty="0" smtClean="0"/>
              <a:t>6. </a:t>
            </a:r>
            <a:r>
              <a:rPr lang="ru-RU" dirty="0"/>
              <a:t>отсутствие </a:t>
            </a:r>
            <a:r>
              <a:rPr lang="ru-RU" dirty="0" smtClean="0"/>
              <a:t>стимулов </a:t>
            </a:r>
            <a:r>
              <a:rPr lang="ru-RU" dirty="0"/>
              <a:t>к разработке </a:t>
            </a:r>
            <a:r>
              <a:rPr lang="ru-RU" dirty="0" smtClean="0"/>
              <a:t>стратегий;</a:t>
            </a:r>
          </a:p>
          <a:p>
            <a:r>
              <a:rPr lang="ru-RU" dirty="0" smtClean="0"/>
              <a:t>7. не </a:t>
            </a:r>
            <a:r>
              <a:rPr lang="ru-RU" dirty="0"/>
              <a:t>разработаны методические </a:t>
            </a:r>
            <a:r>
              <a:rPr lang="ru-RU" dirty="0" smtClean="0"/>
              <a:t>рекомендации;</a:t>
            </a:r>
          </a:p>
          <a:p>
            <a:r>
              <a:rPr lang="ru-RU" dirty="0" smtClean="0"/>
              <a:t>8. </a:t>
            </a:r>
            <a:r>
              <a:rPr lang="ru-RU" dirty="0"/>
              <a:t>слабая экономическая </a:t>
            </a:r>
            <a:r>
              <a:rPr lang="ru-RU" dirty="0" smtClean="0"/>
              <a:t>база;</a:t>
            </a:r>
          </a:p>
          <a:p>
            <a:r>
              <a:rPr lang="ru-RU" dirty="0" smtClean="0"/>
              <a:t>9. острый </a:t>
            </a:r>
            <a:r>
              <a:rPr lang="ru-RU" dirty="0"/>
              <a:t>кадровый </a:t>
            </a:r>
            <a:r>
              <a:rPr lang="ru-RU" dirty="0" smtClean="0"/>
              <a:t>дефицит;</a:t>
            </a:r>
            <a:endParaRPr lang="ru-RU" dirty="0"/>
          </a:p>
          <a:p>
            <a:r>
              <a:rPr lang="ru-RU" dirty="0" smtClean="0"/>
              <a:t>10. </a:t>
            </a:r>
            <a:r>
              <a:rPr lang="ru-RU" dirty="0"/>
              <a:t>отсутствие в штате квалифицированных </a:t>
            </a:r>
            <a:r>
              <a:rPr lang="ru-RU" dirty="0" smtClean="0"/>
              <a:t>специалистов.</a:t>
            </a:r>
            <a:r>
              <a:rPr lang="ru-RU" dirty="0"/>
              <a:t> </a:t>
            </a:r>
          </a:p>
          <a:p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7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наиболее </a:t>
            </a:r>
            <a:r>
              <a:rPr lang="ru-RU" dirty="0" smtClean="0"/>
              <a:t>значимые проблемы </a:t>
            </a:r>
            <a:r>
              <a:rPr lang="ru-RU" dirty="0"/>
              <a:t>Лихославльского </a:t>
            </a:r>
            <a:r>
              <a:rPr lang="ru-RU" dirty="0" smtClean="0"/>
              <a:t>района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7467600" cy="3532984"/>
          </a:xfrm>
        </p:spPr>
        <p:txBody>
          <a:bodyPr/>
          <a:lstStyle/>
          <a:p>
            <a:r>
              <a:rPr lang="ru-RU" i="1" dirty="0"/>
              <a:t>1. Наращивание экономического потенциала:</a:t>
            </a:r>
          </a:p>
          <a:p>
            <a:r>
              <a:rPr lang="ru-RU" dirty="0"/>
              <a:t>- устаревшее </a:t>
            </a:r>
            <a:r>
              <a:rPr lang="ru-RU" dirty="0" smtClean="0"/>
              <a:t>оборудование;</a:t>
            </a:r>
            <a:endParaRPr lang="ru-RU" dirty="0"/>
          </a:p>
          <a:p>
            <a:r>
              <a:rPr lang="ru-RU" dirty="0"/>
              <a:t>- отсутствие высококвалифицированных </a:t>
            </a:r>
            <a:r>
              <a:rPr lang="ru-RU" dirty="0" smtClean="0"/>
              <a:t>кадров;</a:t>
            </a:r>
          </a:p>
          <a:p>
            <a:r>
              <a:rPr lang="ru-RU" dirty="0" smtClean="0"/>
              <a:t>- </a:t>
            </a:r>
            <a:r>
              <a:rPr lang="ru-RU" dirty="0"/>
              <a:t>низкие объемы </a:t>
            </a:r>
            <a:r>
              <a:rPr lang="ru-RU" dirty="0" smtClean="0"/>
              <a:t>производства продукции</a:t>
            </a:r>
            <a:r>
              <a:rPr lang="ru-RU" dirty="0"/>
              <a:t> </a:t>
            </a:r>
            <a:r>
              <a:rPr lang="ru-RU" dirty="0" smtClean="0"/>
              <a:t>сельского хозяйства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89040"/>
            <a:ext cx="2984521" cy="22400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3042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наиболее значимые проблемы Лихославльского района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4186808" cy="4485112"/>
          </a:xfrm>
        </p:spPr>
        <p:txBody>
          <a:bodyPr/>
          <a:lstStyle/>
          <a:p>
            <a:r>
              <a:rPr lang="ru-RU" i="1" dirty="0"/>
              <a:t>2. Малое и среднее предпринимательство:</a:t>
            </a:r>
          </a:p>
          <a:p>
            <a:r>
              <a:rPr lang="ru-RU" dirty="0"/>
              <a:t>- ограниченный доступ к кредитным </a:t>
            </a:r>
            <a:r>
              <a:rPr lang="ru-RU" dirty="0" smtClean="0"/>
              <a:t>ресурсам;</a:t>
            </a:r>
          </a:p>
          <a:p>
            <a:r>
              <a:rPr lang="ru-RU" dirty="0" smtClean="0"/>
              <a:t>- </a:t>
            </a:r>
            <a:r>
              <a:rPr lang="ru-RU" dirty="0"/>
              <a:t>низкая доля предприятий промышленного </a:t>
            </a:r>
            <a:r>
              <a:rPr lang="ru-RU" dirty="0" smtClean="0"/>
              <a:t>производства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8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132856"/>
            <a:ext cx="4104456" cy="307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наиболее значимые проблемы Лихославльского района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3. Повышение эффективности функционирования отраслей социальной сферы и формирование активной социальной позиции населения:</a:t>
            </a:r>
          </a:p>
          <a:p>
            <a:r>
              <a:rPr lang="ru-RU" dirty="0"/>
              <a:t>3.1 Здравоохранение:</a:t>
            </a:r>
          </a:p>
          <a:p>
            <a:r>
              <a:rPr lang="ru-RU" dirty="0"/>
              <a:t>- </a:t>
            </a:r>
            <a:r>
              <a:rPr lang="ru-RU" dirty="0" smtClean="0"/>
              <a:t>отсутствие </a:t>
            </a:r>
            <a:r>
              <a:rPr lang="ru-RU" dirty="0"/>
              <a:t>мотивации населения к здоровому образу жизни;</a:t>
            </a:r>
          </a:p>
          <a:p>
            <a:r>
              <a:rPr lang="ru-RU" dirty="0"/>
              <a:t>- недостаточная доступность и качество медицинской </a:t>
            </a:r>
            <a:r>
              <a:rPr lang="ru-RU" dirty="0" smtClean="0"/>
              <a:t>помощи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D8F99F-E77C-44CC-AF88-5E2A21D09B6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8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187</TotalTime>
  <Words>348</Words>
  <Application>Microsoft Office PowerPoint</Application>
  <PresentationFormat>Экран (4:3)</PresentationFormat>
  <Paragraphs>77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Анализ содержания и обеспечения процесса стратегического планирования развития муниципального образования (на примере МО Лихославльский район)</vt:lpstr>
      <vt:lpstr>Стратегическое планирование</vt:lpstr>
      <vt:lpstr>Стратегическое планирование имеет множество проблем:</vt:lpstr>
      <vt:lpstr>Объект исследования</vt:lpstr>
      <vt:lpstr>Проблемы, влияющие на эффективность процесса стратегического планирования</vt:lpstr>
      <vt:lpstr>Проблемы, влияющие на эффективность процесса стратегического планирования</vt:lpstr>
      <vt:lpstr>наиболее значимые проблемы Лихославльского района</vt:lpstr>
      <vt:lpstr>наиболее значимые проблемы Лихославльского района</vt:lpstr>
      <vt:lpstr>наиболее значимые проблемы Лихославльского района</vt:lpstr>
      <vt:lpstr>наиболее значимые проблемы Лихославльского района</vt:lpstr>
      <vt:lpstr>наиболее значимые проблемы Лихославльского района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содержания и обеспечения процесса стратегического планирования развития муниципального образования (на примере МО Лихославльский район)</dc:title>
  <dc:creator>Admin</dc:creator>
  <cp:lastModifiedBy>Admin</cp:lastModifiedBy>
  <cp:revision>12</cp:revision>
  <dcterms:created xsi:type="dcterms:W3CDTF">2018-04-09T18:13:45Z</dcterms:created>
  <dcterms:modified xsi:type="dcterms:W3CDTF">2018-04-09T21:21:34Z</dcterms:modified>
</cp:coreProperties>
</file>