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6" r:id="rId2"/>
    <p:sldId id="280" r:id="rId3"/>
    <p:sldId id="281" r:id="rId4"/>
    <p:sldId id="258" r:id="rId5"/>
    <p:sldId id="259" r:id="rId6"/>
    <p:sldId id="260" r:id="rId7"/>
    <p:sldId id="276" r:id="rId8"/>
    <p:sldId id="261" r:id="rId9"/>
    <p:sldId id="262" r:id="rId10"/>
    <p:sldId id="263" r:id="rId11"/>
    <p:sldId id="264" r:id="rId12"/>
    <p:sldId id="265" r:id="rId13"/>
    <p:sldId id="266" r:id="rId14"/>
    <p:sldId id="278" r:id="rId15"/>
    <p:sldId id="277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54" y="5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9F1B2-ECA3-499B-87BA-4CF4D8E6A7B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EFB9A-2D2B-4702-8593-DD21B398AA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097775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9F1B2-ECA3-499B-87BA-4CF4D8E6A7B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EFB9A-2D2B-4702-8593-DD21B398AA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632450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9F1B2-ECA3-499B-87BA-4CF4D8E6A7B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EFB9A-2D2B-4702-8593-DD21B398AA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634697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9F1B2-ECA3-499B-87BA-4CF4D8E6A7B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EFB9A-2D2B-4702-8593-DD21B398AA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198406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9F1B2-ECA3-499B-87BA-4CF4D8E6A7B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EFB9A-2D2B-4702-8593-DD21B398AA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536903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9F1B2-ECA3-499B-87BA-4CF4D8E6A7B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EFB9A-2D2B-4702-8593-DD21B398AA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439711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9F1B2-ECA3-499B-87BA-4CF4D8E6A7B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EFB9A-2D2B-4702-8593-DD21B398AA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643777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9F1B2-ECA3-499B-87BA-4CF4D8E6A7B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EFB9A-2D2B-4702-8593-DD21B398AA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563607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9F1B2-ECA3-499B-87BA-4CF4D8E6A7B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EFB9A-2D2B-4702-8593-DD21B398AA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559206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9F1B2-ECA3-499B-87BA-4CF4D8E6A7B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EFB9A-2D2B-4702-8593-DD21B398AA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917891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9F1B2-ECA3-499B-87BA-4CF4D8E6A7B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EFB9A-2D2B-4702-8593-DD21B398AA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3447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AB9F1B2-ECA3-499B-87BA-4CF4D8E6A7B0}" type="datetimeFigureOut">
              <a:rPr lang="ru-RU" smtClean="0"/>
              <a:pPr/>
              <a:t>19.05.2016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C48EFB9A-2D2B-4702-8593-DD21B398AA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632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file:///F:\&#1044;&#1048;&#1055;&#1051;&#1054;&#1052;&#1053;&#1067;&#1049;%20&#1055;&#1056;&#1054;&#1045;&#1050;&#1058;%20&#1061;&#1059;&#1044;%20&#1064;&#1050;\&#1057;&#1084;&#1080;&#1088;&#1085;&#1086;&#1074;&#1072;%20&#1045;&#1082;&#1072;&#1090;&#1077;&#1088;&#1080;&#1085;&#1072;_14.avi" TargetMode="External"/><Relationship Id="rId1" Type="http://schemas.microsoft.com/office/2007/relationships/media" Target="file:///F:\&#1044;&#1048;&#1055;&#1051;&#1054;&#1052;&#1053;&#1067;&#1049;%20&#1055;&#1056;&#1054;&#1045;&#1050;&#1058;%20&#1061;&#1059;&#1044;%20&#1064;&#1050;\&#1057;&#1084;&#1080;&#1088;&#1085;&#1086;&#1074;&#1072;%20&#1045;&#1082;&#1072;&#1090;&#1077;&#1088;&#1080;&#1085;&#1072;_14.avi" TargetMode="Externa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8000" b="1" dirty="0" smtClean="0"/>
              <a:t>«Мы хотим стать ближе»</a:t>
            </a:r>
            <a:endParaRPr lang="ru-RU" sz="8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b="1" dirty="0" smtClean="0"/>
              <a:t>Дипломная работа ученицы ДХШ им</a:t>
            </a:r>
            <a:r>
              <a:rPr lang="ru-RU" b="1" dirty="0"/>
              <a:t>. В.А. </a:t>
            </a:r>
            <a:r>
              <a:rPr lang="ru-RU" b="1" dirty="0" smtClean="0"/>
              <a:t>Серова</a:t>
            </a:r>
          </a:p>
          <a:p>
            <a:pPr algn="r"/>
            <a:r>
              <a:rPr lang="ru-RU" b="1" dirty="0" smtClean="0"/>
              <a:t>Смирновой Екатерины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7277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" b="734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11512063" y="6271846"/>
            <a:ext cx="639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10</a:t>
            </a:r>
            <a:endParaRPr lang="ru-RU" sz="32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3277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6032" y="3387969"/>
            <a:ext cx="2834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smtClean="0">
                <a:solidFill>
                  <a:schemeClr val="bg1"/>
                </a:solidFill>
              </a:rPr>
              <a:t>4</a:t>
            </a:r>
            <a:endParaRPr lang="ru-RU" sz="80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" b="734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11535509" y="6271846"/>
            <a:ext cx="61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11</a:t>
            </a:r>
            <a:endParaRPr lang="ru-RU" sz="32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1818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" b="7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6571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" b="734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11488615" y="6271846"/>
            <a:ext cx="663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13</a:t>
            </a:r>
            <a:endParaRPr lang="ru-RU" sz="32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4832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ИТОГ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2013</a:t>
            </a:r>
            <a:endParaRPr lang="ru-RU" b="1" dirty="0"/>
          </a:p>
        </p:txBody>
      </p:sp>
      <p:pic>
        <p:nvPicPr>
          <p:cNvPr id="5" name="Смирнова Екатерина_14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064541" y="718457"/>
            <a:ext cx="7200000" cy="540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535509" y="6271846"/>
            <a:ext cx="61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14</a:t>
            </a:r>
            <a:endParaRPr lang="ru-RU" sz="32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729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" b="734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256032" y="3387969"/>
            <a:ext cx="2834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solidFill>
                  <a:schemeClr val="bg1"/>
                </a:solidFill>
              </a:rPr>
              <a:t>КОНЕЦ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35509" y="6271846"/>
            <a:ext cx="616334" cy="586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15</a:t>
            </a:r>
            <a:endParaRPr lang="ru-RU" sz="32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7099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871721"/>
          </a:xfrm>
        </p:spPr>
        <p:txBody>
          <a:bodyPr>
            <a:normAutofit/>
          </a:bodyPr>
          <a:lstStyle/>
          <a:p>
            <a:r>
              <a:rPr lang="ru-RU" sz="5400" b="1" dirty="0" smtClean="0"/>
              <a:t>Вопросы</a:t>
            </a:r>
            <a:endParaRPr lang="ru-RU" sz="5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540368" y="2059697"/>
            <a:ext cx="810064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buClr>
                <a:srgbClr val="A9A57C"/>
              </a:buClr>
              <a:buFont typeface="+mj-lt"/>
              <a:buAutoNum type="arabicPeriod"/>
            </a:pPr>
            <a:r>
              <a:rPr lang="ru-RU" sz="3200" b="1" dirty="0" smtClean="0">
                <a:solidFill>
                  <a:srgbClr val="2F2B20">
                    <a:lumMod val="75000"/>
                    <a:lumOff val="25000"/>
                  </a:srgbClr>
                </a:solidFill>
              </a:rPr>
              <a:t>Почему </a:t>
            </a:r>
            <a:r>
              <a:rPr lang="ru-RU" sz="3200" b="1" dirty="0">
                <a:solidFill>
                  <a:srgbClr val="2F2B20">
                    <a:lumMod val="75000"/>
                    <a:lumOff val="25000"/>
                  </a:srgbClr>
                </a:solidFill>
              </a:rPr>
              <a:t>выбрала эту тему ? </a:t>
            </a:r>
            <a:endParaRPr lang="en-US" sz="3200" b="1" dirty="0">
              <a:solidFill>
                <a:srgbClr val="2F2B20">
                  <a:lumMod val="75000"/>
                  <a:lumOff val="25000"/>
                </a:srgbClr>
              </a:solidFill>
            </a:endParaRPr>
          </a:p>
          <a:p>
            <a:pPr marL="514350" lvl="0" indent="-514350">
              <a:buClr>
                <a:srgbClr val="A9A57C"/>
              </a:buClr>
              <a:buFont typeface="+mj-lt"/>
              <a:buAutoNum type="arabicPeriod"/>
            </a:pPr>
            <a:r>
              <a:rPr lang="ru-RU" sz="3200" b="1" dirty="0" smtClean="0">
                <a:solidFill>
                  <a:srgbClr val="2F2B20">
                    <a:lumMod val="75000"/>
                    <a:lumOff val="25000"/>
                  </a:srgbClr>
                </a:solidFill>
              </a:rPr>
              <a:t>Почему </a:t>
            </a:r>
            <a:r>
              <a:rPr lang="ru-RU" sz="3200" b="1" dirty="0">
                <a:solidFill>
                  <a:srgbClr val="2F2B20">
                    <a:lumMod val="75000"/>
                    <a:lumOff val="25000"/>
                  </a:srgbClr>
                </a:solidFill>
              </a:rPr>
              <a:t>реализовала именно в виде анимационного </a:t>
            </a:r>
            <a:r>
              <a:rPr lang="ru-RU" sz="3200" b="1" dirty="0" smtClean="0">
                <a:solidFill>
                  <a:srgbClr val="2F2B20">
                    <a:lumMod val="75000"/>
                    <a:lumOff val="25000"/>
                  </a:srgbClr>
                </a:solidFill>
              </a:rPr>
              <a:t>ролика?</a:t>
            </a:r>
            <a:endParaRPr lang="en-US" sz="3200" b="1" dirty="0" smtClean="0">
              <a:solidFill>
                <a:srgbClr val="2F2B20">
                  <a:lumMod val="75000"/>
                  <a:lumOff val="25000"/>
                </a:srgbClr>
              </a:solidFill>
            </a:endParaRPr>
          </a:p>
          <a:p>
            <a:pPr marL="514350" lvl="0" indent="-514350">
              <a:buClr>
                <a:srgbClr val="A9A57C"/>
              </a:buClr>
              <a:buFont typeface="+mj-lt"/>
              <a:buAutoNum type="arabicPeriod"/>
            </a:pPr>
            <a:r>
              <a:rPr lang="ru-RU" sz="3200" b="1" dirty="0" smtClean="0">
                <a:solidFill>
                  <a:srgbClr val="2F2B20">
                    <a:lumMod val="75000"/>
                    <a:lumOff val="25000"/>
                  </a:srgbClr>
                </a:solidFill>
              </a:rPr>
              <a:t>Какие проблемы возникли при создании? Как с ними справилась?</a:t>
            </a:r>
            <a:endParaRPr lang="en-US" sz="3200" b="1" dirty="0" smtClean="0">
              <a:solidFill>
                <a:srgbClr val="2F2B20">
                  <a:lumMod val="75000"/>
                  <a:lumOff val="25000"/>
                </a:srgbClr>
              </a:solidFill>
            </a:endParaRPr>
          </a:p>
          <a:p>
            <a:pPr marL="457200" lvl="0" indent="-457200">
              <a:spcBef>
                <a:spcPts val="1200"/>
              </a:spcBef>
              <a:buClr>
                <a:srgbClr val="A9A57C"/>
              </a:buClr>
              <a:buFont typeface="+mj-lt"/>
              <a:buAutoNum type="arabicPeriod"/>
            </a:pPr>
            <a:endParaRPr lang="ru-RU" sz="2000" b="1" dirty="0">
              <a:solidFill>
                <a:srgbClr val="2F2B20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368" y="738554"/>
            <a:ext cx="8100646" cy="53574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753257" y="6271846"/>
            <a:ext cx="398585" cy="586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2</a:t>
            </a:r>
            <a:endParaRPr lang="ru-RU" sz="32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874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871721"/>
          </a:xfrm>
        </p:spPr>
        <p:txBody>
          <a:bodyPr>
            <a:normAutofit/>
          </a:bodyPr>
          <a:lstStyle/>
          <a:p>
            <a:r>
              <a:rPr lang="ru-RU" sz="5400" b="1" dirty="0" smtClean="0"/>
              <a:t>Ответы</a:t>
            </a:r>
            <a:endParaRPr lang="ru-RU" sz="5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540368" y="781882"/>
            <a:ext cx="810064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A9A57C"/>
              </a:buClr>
            </a:pPr>
            <a:r>
              <a:rPr lang="en-US" sz="1700" b="1" dirty="0" smtClean="0">
                <a:solidFill>
                  <a:srgbClr val="2F2B20">
                    <a:lumMod val="75000"/>
                    <a:lumOff val="25000"/>
                  </a:srgbClr>
                </a:solidFill>
              </a:rPr>
              <a:t>	1.</a:t>
            </a:r>
            <a:r>
              <a:rPr lang="ru-RU" sz="1700" b="1" dirty="0" smtClean="0">
                <a:solidFill>
                  <a:srgbClr val="2F2B20">
                    <a:lumMod val="75000"/>
                    <a:lumOff val="25000"/>
                  </a:srgbClr>
                </a:solidFill>
              </a:rPr>
              <a:t>Я </a:t>
            </a:r>
            <a:r>
              <a:rPr lang="ru-RU" sz="1700" b="1" dirty="0">
                <a:solidFill>
                  <a:srgbClr val="2F2B20">
                    <a:lumMod val="75000"/>
                    <a:lumOff val="25000"/>
                  </a:srgbClr>
                </a:solidFill>
              </a:rPr>
              <a:t>создала анимационный ролик о чувствах людей с ограниченными способностями. Выбрать этот проект меня побудило желание показать, что все мы одинаково важны в этом мире. Нельзя отделять от общества человека, оказавшегося в ситуации, лишившей его возможности, например, передвигаться. Даже если он не может контактировать с миром привычными нам способами, действия общества не должны умалять его право на существование, заставлять чувствовать себя ненужным. Мы обязаны протянуть ему руку помощи, мы должны стать ближе.</a:t>
            </a:r>
          </a:p>
          <a:p>
            <a:pPr lvl="0">
              <a:buClr>
                <a:srgbClr val="A9A57C"/>
              </a:buClr>
            </a:pPr>
            <a:r>
              <a:rPr lang="en-US" sz="1700" b="1" dirty="0">
                <a:solidFill>
                  <a:srgbClr val="2F2B20">
                    <a:lumMod val="75000"/>
                    <a:lumOff val="25000"/>
                  </a:srgbClr>
                </a:solidFill>
              </a:rPr>
              <a:t>	</a:t>
            </a:r>
            <a:r>
              <a:rPr lang="en-US" sz="1700" b="1" dirty="0" smtClean="0">
                <a:solidFill>
                  <a:srgbClr val="2F2B20">
                    <a:lumMod val="75000"/>
                    <a:lumOff val="25000"/>
                  </a:srgbClr>
                </a:solidFill>
              </a:rPr>
              <a:t>2.</a:t>
            </a:r>
            <a:r>
              <a:rPr lang="ru-RU" sz="1700" b="1" dirty="0" smtClean="0">
                <a:solidFill>
                  <a:srgbClr val="2F2B20">
                    <a:lumMod val="75000"/>
                    <a:lumOff val="25000"/>
                  </a:srgbClr>
                </a:solidFill>
              </a:rPr>
              <a:t>Среди </a:t>
            </a:r>
            <a:r>
              <a:rPr lang="ru-RU" sz="1700" b="1" dirty="0">
                <a:solidFill>
                  <a:srgbClr val="2F2B20">
                    <a:lumMod val="75000"/>
                    <a:lumOff val="25000"/>
                  </a:srgbClr>
                </a:solidFill>
              </a:rPr>
              <a:t>многих вариантов реализации этого проекта, я остановила свой выбор на программе </a:t>
            </a:r>
            <a:r>
              <a:rPr lang="ru-RU" sz="1700" b="1" dirty="0" err="1">
                <a:solidFill>
                  <a:srgbClr val="2F2B20">
                    <a:lumMod val="75000"/>
                    <a:lumOff val="25000"/>
                  </a:srgbClr>
                </a:solidFill>
              </a:rPr>
              <a:t>Macromedia</a:t>
            </a:r>
            <a:r>
              <a:rPr lang="ru-RU" sz="1700" b="1" dirty="0">
                <a:solidFill>
                  <a:srgbClr val="2F2B20">
                    <a:lumMod val="75000"/>
                    <a:lumOff val="25000"/>
                  </a:srgbClr>
                </a:solidFill>
              </a:rPr>
              <a:t> </a:t>
            </a:r>
            <a:r>
              <a:rPr lang="ru-RU" sz="1700" b="1" dirty="0" err="1">
                <a:solidFill>
                  <a:srgbClr val="2F2B20">
                    <a:lumMod val="75000"/>
                    <a:lumOff val="25000"/>
                  </a:srgbClr>
                </a:solidFill>
              </a:rPr>
              <a:t>Flash</a:t>
            </a:r>
            <a:r>
              <a:rPr lang="ru-RU" sz="1700" b="1" dirty="0">
                <a:solidFill>
                  <a:srgbClr val="2F2B20">
                    <a:lumMod val="75000"/>
                    <a:lumOff val="25000"/>
                  </a:srgbClr>
                </a:solidFill>
              </a:rPr>
              <a:t> 8. Анимация сцен и персонажа помогает оживить картину для зрителя. Таким образом, </a:t>
            </a:r>
            <a:r>
              <a:rPr lang="ru-RU" sz="1700" b="1">
                <a:solidFill>
                  <a:srgbClr val="2F2B20">
                    <a:lumMod val="75000"/>
                    <a:lumOff val="25000"/>
                  </a:srgbClr>
                </a:solidFill>
              </a:rPr>
              <a:t>он </a:t>
            </a:r>
            <a:r>
              <a:rPr lang="ru-RU" sz="1700" b="1" smtClean="0">
                <a:solidFill>
                  <a:srgbClr val="2F2B20">
                    <a:lumMod val="75000"/>
                    <a:lumOff val="25000"/>
                  </a:srgbClr>
                </a:solidFill>
              </a:rPr>
              <a:t>сможет </a:t>
            </a:r>
            <a:r>
              <a:rPr lang="ru-RU" sz="1700" b="1" dirty="0">
                <a:solidFill>
                  <a:srgbClr val="2F2B20">
                    <a:lumMod val="75000"/>
                    <a:lumOff val="25000"/>
                  </a:srgbClr>
                </a:solidFill>
              </a:rPr>
              <a:t>проникнуться </a:t>
            </a:r>
            <a:r>
              <a:rPr lang="ru-RU" sz="1700" b="1" dirty="0" smtClean="0">
                <a:solidFill>
                  <a:srgbClr val="2F2B20">
                    <a:lumMod val="75000"/>
                    <a:lumOff val="25000"/>
                  </a:srgbClr>
                </a:solidFill>
              </a:rPr>
              <a:t>теми </a:t>
            </a:r>
            <a:r>
              <a:rPr lang="ru-RU" sz="1700" b="1" dirty="0">
                <a:solidFill>
                  <a:srgbClr val="2F2B20">
                    <a:lumMod val="75000"/>
                    <a:lumOff val="25000"/>
                  </a:srgbClr>
                </a:solidFill>
              </a:rPr>
              <a:t>чувствами, которые испытывает сама героиня ролика.</a:t>
            </a:r>
          </a:p>
          <a:p>
            <a:pPr lvl="0">
              <a:buClr>
                <a:srgbClr val="A9A57C"/>
              </a:buClr>
            </a:pPr>
            <a:r>
              <a:rPr lang="en-US" sz="1700" b="1" dirty="0" smtClean="0">
                <a:solidFill>
                  <a:srgbClr val="2F2B20">
                    <a:lumMod val="75000"/>
                    <a:lumOff val="25000"/>
                  </a:srgbClr>
                </a:solidFill>
              </a:rPr>
              <a:t>	3.</a:t>
            </a:r>
            <a:r>
              <a:rPr lang="ru-RU" sz="1700" b="1" dirty="0" smtClean="0">
                <a:solidFill>
                  <a:srgbClr val="2F2B20">
                    <a:lumMod val="75000"/>
                    <a:lumOff val="25000"/>
                  </a:srgbClr>
                </a:solidFill>
              </a:rPr>
              <a:t>При </a:t>
            </a:r>
            <a:r>
              <a:rPr lang="ru-RU" sz="1700" b="1" dirty="0">
                <a:solidFill>
                  <a:srgbClr val="2F2B20">
                    <a:lumMod val="75000"/>
                    <a:lumOff val="25000"/>
                  </a:srgbClr>
                </a:solidFill>
              </a:rPr>
              <a:t>создании ролика основная трудность заключалась в построении «серой» и «цветной» сцен, их последующим плавном переходе, который должен был обязательно фигурировать в сюжете. Но проблема была удачно разрешена. Этот переход показывает, что после того, как девушка прониклась сочувствием и выходила «подбитую птицу», она поняла: смысл жизни появляется, когда есть о ком заботиться. Девушка перестает видеть мир только в серых красках. Это событие подталкивает её снова «открыться миру» и пойти на контакт с обществом.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369" y="781882"/>
            <a:ext cx="8100646" cy="532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265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032" y="1201615"/>
            <a:ext cx="2834640" cy="1987062"/>
          </a:xfrm>
        </p:spPr>
        <p:txBody>
          <a:bodyPr>
            <a:noAutofit/>
          </a:bodyPr>
          <a:lstStyle/>
          <a:p>
            <a:r>
              <a:rPr lang="ru-RU" sz="5400" b="1" dirty="0" smtClean="0"/>
              <a:t>Этапы работы</a:t>
            </a:r>
            <a:r>
              <a:rPr lang="ru-RU" sz="4800" b="1" dirty="0" smtClean="0"/>
              <a:t/>
            </a:r>
            <a:br>
              <a:rPr lang="ru-RU" sz="4800" b="1" dirty="0" smtClean="0"/>
            </a:br>
            <a:endParaRPr lang="ru-RU" b="1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" b="734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256032" y="3387969"/>
            <a:ext cx="2834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smtClean="0">
                <a:solidFill>
                  <a:schemeClr val="bg1"/>
                </a:solidFill>
              </a:rPr>
              <a:t>1</a:t>
            </a:r>
            <a:endParaRPr lang="ru-RU" sz="8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53257" y="6271846"/>
            <a:ext cx="398585" cy="586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4</a:t>
            </a:r>
            <a:endParaRPr lang="ru-RU" sz="32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6257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" b="7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402666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" b="7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26974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" b="734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256032" y="3387969"/>
            <a:ext cx="2834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6032" y="1201615"/>
            <a:ext cx="2834640" cy="1987062"/>
          </a:xfrm>
        </p:spPr>
        <p:txBody>
          <a:bodyPr>
            <a:noAutofit/>
          </a:bodyPr>
          <a:lstStyle/>
          <a:p>
            <a:r>
              <a:rPr lang="ru-RU" sz="5400" b="1" dirty="0" smtClean="0"/>
              <a:t>Героиня</a:t>
            </a:r>
            <a:r>
              <a:rPr lang="ru-RU" sz="4800" b="1" dirty="0" smtClean="0"/>
              <a:t/>
            </a:r>
            <a:br>
              <a:rPr lang="ru-RU" sz="4800" b="1" dirty="0" smtClean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79286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" b="734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256032" y="3387969"/>
            <a:ext cx="2834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dirty="0" smtClean="0">
                <a:solidFill>
                  <a:schemeClr val="bg1"/>
                </a:solidFill>
              </a:rPr>
              <a:t>3</a:t>
            </a:r>
            <a:endParaRPr lang="ru-RU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245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" b="7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827623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ама">
  <a:themeElements>
    <a:clrScheme name="Рама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Рама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18A1B607-7BAE-46D6-8090-545AC7BDD73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TM03457475[[fn=Рамка]]</Template>
  <TotalTime>269</TotalTime>
  <Words>59</Words>
  <Application>Microsoft Office PowerPoint</Application>
  <PresentationFormat>Широкоэкранный</PresentationFormat>
  <Paragraphs>26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Corbel</vt:lpstr>
      <vt:lpstr>Wingdings 2</vt:lpstr>
      <vt:lpstr>Рама</vt:lpstr>
      <vt:lpstr>«Мы хотим стать ближе»</vt:lpstr>
      <vt:lpstr>Вопросы</vt:lpstr>
      <vt:lpstr>Ответы</vt:lpstr>
      <vt:lpstr>Этапы работы </vt:lpstr>
      <vt:lpstr>Презентация PowerPoint</vt:lpstr>
      <vt:lpstr>Презентация PowerPoint</vt:lpstr>
      <vt:lpstr>Героиня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ИТОГ 2013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«Мы хотим стать ближе»</dc:title>
  <dc:creator>Ёми</dc:creator>
  <cp:lastModifiedBy>Ёми</cp:lastModifiedBy>
  <cp:revision>43</cp:revision>
  <dcterms:created xsi:type="dcterms:W3CDTF">2016-03-13T07:18:07Z</dcterms:created>
  <dcterms:modified xsi:type="dcterms:W3CDTF">2016-05-19T10:50:57Z</dcterms:modified>
</cp:coreProperties>
</file>