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70" r:id="rId10"/>
    <p:sldId id="271" r:id="rId11"/>
    <p:sldId id="278" r:id="rId12"/>
    <p:sldId id="279" r:id="rId13"/>
    <p:sldId id="280" r:id="rId14"/>
    <p:sldId id="281" r:id="rId15"/>
    <p:sldId id="288" r:id="rId16"/>
    <p:sldId id="289" r:id="rId17"/>
    <p:sldId id="290" r:id="rId18"/>
    <p:sldId id="291" r:id="rId19"/>
    <p:sldId id="298" r:id="rId20"/>
    <p:sldId id="299" r:id="rId21"/>
    <p:sldId id="300" r:id="rId22"/>
    <p:sldId id="301" r:id="rId23"/>
  </p:sldIdLst>
  <p:sldSz cx="9144000" cy="5143500" type="screen16x9"/>
  <p:notesSz cx="6858000" cy="9144000"/>
  <p:embeddedFontLst>
    <p:embeddedFont>
      <p:font typeface="Amatic SC" panose="020B0604020202020204" charset="-79"/>
      <p:regular r:id="rId25"/>
      <p:bold r:id="rId26"/>
    </p:embeddedFont>
    <p:embeddedFont>
      <p:font typeface="Source Code Pro" panose="020B0604020202020204" charset="0"/>
      <p:regular r:id="rId27"/>
      <p:bold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8951D2D-B042-4B02-B87F-94C0BFE43083}">
  <a:tblStyle styleId="{48951D2D-B042-4B02-B87F-94C0BFE4308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14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249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518079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9163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59c4d3c7ae_0_2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59c4d3c7ae_0_2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84521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59c4d3c7ae_0_3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59c4d3c7ae_0_3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25902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59c4d3c7ae_0_3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59c4d3c7ae_0_3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1020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59c4d3c7ae_0_3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59c4d3c7ae_0_3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17952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59c4d3c7ae_0_3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59c4d3c7ae_0_3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64849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59c4d3c7ae_0_4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59c4d3c7ae_0_4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68223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59c4d3c7ae_0_4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59c4d3c7ae_0_4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38769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59c4d3c7ae_0_4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59c4d3c7ae_0_4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82723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59c4d3c7ae_0_4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59c4d3c7ae_0_4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51675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9c4d3c7ae_0_4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9c4d3c7ae_0_4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7345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9c4d3c7a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9c4d3c7a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52746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59c4d3c7ae_0_4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Google Shape;403;g59c4d3c7ae_0_4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1393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59c4d3c7ae_0_4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1" name="Google Shape;411;g59c4d3c7ae_0_4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10707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59c4d3c7ae_0_4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59c4d3c7ae_0_4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8075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59c4d3c7ae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59c4d3c7ae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7294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9c4d3c7ae_0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9c4d3c7ae_0_1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482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59c4d3c7ae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59c4d3c7ae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2639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9c4d3c7ae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59c4d3c7ae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9498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59c4d3c7ae_0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59c4d3c7ae_0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9254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59c4d3c7ae_0_2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59c4d3c7ae_0_2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5502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59c4d3c7ae_0_2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59c4d3c7ae_0_2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3008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" Type="http://schemas.openxmlformats.org/officeDocument/2006/relationships/notesSlide" Target="../notesSlides/notes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11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30750" y="0"/>
            <a:ext cx="8520600" cy="2690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0" dirty="0" smtClean="0"/>
              <a:t>СВОЯ </a:t>
            </a:r>
            <a:r>
              <a:rPr lang="ru" sz="12000" dirty="0"/>
              <a:t>ИГРА</a:t>
            </a:r>
            <a:endParaRPr sz="12000" dirty="0"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5232018" y="3906801"/>
            <a:ext cx="3848934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err="1" smtClean="0"/>
              <a:t>Составили:Шишкина</a:t>
            </a:r>
            <a:r>
              <a:rPr lang="ru-RU" sz="1800" dirty="0"/>
              <a:t> </a:t>
            </a:r>
            <a:r>
              <a:rPr lang="ru-RU" sz="1800" dirty="0" err="1" smtClean="0"/>
              <a:t>Полина,Чмыханкова</a:t>
            </a:r>
            <a:r>
              <a:rPr lang="ru-RU" sz="1800" dirty="0" smtClean="0"/>
              <a:t> </a:t>
            </a:r>
            <a:r>
              <a:rPr lang="ru-RU" sz="1800" dirty="0" err="1" smtClean="0"/>
              <a:t>Милена,Жидкова</a:t>
            </a:r>
            <a:r>
              <a:rPr lang="ru-RU" sz="1800" dirty="0" smtClean="0"/>
              <a:t> </a:t>
            </a:r>
            <a:r>
              <a:rPr lang="ru-RU" sz="1800" dirty="0" err="1" smtClean="0"/>
              <a:t>Устинья,Моисеенкова</a:t>
            </a:r>
            <a:r>
              <a:rPr lang="ru-RU" sz="1800" dirty="0" smtClean="0"/>
              <a:t> Анна, </a:t>
            </a:r>
            <a:r>
              <a:rPr lang="ru-RU" sz="1800" dirty="0"/>
              <a:t>П</a:t>
            </a:r>
            <a:r>
              <a:rPr lang="ru-RU" sz="1800" dirty="0" smtClean="0"/>
              <a:t>ахомова Анастасия</a:t>
            </a: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8"/>
          <p:cNvSpPr txBox="1"/>
          <p:nvPr/>
        </p:nvSpPr>
        <p:spPr>
          <a:xfrm>
            <a:off x="357510" y="450113"/>
            <a:ext cx="878649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400" b="1" dirty="0"/>
              <a:t>4. Классификация принципов обучения по Данилову, </a:t>
            </a:r>
            <a:r>
              <a:rPr lang="ru-RU" sz="2400" b="1" dirty="0" err="1"/>
              <a:t>Скаткину</a:t>
            </a:r>
            <a:endParaRPr lang="ru-RU" sz="2400" b="1" dirty="0"/>
          </a:p>
        </p:txBody>
      </p:sp>
      <p:sp>
        <p:nvSpPr>
          <p:cNvPr id="182" name="Google Shape;182;p28"/>
          <p:cNvSpPr txBox="1"/>
          <p:nvPr/>
        </p:nvSpPr>
        <p:spPr>
          <a:xfrm>
            <a:off x="328625" y="1357325"/>
            <a:ext cx="8358300" cy="2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400" dirty="0"/>
              <a:t>В тесной связи с принципом научности выступает необходимость ознакомления учащихся с историей важнейших открытий в науках. Таким образом, как вы думаете, что требует научность образования в преподавании?</a:t>
            </a:r>
            <a:endParaRPr sz="24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83" name="Google Shape;183;p28"/>
          <p:cNvSpPr txBox="1"/>
          <p:nvPr/>
        </p:nvSpPr>
        <p:spPr>
          <a:xfrm>
            <a:off x="328625" y="3836237"/>
            <a:ext cx="5762792" cy="1064413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" sz="2400" dirty="0" smtClean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ОТВЕТ: </a:t>
            </a:r>
            <a:r>
              <a:rPr lang="ru-RU" sz="1600" dirty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Историзм, научность образования требует историзм, так как каждая наука имеет свой собственный ход развития</a:t>
            </a:r>
            <a:endParaRPr sz="1600" dirty="0">
              <a:solidFill>
                <a:srgbClr val="FF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84" name="Google Shape;184;p28">
            <a:hlinkClick r:id="rId3" action="ppaction://hlinksldjump"/>
          </p:cNvPr>
          <p:cNvSpPr txBox="1"/>
          <p:nvPr/>
        </p:nvSpPr>
        <p:spPr>
          <a:xfrm>
            <a:off x="7258050" y="4171950"/>
            <a:ext cx="1628700" cy="7287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ДОМОЙ</a:t>
            </a:r>
            <a:endParaRPr sz="2400" b="1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5"/>
          <p:cNvSpPr txBox="1"/>
          <p:nvPr/>
        </p:nvSpPr>
        <p:spPr>
          <a:xfrm>
            <a:off x="481025" y="685900"/>
            <a:ext cx="9078811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lvl="0" indent="-514350">
              <a:buFont typeface="Arial"/>
              <a:buAutoNum type="arabicPeriod"/>
            </a:pPr>
            <a:r>
              <a:rPr lang="ru-RU" sz="2400" b="1" dirty="0"/>
              <a:t>Принципы системно-</a:t>
            </a:r>
            <a:r>
              <a:rPr lang="ru-RU" sz="2400" b="1" dirty="0" err="1"/>
              <a:t>деятельностного</a:t>
            </a:r>
            <a:r>
              <a:rPr lang="ru-RU" sz="2400" b="1" dirty="0"/>
              <a:t> подхода</a:t>
            </a:r>
            <a:endParaRPr lang="ru-RU" sz="2400" b="1" dirty="0"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38" name="Google Shape;238;p35"/>
          <p:cNvSpPr txBox="1"/>
          <p:nvPr/>
        </p:nvSpPr>
        <p:spPr>
          <a:xfrm>
            <a:off x="328625" y="1357325"/>
            <a:ext cx="8358300" cy="2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39" name="Google Shape;239;p35"/>
          <p:cNvSpPr txBox="1"/>
          <p:nvPr/>
        </p:nvSpPr>
        <p:spPr>
          <a:xfrm>
            <a:off x="197997" y="4110073"/>
            <a:ext cx="6310300" cy="7287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ru" sz="2400" dirty="0" smtClean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ОТВЕТ:</a:t>
            </a:r>
            <a:r>
              <a:rPr lang="ru-RU" sz="2400" dirty="0" smtClean="0">
                <a:solidFill>
                  <a:srgbClr val="FF0000"/>
                </a:solidFill>
              </a:rPr>
              <a:t>Принцип </a:t>
            </a:r>
            <a:r>
              <a:rPr lang="ru-RU" sz="2400" dirty="0">
                <a:solidFill>
                  <a:srgbClr val="FF0000"/>
                </a:solidFill>
              </a:rPr>
              <a:t>минимакса</a:t>
            </a:r>
            <a:endParaRPr sz="2400" dirty="0">
              <a:solidFill>
                <a:srgbClr val="FF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40" name="Google Shape;240;p35">
            <a:hlinkClick r:id="rId3" action="ppaction://hlinksldjump"/>
          </p:cNvPr>
          <p:cNvSpPr txBox="1"/>
          <p:nvPr/>
        </p:nvSpPr>
        <p:spPr>
          <a:xfrm>
            <a:off x="7258050" y="4171950"/>
            <a:ext cx="1628700" cy="7287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ДОМОЙ</a:t>
            </a:r>
            <a:endParaRPr sz="2400" b="1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Google Shape;246;p36"/>
          <p:cNvSpPr txBox="1"/>
          <p:nvPr/>
        </p:nvSpPr>
        <p:spPr>
          <a:xfrm>
            <a:off x="481025" y="1509725"/>
            <a:ext cx="7996225" cy="2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000" dirty="0"/>
              <a:t>Характеристика данного принципа заключается в следующем: школа должна предложить ученику возможность освоения содержания образования на максимальном для него уровне (определяемом зоной ближайшего развития возрастной группы) и обеспечить при этом его усвоение на уровне социально безопасного минимума (государственного стандарта знаний).</a:t>
            </a:r>
            <a:endParaRPr sz="20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6"/>
          <p:cNvSpPr txBox="1"/>
          <p:nvPr/>
        </p:nvSpPr>
        <p:spPr>
          <a:xfrm>
            <a:off x="1278875" y="450113"/>
            <a:ext cx="64578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400" b="1" dirty="0"/>
              <a:t>2.</a:t>
            </a:r>
            <a:r>
              <a:rPr lang="ru-RU" sz="2800" b="1" dirty="0"/>
              <a:t> </a:t>
            </a:r>
            <a:r>
              <a:rPr lang="ru-RU" sz="2400" b="1" dirty="0"/>
              <a:t>Традиционные принципы обучения</a:t>
            </a:r>
            <a:endParaRPr lang="ru-RU" sz="2400" b="1" dirty="0"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46" name="Google Shape;246;p36"/>
          <p:cNvSpPr txBox="1"/>
          <p:nvPr/>
        </p:nvSpPr>
        <p:spPr>
          <a:xfrm>
            <a:off x="328625" y="1357325"/>
            <a:ext cx="8358300" cy="2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800" dirty="0"/>
              <a:t>Согласно какому принципу в процессе обучения у ребенка формируется образ мира, вырабатывается собственный опыт решения различных жизненных задач?</a:t>
            </a:r>
            <a:endParaRPr sz="28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47" name="Google Shape;247;p36"/>
          <p:cNvSpPr txBox="1"/>
          <p:nvPr/>
        </p:nvSpPr>
        <p:spPr>
          <a:xfrm>
            <a:off x="328625" y="4171950"/>
            <a:ext cx="5272200" cy="7287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" sz="2400" dirty="0" smtClean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ОТВЕТ: </a:t>
            </a:r>
            <a:r>
              <a:rPr lang="ru-RU" sz="2400" dirty="0">
                <a:solidFill>
                  <a:srgbClr val="FF0000"/>
                </a:solidFill>
              </a:rPr>
              <a:t>Связи обучения с жизнью</a:t>
            </a:r>
            <a:endParaRPr sz="2400" dirty="0">
              <a:solidFill>
                <a:srgbClr val="FF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48" name="Google Shape;248;p36">
            <a:hlinkClick r:id="rId3" action="ppaction://hlinksldjump"/>
          </p:cNvPr>
          <p:cNvSpPr txBox="1"/>
          <p:nvPr/>
        </p:nvSpPr>
        <p:spPr>
          <a:xfrm>
            <a:off x="7258050" y="4171950"/>
            <a:ext cx="1628700" cy="7287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ДОМОЙ</a:t>
            </a:r>
            <a:endParaRPr sz="2400" b="1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7"/>
          <p:cNvSpPr txBox="1"/>
          <p:nvPr/>
        </p:nvSpPr>
        <p:spPr>
          <a:xfrm>
            <a:off x="1185875" y="471500"/>
            <a:ext cx="64578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400" b="1" dirty="0" smtClean="0"/>
              <a:t>3. </a:t>
            </a:r>
            <a:r>
              <a:rPr lang="ru-RU" sz="2400" b="1" dirty="0"/>
              <a:t>Принципы обучения по Ушинскому</a:t>
            </a:r>
            <a:endParaRPr lang="ru-RU" sz="2400" b="1" dirty="0"/>
          </a:p>
        </p:txBody>
      </p:sp>
      <p:sp>
        <p:nvSpPr>
          <p:cNvPr id="254" name="Google Shape;254;p37"/>
          <p:cNvSpPr txBox="1"/>
          <p:nvPr/>
        </p:nvSpPr>
        <p:spPr>
          <a:xfrm>
            <a:off x="328625" y="1357325"/>
            <a:ext cx="8358300" cy="2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1600" dirty="0"/>
              <a:t>Этот принцип Обусловлен рядом факторов:</a:t>
            </a:r>
          </a:p>
          <a:p>
            <a:r>
              <a:rPr lang="ru-RU" sz="1600" dirty="0"/>
              <a:t>· Познавательный процесс требует включения в овладение знаниями различных органов восприятия. По мнению Ушинского, данное обучение повышает внимание учащихся, способствует более глубокому усвоению знаний;</a:t>
            </a:r>
          </a:p>
          <a:p>
            <a:r>
              <a:rPr lang="ru-RU" sz="1600" dirty="0"/>
              <a:t>· Этот принцип повышает интерес учащихся к знаниям и делает процесс обучения более легким. Многие сложные теоретические положения при его умелом использовании становятся доступными и понятными.</a:t>
            </a:r>
          </a:p>
          <a:p>
            <a:r>
              <a:rPr lang="ru-RU" sz="1600" dirty="0"/>
              <a:t>· Процесс познания окружающего мира этот происходит более успешно, если основан на непосредственном наблюдении и изучении предметов, явлений или событий;</a:t>
            </a:r>
          </a:p>
        </p:txBody>
      </p:sp>
      <p:sp>
        <p:nvSpPr>
          <p:cNvPr id="255" name="Google Shape;255;p37"/>
          <p:cNvSpPr txBox="1"/>
          <p:nvPr/>
        </p:nvSpPr>
        <p:spPr>
          <a:xfrm>
            <a:off x="328625" y="4171950"/>
            <a:ext cx="5272200" cy="7287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" sz="2400" dirty="0" smtClean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ОТВЕТ: </a:t>
            </a:r>
            <a:r>
              <a:rPr lang="ru-RU" sz="2400" dirty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Принцип наглядности</a:t>
            </a:r>
            <a:endParaRPr sz="2400" dirty="0">
              <a:solidFill>
                <a:srgbClr val="FF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56" name="Google Shape;256;p37">
            <a:hlinkClick r:id="rId3" action="ppaction://hlinksldjump"/>
          </p:cNvPr>
          <p:cNvSpPr txBox="1"/>
          <p:nvPr/>
        </p:nvSpPr>
        <p:spPr>
          <a:xfrm>
            <a:off x="7258050" y="4171950"/>
            <a:ext cx="1628700" cy="7287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ДОМОЙ</a:t>
            </a:r>
            <a:endParaRPr sz="2400" b="1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8"/>
          <p:cNvSpPr txBox="1"/>
          <p:nvPr/>
        </p:nvSpPr>
        <p:spPr>
          <a:xfrm>
            <a:off x="328625" y="400150"/>
            <a:ext cx="91440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400" b="1" dirty="0"/>
              <a:t>4. Классификация принципов обучения по Данилову, </a:t>
            </a:r>
            <a:r>
              <a:rPr lang="ru-RU" sz="2400" b="1" dirty="0" err="1"/>
              <a:t>Скаткину</a:t>
            </a:r>
            <a:endParaRPr lang="ru-RU" sz="2400" b="1" dirty="0"/>
          </a:p>
        </p:txBody>
      </p:sp>
      <p:sp>
        <p:nvSpPr>
          <p:cNvPr id="262" name="Google Shape;262;p38"/>
          <p:cNvSpPr txBox="1"/>
          <p:nvPr/>
        </p:nvSpPr>
        <p:spPr>
          <a:xfrm>
            <a:off x="328625" y="1357325"/>
            <a:ext cx="8358300" cy="2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400" dirty="0"/>
              <a:t>Данилов и </a:t>
            </a:r>
            <a:r>
              <a:rPr lang="ru-RU" sz="2400" dirty="0" err="1"/>
              <a:t>Скаткин</a:t>
            </a:r>
            <a:r>
              <a:rPr lang="ru-RU" sz="2400" dirty="0"/>
              <a:t> были прогрессивными педагогами своего времени. Известно, что они ставили интересы и цели общества в реализации через образование, однако, как вы думаете были ли их принципы нацелены на молодёжь или же взрослое поколение?</a:t>
            </a:r>
            <a:endParaRPr sz="24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63" name="Google Shape;263;p38"/>
          <p:cNvSpPr txBox="1"/>
          <p:nvPr/>
        </p:nvSpPr>
        <p:spPr>
          <a:xfrm>
            <a:off x="328625" y="4171950"/>
            <a:ext cx="5272200" cy="7287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" sz="2400" dirty="0" smtClean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ОТВЕТ: </a:t>
            </a:r>
            <a:r>
              <a:rPr lang="ru-RU" sz="2400" dirty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Молодёжь</a:t>
            </a:r>
            <a:endParaRPr sz="2400" dirty="0">
              <a:solidFill>
                <a:srgbClr val="FF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64" name="Google Shape;264;p38">
            <a:hlinkClick r:id="rId3" action="ppaction://hlinksldjump"/>
          </p:cNvPr>
          <p:cNvSpPr txBox="1"/>
          <p:nvPr/>
        </p:nvSpPr>
        <p:spPr>
          <a:xfrm>
            <a:off x="7258050" y="4171950"/>
            <a:ext cx="1628700" cy="7287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ДОМОЙ</a:t>
            </a:r>
            <a:endParaRPr sz="2400" b="1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45"/>
          <p:cNvSpPr txBox="1"/>
          <p:nvPr/>
        </p:nvSpPr>
        <p:spPr>
          <a:xfrm>
            <a:off x="412510" y="560116"/>
            <a:ext cx="8862118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lvl="0" indent="-514350">
              <a:buFont typeface="Arial"/>
              <a:buAutoNum type="arabicPeriod"/>
            </a:pPr>
            <a:r>
              <a:rPr lang="ru-RU" sz="2400" b="1" dirty="0"/>
              <a:t>Принципы системно-</a:t>
            </a:r>
            <a:r>
              <a:rPr lang="ru-RU" sz="2400" b="1" dirty="0" err="1"/>
              <a:t>деятельностного</a:t>
            </a:r>
            <a:r>
              <a:rPr lang="ru-RU" sz="2400" b="1" dirty="0"/>
              <a:t> подхода</a:t>
            </a:r>
            <a:endParaRPr lang="ru-RU" sz="2400" b="1" dirty="0"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318" name="Google Shape;318;p45"/>
          <p:cNvSpPr txBox="1"/>
          <p:nvPr/>
        </p:nvSpPr>
        <p:spPr>
          <a:xfrm>
            <a:off x="328625" y="1357325"/>
            <a:ext cx="8358300" cy="2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400" dirty="0"/>
              <a:t>Какой принцип предполагает снятие всех </a:t>
            </a:r>
            <a:r>
              <a:rPr lang="ru-RU" sz="2400" dirty="0" err="1"/>
              <a:t>стрессообразующих</a:t>
            </a:r>
            <a:r>
              <a:rPr lang="ru-RU" sz="2400" dirty="0"/>
              <a:t> факторов учебного процесса, создание в школе и на уроках доброжелательной атмосферы, ориентированной на реализацию идей педагогики сотрудничества, развитие диалоговых форм общения?</a:t>
            </a:r>
            <a:endParaRPr lang="ru-RU" sz="24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319" name="Google Shape;319;p45"/>
          <p:cNvSpPr txBox="1"/>
          <p:nvPr/>
        </p:nvSpPr>
        <p:spPr>
          <a:xfrm>
            <a:off x="328624" y="4171950"/>
            <a:ext cx="5900725" cy="7287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" sz="2400" dirty="0" smtClean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ОТВЕТ: </a:t>
            </a:r>
            <a:r>
              <a:rPr lang="ru-RU" sz="1800" dirty="0">
                <a:solidFill>
                  <a:srgbClr val="FF0000"/>
                </a:solidFill>
              </a:rPr>
              <a:t>Принцип психологической комфортности</a:t>
            </a:r>
            <a:endParaRPr sz="1800" dirty="0">
              <a:solidFill>
                <a:srgbClr val="FF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320" name="Google Shape;320;p45">
            <a:hlinkClick r:id="rId3" action="ppaction://hlinksldjump"/>
          </p:cNvPr>
          <p:cNvSpPr txBox="1"/>
          <p:nvPr/>
        </p:nvSpPr>
        <p:spPr>
          <a:xfrm>
            <a:off x="7258050" y="4171950"/>
            <a:ext cx="1628700" cy="7287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ДОМОЙ</a:t>
            </a:r>
            <a:endParaRPr sz="2400" b="1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46"/>
          <p:cNvSpPr txBox="1"/>
          <p:nvPr/>
        </p:nvSpPr>
        <p:spPr>
          <a:xfrm>
            <a:off x="1278875" y="595253"/>
            <a:ext cx="64578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400" b="1" dirty="0" smtClean="0"/>
              <a:t>2. </a:t>
            </a:r>
            <a:r>
              <a:rPr lang="ru-RU" sz="2400" b="1" dirty="0"/>
              <a:t>Традиционные принципы обучения</a:t>
            </a:r>
            <a:endParaRPr lang="ru-RU" sz="2400" b="1" dirty="0"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326" name="Google Shape;326;p46"/>
          <p:cNvSpPr txBox="1"/>
          <p:nvPr/>
        </p:nvSpPr>
        <p:spPr>
          <a:xfrm>
            <a:off x="328625" y="1357325"/>
            <a:ext cx="8358300" cy="2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000" dirty="0"/>
              <a:t>Этот принцип основан на том, что обучение и учебный материал по своей сложности должны быть доступны для понимания каждому ребенку. Учебный материал не должен быть слишком трудным или слишком простым. Он должен быть доступным и интересным для ребенка, мотивировать на последующее обучение.</a:t>
            </a:r>
            <a:endParaRPr sz="20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327" name="Google Shape;327;p46"/>
          <p:cNvSpPr txBox="1"/>
          <p:nvPr/>
        </p:nvSpPr>
        <p:spPr>
          <a:xfrm>
            <a:off x="328625" y="4171950"/>
            <a:ext cx="5272200" cy="7287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" sz="2400" dirty="0" smtClean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ОТВЕТ: </a:t>
            </a:r>
            <a:r>
              <a:rPr lang="ru-RU" sz="2400" dirty="0">
                <a:solidFill>
                  <a:srgbClr val="FF0000"/>
                </a:solidFill>
              </a:rPr>
              <a:t>Доступности</a:t>
            </a:r>
            <a:endParaRPr sz="2400" dirty="0">
              <a:solidFill>
                <a:srgbClr val="FF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328" name="Google Shape;328;p46">
            <a:hlinkClick r:id="rId3" action="ppaction://hlinksldjump"/>
          </p:cNvPr>
          <p:cNvSpPr txBox="1"/>
          <p:nvPr/>
        </p:nvSpPr>
        <p:spPr>
          <a:xfrm>
            <a:off x="7258050" y="4171950"/>
            <a:ext cx="1628700" cy="7287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ДОМОЙ</a:t>
            </a:r>
            <a:endParaRPr sz="2400" b="1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47"/>
          <p:cNvSpPr txBox="1"/>
          <p:nvPr/>
        </p:nvSpPr>
        <p:spPr>
          <a:xfrm>
            <a:off x="1185875" y="471500"/>
            <a:ext cx="64578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400" b="1" dirty="0" smtClean="0"/>
              <a:t>3. </a:t>
            </a:r>
            <a:r>
              <a:rPr lang="ru-RU" sz="2400" b="1" dirty="0"/>
              <a:t>Принципы обучения по Ушинскому</a:t>
            </a:r>
            <a:endParaRPr lang="ru-RU" sz="2400" b="1" dirty="0"/>
          </a:p>
        </p:txBody>
      </p:sp>
      <p:sp>
        <p:nvSpPr>
          <p:cNvPr id="334" name="Google Shape;334;p47"/>
          <p:cNvSpPr txBox="1"/>
          <p:nvPr/>
        </p:nvSpPr>
        <p:spPr>
          <a:xfrm>
            <a:off x="328625" y="1357325"/>
            <a:ext cx="8358300" cy="2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000" dirty="0"/>
              <a:t>Этот принцип предусматривает, чтобы процесс обучения стимулировал использовать полученные знания в решении поставленных задач, анализировать и преобразовывать окружающую действительность вырабатывая собственные взгляды. Для этого используется анализ примеров и ситуаций из реальной жизни.</a:t>
            </a:r>
            <a:endParaRPr sz="20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335" name="Google Shape;335;p47"/>
          <p:cNvSpPr txBox="1"/>
          <p:nvPr/>
        </p:nvSpPr>
        <p:spPr>
          <a:xfrm>
            <a:off x="328625" y="4171950"/>
            <a:ext cx="6386500" cy="7287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" sz="2400" dirty="0" smtClean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ОТВЕТ: </a:t>
            </a:r>
            <a:r>
              <a:rPr lang="ru-RU" sz="2400" dirty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Принцип связи теории с практикой</a:t>
            </a:r>
            <a:endParaRPr sz="2400" dirty="0">
              <a:solidFill>
                <a:srgbClr val="FF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336" name="Google Shape;336;p47">
            <a:hlinkClick r:id="rId3" action="ppaction://hlinksldjump"/>
          </p:cNvPr>
          <p:cNvSpPr txBox="1"/>
          <p:nvPr/>
        </p:nvSpPr>
        <p:spPr>
          <a:xfrm>
            <a:off x="7258050" y="4171950"/>
            <a:ext cx="1628700" cy="7287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ДОМОЙ</a:t>
            </a:r>
            <a:endParaRPr sz="2400" b="1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48"/>
          <p:cNvSpPr txBox="1"/>
          <p:nvPr/>
        </p:nvSpPr>
        <p:spPr>
          <a:xfrm>
            <a:off x="261257" y="400150"/>
            <a:ext cx="907238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400" b="1" dirty="0"/>
              <a:t>4. Классификация принципов обучения по Данилову, </a:t>
            </a:r>
            <a:r>
              <a:rPr lang="ru-RU" sz="2400" b="1" dirty="0" err="1"/>
              <a:t>Скаткину</a:t>
            </a:r>
            <a:endParaRPr lang="ru-RU" sz="2400" b="1" dirty="0"/>
          </a:p>
        </p:txBody>
      </p:sp>
      <p:sp>
        <p:nvSpPr>
          <p:cNvPr id="342" name="Google Shape;342;p48"/>
          <p:cNvSpPr txBox="1"/>
          <p:nvPr/>
        </p:nvSpPr>
        <p:spPr>
          <a:xfrm>
            <a:off x="328625" y="1357325"/>
            <a:ext cx="8358300" cy="2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400" dirty="0"/>
              <a:t>В принципах Данилова и </a:t>
            </a:r>
            <a:r>
              <a:rPr lang="ru-RU" sz="2400" dirty="0" err="1"/>
              <a:t>Скаткина</a:t>
            </a:r>
            <a:r>
              <a:rPr lang="ru-RU" sz="2400" dirty="0"/>
              <a:t> ясно видна взаимосвязь между целями воспитания молодежи – формированием личности коммунистического общества – и общими законами обучения. На основе этого был сделан вывод, что принципы обучения действуют на протяжении какого времени?</a:t>
            </a:r>
            <a:endParaRPr sz="24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343" name="Google Shape;343;p48"/>
          <p:cNvSpPr txBox="1"/>
          <p:nvPr/>
        </p:nvSpPr>
        <p:spPr>
          <a:xfrm>
            <a:off x="328625" y="4171950"/>
            <a:ext cx="5272200" cy="7287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" sz="2400" dirty="0" smtClean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ОТВЕТ: </a:t>
            </a:r>
            <a:r>
              <a:rPr lang="ru-RU" sz="1800" dirty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На протяжении существования отдельной социально-экономической формации</a:t>
            </a:r>
            <a:endParaRPr sz="1800" dirty="0">
              <a:solidFill>
                <a:srgbClr val="FF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344" name="Google Shape;344;p48">
            <a:hlinkClick r:id="rId3" action="ppaction://hlinksldjump"/>
          </p:cNvPr>
          <p:cNvSpPr txBox="1"/>
          <p:nvPr/>
        </p:nvSpPr>
        <p:spPr>
          <a:xfrm>
            <a:off x="7258050" y="4171950"/>
            <a:ext cx="1628700" cy="7287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ДОМОЙ</a:t>
            </a:r>
            <a:endParaRPr sz="2400" b="1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55"/>
          <p:cNvSpPr txBox="1"/>
          <p:nvPr/>
        </p:nvSpPr>
        <p:spPr>
          <a:xfrm>
            <a:off x="378136" y="512751"/>
            <a:ext cx="8765864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lvl="0" indent="-514350">
              <a:buFont typeface="Arial"/>
              <a:buAutoNum type="arabicPeriod"/>
            </a:pPr>
            <a:r>
              <a:rPr lang="ru-RU" sz="2400" b="1" dirty="0"/>
              <a:t>Принципы системно-</a:t>
            </a:r>
            <a:r>
              <a:rPr lang="ru-RU" sz="2400" b="1" dirty="0" err="1"/>
              <a:t>деятельностного</a:t>
            </a:r>
            <a:r>
              <a:rPr lang="ru-RU" sz="2400" b="1" dirty="0"/>
              <a:t> подхода</a:t>
            </a:r>
            <a:endParaRPr lang="ru-RU" sz="2400" b="1" dirty="0"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398" name="Google Shape;398;p55"/>
          <p:cNvSpPr txBox="1"/>
          <p:nvPr/>
        </p:nvSpPr>
        <p:spPr>
          <a:xfrm>
            <a:off x="328625" y="1357325"/>
            <a:ext cx="8358300" cy="2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800" dirty="0"/>
              <a:t>Этот принцип означает максимальную ориентацию на творческое начало в образовательном процессе, приобретение учащимся собственного опыта творческой деятельности. Что это за принцип?</a:t>
            </a:r>
            <a:endParaRPr sz="28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399" name="Google Shape;399;p55"/>
          <p:cNvSpPr txBox="1"/>
          <p:nvPr/>
        </p:nvSpPr>
        <p:spPr>
          <a:xfrm>
            <a:off x="328625" y="4171950"/>
            <a:ext cx="5272200" cy="7287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" sz="2400" dirty="0" smtClean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ОТВЕТ: </a:t>
            </a:r>
            <a:r>
              <a:rPr lang="ru-RU" sz="2400" dirty="0">
                <a:solidFill>
                  <a:srgbClr val="FF0000"/>
                </a:solidFill>
              </a:rPr>
              <a:t>Принцип творчества</a:t>
            </a:r>
            <a:endParaRPr sz="2400" dirty="0">
              <a:solidFill>
                <a:srgbClr val="FF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400" name="Google Shape;400;p55">
            <a:hlinkClick r:id="rId3" action="ppaction://hlinksldjump"/>
          </p:cNvPr>
          <p:cNvSpPr txBox="1"/>
          <p:nvPr/>
        </p:nvSpPr>
        <p:spPr>
          <a:xfrm>
            <a:off x="7258050" y="4171950"/>
            <a:ext cx="1628700" cy="7287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ДОМОЙ</a:t>
            </a:r>
            <a:endParaRPr sz="2400" b="1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Google Shape;62;p14"/>
          <p:cNvGraphicFramePr/>
          <p:nvPr>
            <p:extLst>
              <p:ext uri="{D42A27DB-BD31-4B8C-83A1-F6EECF244321}">
                <p14:modId xmlns:p14="http://schemas.microsoft.com/office/powerpoint/2010/main" val="1685161657"/>
              </p:ext>
            </p:extLst>
          </p:nvPr>
        </p:nvGraphicFramePr>
        <p:xfrm>
          <a:off x="173850" y="223750"/>
          <a:ext cx="8739025" cy="5071295"/>
        </p:xfrm>
        <a:graphic>
          <a:graphicData uri="http://schemas.openxmlformats.org/drawingml/2006/table">
            <a:tbl>
              <a:tblPr>
                <a:noFill/>
                <a:tableStyleId>{48951D2D-B042-4B02-B87F-94C0BFE43083}</a:tableStyleId>
              </a:tblPr>
              <a:tblGrid>
                <a:gridCol w="2699525"/>
                <a:gridCol w="1207900"/>
                <a:gridCol w="1207900"/>
                <a:gridCol w="1207900"/>
                <a:gridCol w="1207900"/>
                <a:gridCol w="1207900"/>
              </a:tblGrid>
              <a:tr h="474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dirty="0" smtClean="0"/>
                        <a:t>1. Принципы системно-</a:t>
                      </a:r>
                      <a:r>
                        <a:rPr lang="ru-RU" sz="1200" b="1" dirty="0" err="1" smtClean="0"/>
                        <a:t>деятельностного</a:t>
                      </a:r>
                      <a:r>
                        <a:rPr lang="ru-RU" sz="1200" b="1" dirty="0" smtClean="0"/>
                        <a:t> подхода</a:t>
                      </a:r>
                      <a:endParaRPr sz="1200" b="1" dirty="0"/>
                    </a:p>
                  </a:txBody>
                  <a:tcPr marL="91425" marR="91425" marT="91425" marB="91425" anchor="ctr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 sz="1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b="1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 sz="1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 sz="1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</a:t>
                      </a:r>
                      <a:endParaRPr sz="1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 sz="1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</a:tr>
              <a:tr h="474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dirty="0" smtClean="0"/>
                        <a:t>2. </a:t>
                      </a:r>
                      <a:r>
                        <a:rPr lang="ru-RU" sz="12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Традиционные принципы обучения</a:t>
                      </a:r>
                      <a:endParaRPr sz="1200" b="1" dirty="0"/>
                    </a:p>
                  </a:txBody>
                  <a:tcPr marL="91425" marR="91425" marT="91425" marB="91425" anchor="ctr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 sz="1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 sz="1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</a:t>
                      </a:r>
                      <a:endParaRPr sz="1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 sz="1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</a:tr>
              <a:tr h="424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dirty="0" smtClean="0"/>
                        <a:t>3.</a:t>
                      </a:r>
                      <a:r>
                        <a:rPr lang="ru-RU" sz="12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 Принципы обучения по Ушинскому</a:t>
                      </a:r>
                      <a:endParaRPr sz="1200" b="1" dirty="0"/>
                    </a:p>
                  </a:txBody>
                  <a:tcPr marL="91425" marR="91425" marT="91425" marB="91425" anchor="ctr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</a:t>
                      </a:r>
                      <a:endParaRPr sz="1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 sz="1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</a:tr>
              <a:tr h="474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b="1" dirty="0" smtClean="0"/>
                        <a:t>4.</a:t>
                      </a:r>
                      <a:r>
                        <a:rPr lang="ru-RU" sz="1400" b="1" baseline="0" dirty="0" smtClean="0"/>
                        <a:t> </a:t>
                      </a:r>
                      <a:r>
                        <a:rPr lang="ru-RU" sz="1200" b="1" baseline="0" dirty="0" smtClean="0"/>
                        <a:t>Классификация принципов обучения по Данилову, </a:t>
                      </a:r>
                      <a:r>
                        <a:rPr lang="ru-RU" sz="1200" b="1" baseline="0" dirty="0" err="1" smtClean="0"/>
                        <a:t>Скаткину</a:t>
                      </a:r>
                      <a:endParaRPr sz="1200" b="1" dirty="0"/>
                    </a:p>
                  </a:txBody>
                  <a:tcPr marL="91425" marR="91425" marT="91425" marB="91425" anchor="ctr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40</a:t>
                      </a: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</a:tr>
              <a:tr h="474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</a:tr>
              <a:tr h="474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</a:tr>
              <a:tr h="474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200" b="1" dirty="0" smtClean="0"/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</a:tr>
              <a:tr h="474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b="1" dirty="0" smtClean="0"/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</a:tr>
              <a:tr h="474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b="1" dirty="0" smtClean="0"/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</a:tr>
              <a:tr h="4733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b="1" dirty="0" smtClean="0"/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A86E8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2900360" y="261646"/>
            <a:ext cx="1163470" cy="50810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>
            <a:hlinkClick r:id="rId4" action="ppaction://hlinksldjump"/>
          </p:cNvPr>
          <p:cNvSpPr/>
          <p:nvPr/>
        </p:nvSpPr>
        <p:spPr>
          <a:xfrm>
            <a:off x="2890837" y="803853"/>
            <a:ext cx="1155363" cy="49772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>
            <a:hlinkClick r:id="rId5" action="ppaction://hlinksldjump"/>
          </p:cNvPr>
          <p:cNvSpPr/>
          <p:nvPr/>
        </p:nvSpPr>
        <p:spPr>
          <a:xfrm>
            <a:off x="2904413" y="1352618"/>
            <a:ext cx="1155363" cy="48045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>
            <a:hlinkClick r:id="rId6" action="ppaction://hlinksldjump"/>
          </p:cNvPr>
          <p:cNvSpPr/>
          <p:nvPr/>
        </p:nvSpPr>
        <p:spPr>
          <a:xfrm>
            <a:off x="2890835" y="1893416"/>
            <a:ext cx="1155363" cy="5225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>
            <a:hlinkClick r:id="rId7" action="ppaction://hlinksldjump"/>
          </p:cNvPr>
          <p:cNvSpPr/>
          <p:nvPr/>
        </p:nvSpPr>
        <p:spPr>
          <a:xfrm>
            <a:off x="4108620" y="242251"/>
            <a:ext cx="1174412" cy="5000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>
            <a:hlinkClick r:id="rId8" action="ppaction://hlinksldjump"/>
          </p:cNvPr>
          <p:cNvSpPr/>
          <p:nvPr/>
        </p:nvSpPr>
        <p:spPr>
          <a:xfrm>
            <a:off x="4100510" y="792817"/>
            <a:ext cx="1155363" cy="503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>
            <a:hlinkClick r:id="rId9" action="ppaction://hlinksldjump"/>
          </p:cNvPr>
          <p:cNvSpPr/>
          <p:nvPr/>
        </p:nvSpPr>
        <p:spPr>
          <a:xfrm>
            <a:off x="4100509" y="1344283"/>
            <a:ext cx="1155363" cy="4887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>
            <a:hlinkClick r:id="rId10" action="ppaction://hlinksldjump"/>
          </p:cNvPr>
          <p:cNvSpPr/>
          <p:nvPr/>
        </p:nvSpPr>
        <p:spPr>
          <a:xfrm>
            <a:off x="4100507" y="1890506"/>
            <a:ext cx="1155365" cy="5586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>
            <a:hlinkClick r:id="rId11" action="ppaction://hlinksldjump"/>
          </p:cNvPr>
          <p:cNvSpPr/>
          <p:nvPr/>
        </p:nvSpPr>
        <p:spPr>
          <a:xfrm>
            <a:off x="5310187" y="254230"/>
            <a:ext cx="1155363" cy="48234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>
            <a:hlinkClick r:id="rId12" action="ppaction://hlinksldjump"/>
          </p:cNvPr>
          <p:cNvSpPr/>
          <p:nvPr/>
        </p:nvSpPr>
        <p:spPr>
          <a:xfrm>
            <a:off x="5319709" y="800124"/>
            <a:ext cx="1164885" cy="5051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>
            <a:hlinkClick r:id="rId13" action="ppaction://hlinksldjump"/>
          </p:cNvPr>
          <p:cNvSpPr/>
          <p:nvPr/>
        </p:nvSpPr>
        <p:spPr>
          <a:xfrm>
            <a:off x="5310187" y="1352618"/>
            <a:ext cx="1155363" cy="49475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>
            <a:hlinkClick r:id="rId14" action="ppaction://hlinksldjump"/>
          </p:cNvPr>
          <p:cNvSpPr/>
          <p:nvPr/>
        </p:nvSpPr>
        <p:spPr>
          <a:xfrm>
            <a:off x="5310181" y="1906400"/>
            <a:ext cx="1145845" cy="50401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>
            <a:hlinkClick r:id="rId15" action="ppaction://hlinksldjump"/>
          </p:cNvPr>
          <p:cNvSpPr/>
          <p:nvPr/>
        </p:nvSpPr>
        <p:spPr>
          <a:xfrm>
            <a:off x="6519862" y="255373"/>
            <a:ext cx="1155363" cy="49489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>
            <a:hlinkClick r:id="rId16" action="ppaction://hlinksldjump"/>
          </p:cNvPr>
          <p:cNvSpPr/>
          <p:nvPr/>
        </p:nvSpPr>
        <p:spPr>
          <a:xfrm>
            <a:off x="6529385" y="798034"/>
            <a:ext cx="1155363" cy="4935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>
            <a:hlinkClick r:id="rId17" action="ppaction://hlinksldjump"/>
          </p:cNvPr>
          <p:cNvSpPr/>
          <p:nvPr/>
        </p:nvSpPr>
        <p:spPr>
          <a:xfrm>
            <a:off x="6529385" y="1352234"/>
            <a:ext cx="1155363" cy="4878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>
            <a:hlinkClick r:id="rId18" action="ppaction://hlinksldjump"/>
          </p:cNvPr>
          <p:cNvSpPr/>
          <p:nvPr/>
        </p:nvSpPr>
        <p:spPr>
          <a:xfrm>
            <a:off x="6506284" y="1902267"/>
            <a:ext cx="1168941" cy="52461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>
            <a:hlinkClick r:id="rId19" action="ppaction://hlinksldjump"/>
          </p:cNvPr>
          <p:cNvSpPr/>
          <p:nvPr/>
        </p:nvSpPr>
        <p:spPr>
          <a:xfrm>
            <a:off x="7739064" y="251203"/>
            <a:ext cx="1155363" cy="4821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>
            <a:hlinkClick r:id="rId20" action="ppaction://hlinksldjump"/>
          </p:cNvPr>
          <p:cNvSpPr/>
          <p:nvPr/>
        </p:nvSpPr>
        <p:spPr>
          <a:xfrm>
            <a:off x="7729536" y="791848"/>
            <a:ext cx="1155363" cy="51343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>
            <a:hlinkClick r:id="rId21" action="ppaction://hlinksldjump"/>
          </p:cNvPr>
          <p:cNvSpPr/>
          <p:nvPr/>
        </p:nvSpPr>
        <p:spPr>
          <a:xfrm>
            <a:off x="7720011" y="1352617"/>
            <a:ext cx="1155363" cy="48045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>
            <a:hlinkClick r:id="rId22" action="ppaction://hlinksldjump"/>
          </p:cNvPr>
          <p:cNvSpPr/>
          <p:nvPr/>
        </p:nvSpPr>
        <p:spPr>
          <a:xfrm>
            <a:off x="7702378" y="1897306"/>
            <a:ext cx="1182521" cy="50999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</p:childTnLst>
        </p:cTn>
      </p:par>
    </p:tnLst>
    <p:bldLst>
      <p:bldP spid="4" grpId="0" animBg="1"/>
      <p:bldP spid="27" grpId="0" animBg="1"/>
      <p:bldP spid="28" grpId="0" animBg="1"/>
      <p:bldP spid="29" grpId="0" animBg="1"/>
      <p:bldP spid="13" grpId="0" animBg="1"/>
      <p:bldP spid="14" grpId="0" animBg="1"/>
      <p:bldP spid="15" grpId="0" animBg="1"/>
      <p:bldP spid="16" grpId="0" animBg="1"/>
      <p:bldP spid="23" grpId="0" animBg="1"/>
      <p:bldP spid="24" grpId="0" animBg="1"/>
      <p:bldP spid="25" grpId="0" animBg="1"/>
      <p:bldP spid="26" grpId="0" animBg="1"/>
      <p:bldP spid="42" grpId="0" animBg="1"/>
      <p:bldP spid="52" grpId="0" animBg="1"/>
      <p:bldP spid="53" grpId="0" animBg="1"/>
      <p:bldP spid="54" grpId="0" animBg="1"/>
      <p:bldP spid="61" grpId="0" animBg="1"/>
      <p:bldP spid="63" grpId="0" animBg="1"/>
      <p:bldP spid="64" grpId="0" animBg="1"/>
      <p:bldP spid="6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56"/>
          <p:cNvSpPr txBox="1"/>
          <p:nvPr/>
        </p:nvSpPr>
        <p:spPr>
          <a:xfrm>
            <a:off x="1275253" y="447675"/>
            <a:ext cx="64578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400" b="1" dirty="0" smtClean="0"/>
              <a:t>2</a:t>
            </a:r>
            <a:r>
              <a:rPr lang="ru-RU" sz="2400" b="1" dirty="0" smtClean="0"/>
              <a:t>.</a:t>
            </a:r>
            <a:r>
              <a:rPr lang="ru-RU" sz="2400" b="1" dirty="0"/>
              <a:t> Традиционные принципы обучения</a:t>
            </a:r>
            <a:endParaRPr lang="ru-RU" sz="2400" b="1" dirty="0"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406" name="Google Shape;406;p56"/>
          <p:cNvSpPr txBox="1"/>
          <p:nvPr/>
        </p:nvSpPr>
        <p:spPr>
          <a:xfrm>
            <a:off x="328624" y="1019175"/>
            <a:ext cx="8605825" cy="291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400" dirty="0"/>
              <a:t>Согласно этому принципу, изложение учебного материала учителем доводится до уровня системности в сознании учащихся, чтобы знания давались учащимся не только в определенной последовательности, но чтобы они были взаимосвязанными. Заключается в установлении ассоциаций, т.е. связей между изучаемыми явлениями и предметами.</a:t>
            </a:r>
            <a:endParaRPr sz="24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407" name="Google Shape;407;p56"/>
          <p:cNvSpPr txBox="1"/>
          <p:nvPr/>
        </p:nvSpPr>
        <p:spPr>
          <a:xfrm>
            <a:off x="328625" y="4171949"/>
            <a:ext cx="5272200" cy="805687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" sz="2400" dirty="0" smtClean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ОТВЕТ: </a:t>
            </a:r>
            <a:r>
              <a:rPr lang="ru-RU" sz="2400" dirty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Систематичности и последовательности</a:t>
            </a:r>
            <a:endParaRPr sz="2400" dirty="0">
              <a:solidFill>
                <a:srgbClr val="FF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408" name="Google Shape;408;p56">
            <a:hlinkClick r:id="rId3" action="ppaction://hlinksldjump"/>
          </p:cNvPr>
          <p:cNvSpPr txBox="1"/>
          <p:nvPr/>
        </p:nvSpPr>
        <p:spPr>
          <a:xfrm>
            <a:off x="7258050" y="4171950"/>
            <a:ext cx="1628700" cy="7287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ДОМОЙ</a:t>
            </a:r>
            <a:endParaRPr sz="2400" b="1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57"/>
          <p:cNvSpPr txBox="1"/>
          <p:nvPr/>
        </p:nvSpPr>
        <p:spPr>
          <a:xfrm>
            <a:off x="1185875" y="471500"/>
            <a:ext cx="64578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400" b="1" dirty="0" smtClean="0"/>
              <a:t>3. </a:t>
            </a:r>
            <a:r>
              <a:rPr lang="ru-RU" sz="2400" b="1" dirty="0"/>
              <a:t>Принципы обучения по Ушинскому</a:t>
            </a:r>
            <a:endParaRPr lang="ru-RU" sz="2400" b="1" dirty="0"/>
          </a:p>
        </p:txBody>
      </p:sp>
      <p:sp>
        <p:nvSpPr>
          <p:cNvPr id="414" name="Google Shape;414;p57"/>
          <p:cNvSpPr txBox="1"/>
          <p:nvPr/>
        </p:nvSpPr>
        <p:spPr>
          <a:xfrm>
            <a:off x="328625" y="1357325"/>
            <a:ext cx="8358300" cy="2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2000" dirty="0"/>
              <a:t>Достигается, прежде всего, тогда, когда учащиеся совершают в процессе обучения полный цикл учебно-познавательных действий:</a:t>
            </a:r>
          </a:p>
          <a:p>
            <a:r>
              <a:rPr lang="ru-RU" sz="2000" dirty="0"/>
              <a:t>..первичное восприятие и осмысление изучаемого материала;</a:t>
            </a:r>
          </a:p>
          <a:p>
            <a:r>
              <a:rPr lang="ru-RU" sz="2000" dirty="0"/>
              <a:t>..его последующее более глубокое осмысление;</a:t>
            </a:r>
          </a:p>
          <a:p>
            <a:r>
              <a:rPr lang="ru-RU" sz="2000" dirty="0"/>
              <a:t>..проведение определенных работ по его запоминанию;</a:t>
            </a:r>
          </a:p>
          <a:p>
            <a:r>
              <a:rPr lang="ru-RU" sz="2000" dirty="0"/>
              <a:t>..применение усвоенных знаний на практике, а также по их повторению и систематизации</a:t>
            </a:r>
          </a:p>
        </p:txBody>
      </p:sp>
      <p:sp>
        <p:nvSpPr>
          <p:cNvPr id="415" name="Google Shape;415;p57"/>
          <p:cNvSpPr txBox="1"/>
          <p:nvPr/>
        </p:nvSpPr>
        <p:spPr>
          <a:xfrm>
            <a:off x="328625" y="4171950"/>
            <a:ext cx="5272200" cy="7287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" sz="2400" dirty="0" smtClean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ОТВЕТ: </a:t>
            </a:r>
            <a:r>
              <a:rPr lang="ru-RU" sz="2400" dirty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Принцип прочности</a:t>
            </a:r>
            <a:endParaRPr sz="2400" dirty="0">
              <a:solidFill>
                <a:srgbClr val="FF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416" name="Google Shape;416;p57">
            <a:hlinkClick r:id="rId3" action="ppaction://hlinksldjump"/>
          </p:cNvPr>
          <p:cNvSpPr txBox="1"/>
          <p:nvPr/>
        </p:nvSpPr>
        <p:spPr>
          <a:xfrm>
            <a:off x="7258050" y="4171950"/>
            <a:ext cx="1628700" cy="7287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ДОМОЙ</a:t>
            </a:r>
            <a:endParaRPr sz="2400" b="1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58"/>
          <p:cNvSpPr txBox="1"/>
          <p:nvPr/>
        </p:nvSpPr>
        <p:spPr>
          <a:xfrm>
            <a:off x="385011" y="450113"/>
            <a:ext cx="8758989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400" b="1" dirty="0"/>
              <a:t>4. Классификация принципов обучения по Данилову, </a:t>
            </a:r>
            <a:r>
              <a:rPr lang="ru-RU" sz="2400" b="1" dirty="0" err="1"/>
              <a:t>Скаткину</a:t>
            </a:r>
            <a:endParaRPr lang="ru-RU" sz="2400" b="1" dirty="0"/>
          </a:p>
        </p:txBody>
      </p:sp>
      <p:sp>
        <p:nvSpPr>
          <p:cNvPr id="422" name="Google Shape;422;p58"/>
          <p:cNvSpPr txBox="1"/>
          <p:nvPr/>
        </p:nvSpPr>
        <p:spPr>
          <a:xfrm>
            <a:off x="328625" y="1357325"/>
            <a:ext cx="8358300" cy="2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400" dirty="0"/>
              <a:t>Какой принцип выражает необходимость воспитывать класс как единый ученический коллектив, создавая условия для активной, организованной работы всех учащихся и в то же время индивидуально подходить к каждому ученику с целью успешного обучения и развития положительных задатков?</a:t>
            </a:r>
            <a:endParaRPr sz="24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423" name="Google Shape;423;p58"/>
          <p:cNvSpPr txBox="1"/>
          <p:nvPr/>
        </p:nvSpPr>
        <p:spPr>
          <a:xfrm>
            <a:off x="328625" y="3965694"/>
            <a:ext cx="6050165" cy="1060927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" sz="2400" dirty="0" smtClean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ОТВЕТ: </a:t>
            </a:r>
            <a:r>
              <a:rPr lang="ru-RU" sz="2000" dirty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принцип коллективного характера обучения и учета индивидуальных особенностей учащихся</a:t>
            </a:r>
            <a:endParaRPr sz="2000" dirty="0">
              <a:solidFill>
                <a:srgbClr val="FF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424" name="Google Shape;424;p58">
            <a:hlinkClick r:id="rId3" action="ppaction://hlinksldjump"/>
          </p:cNvPr>
          <p:cNvSpPr txBox="1"/>
          <p:nvPr/>
        </p:nvSpPr>
        <p:spPr>
          <a:xfrm>
            <a:off x="7258050" y="4171950"/>
            <a:ext cx="1628700" cy="7287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ДОМОЙ</a:t>
            </a:r>
            <a:endParaRPr sz="2400" b="1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/>
        </p:nvSpPr>
        <p:spPr>
          <a:xfrm>
            <a:off x="624258" y="633425"/>
            <a:ext cx="9141132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2400" b="1" dirty="0" smtClean="0">
                <a:latin typeface="+mn-lt"/>
              </a:rPr>
              <a:t>1. </a:t>
            </a:r>
            <a:r>
              <a:rPr lang="ru-RU" sz="2400" b="1" dirty="0"/>
              <a:t>Принципы системно-</a:t>
            </a:r>
            <a:r>
              <a:rPr lang="ru-RU" sz="2400" b="1" dirty="0" err="1"/>
              <a:t>деятельностного</a:t>
            </a:r>
            <a:r>
              <a:rPr lang="ru-RU" sz="2400" b="1" dirty="0"/>
              <a:t> подхода</a:t>
            </a:r>
            <a:endParaRPr sz="2400" b="1" dirty="0">
              <a:latin typeface="+mn-lt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78" name="Google Shape;78;p15"/>
          <p:cNvSpPr txBox="1"/>
          <p:nvPr/>
        </p:nvSpPr>
        <p:spPr>
          <a:xfrm>
            <a:off x="328625" y="1357325"/>
            <a:ext cx="8358300" cy="2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328625" y="4171950"/>
            <a:ext cx="5272200" cy="7287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" sz="2400" dirty="0" smtClean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ОТВЕТ: </a:t>
            </a:r>
            <a:r>
              <a:rPr lang="ru-RU" sz="2400" dirty="0">
                <a:solidFill>
                  <a:srgbClr val="FF0000"/>
                </a:solidFill>
              </a:rPr>
              <a:t>Принцип деятельности</a:t>
            </a:r>
            <a:endParaRPr sz="2400" dirty="0">
              <a:solidFill>
                <a:srgbClr val="FF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80" name="Google Shape;80;p15">
            <a:hlinkClick r:id="rId3" action="ppaction://hlinksldjump"/>
          </p:cNvPr>
          <p:cNvSpPr txBox="1"/>
          <p:nvPr/>
        </p:nvSpPr>
        <p:spPr>
          <a:xfrm>
            <a:off x="7258050" y="4171950"/>
            <a:ext cx="1628700" cy="7287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ДОМОЙ</a:t>
            </a:r>
            <a:endParaRPr sz="2400" b="1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Google Shape;86;p16"/>
          <p:cNvSpPr txBox="1"/>
          <p:nvPr/>
        </p:nvSpPr>
        <p:spPr>
          <a:xfrm>
            <a:off x="481025" y="1509725"/>
            <a:ext cx="8358300" cy="2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1800" dirty="0"/>
              <a:t>Суть какого принципа заключается в том, что ученик, получая знания не в готовом виде, а добывая их сам, осознает при этом содержание и формы своей учебной деятельности, понимает и принимает систему ее норм, активно участвует в их совершенствовании, что способствует активному успешному формированию его общекультурных и </a:t>
            </a:r>
            <a:r>
              <a:rPr lang="ru-RU" sz="1800" dirty="0" err="1"/>
              <a:t>деятельностных</a:t>
            </a:r>
            <a:r>
              <a:rPr lang="ru-RU" sz="1800" dirty="0"/>
              <a:t> способностей, </a:t>
            </a:r>
            <a:r>
              <a:rPr lang="ru-RU" sz="1800" dirty="0" err="1"/>
              <a:t>общеучебных</a:t>
            </a:r>
            <a:r>
              <a:rPr lang="ru-RU" sz="1800" dirty="0"/>
              <a:t> умений?</a:t>
            </a:r>
            <a:endParaRPr sz="18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/>
        </p:nvSpPr>
        <p:spPr>
          <a:xfrm>
            <a:off x="1278875" y="450113"/>
            <a:ext cx="64578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400" b="1" dirty="0" smtClean="0"/>
              <a:t>2.</a:t>
            </a:r>
            <a:r>
              <a:rPr lang="ru-RU" sz="2800" b="1" dirty="0" smtClean="0"/>
              <a:t> </a:t>
            </a:r>
            <a:r>
              <a:rPr lang="ru-RU" sz="2400" b="1" dirty="0"/>
              <a:t>Традиционные принципы обучения</a:t>
            </a:r>
            <a:endParaRPr lang="ru-RU" sz="2400" b="1" dirty="0"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328625" y="1357325"/>
            <a:ext cx="8358300" cy="2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800" dirty="0"/>
              <a:t>Какой принцип направлен на ориентацию процесса обучения и представления учебного материала согласно современному развитию науки и техники, накопленному опыту и новейших достижений?</a:t>
            </a:r>
            <a:endParaRPr lang="ru-RU" sz="2800" dirty="0" smtClean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87" name="Google Shape;87;p16"/>
          <p:cNvSpPr txBox="1"/>
          <p:nvPr/>
        </p:nvSpPr>
        <p:spPr>
          <a:xfrm>
            <a:off x="328625" y="4171950"/>
            <a:ext cx="5272200" cy="7287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" sz="2400" dirty="0" smtClean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ОТВЕТ: </a:t>
            </a:r>
            <a:r>
              <a:rPr lang="ru-RU" sz="2400" dirty="0">
                <a:solidFill>
                  <a:srgbClr val="FF0000"/>
                </a:solidFill>
              </a:rPr>
              <a:t>Научности</a:t>
            </a:r>
            <a:endParaRPr sz="2400" dirty="0">
              <a:solidFill>
                <a:srgbClr val="FF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88" name="Google Shape;88;p16">
            <a:hlinkClick r:id="rId3" action="ppaction://hlinksldjump"/>
          </p:cNvPr>
          <p:cNvSpPr txBox="1"/>
          <p:nvPr/>
        </p:nvSpPr>
        <p:spPr>
          <a:xfrm>
            <a:off x="7258050" y="4171950"/>
            <a:ext cx="1628700" cy="7287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ДОМОЙ</a:t>
            </a:r>
            <a:endParaRPr sz="2400" b="1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/>
        </p:nvSpPr>
        <p:spPr>
          <a:xfrm>
            <a:off x="1185875" y="471500"/>
            <a:ext cx="64578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400" b="1" dirty="0" smtClean="0"/>
              <a:t>3. </a:t>
            </a:r>
            <a:r>
              <a:rPr lang="ru-RU" sz="2400" b="1" dirty="0"/>
              <a:t>Принципы обучения по Ушинскому</a:t>
            </a:r>
            <a:endParaRPr lang="ru-RU" sz="2400" b="1" dirty="0"/>
          </a:p>
        </p:txBody>
      </p:sp>
      <p:sp>
        <p:nvSpPr>
          <p:cNvPr id="94" name="Google Shape;94;p17"/>
          <p:cNvSpPr txBox="1"/>
          <p:nvPr/>
        </p:nvSpPr>
        <p:spPr>
          <a:xfrm>
            <a:off x="328625" y="1357325"/>
            <a:ext cx="8358300" cy="2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1600" dirty="0"/>
              <a:t>Суть этого принципа состоит в умелом использовании разнообразных приемов, способствующих возбуждению потребности и интереса к овладению знаниями, придание учебному процессу проблемного характера:</a:t>
            </a:r>
          </a:p>
          <a:p>
            <a:r>
              <a:rPr lang="ru-RU" sz="1600" dirty="0"/>
              <a:t>..приучать обучаемого к постановке вопросов, как перед учителем, так и для самостоятельного ответа и разрешения;</a:t>
            </a:r>
          </a:p>
          <a:p>
            <a:r>
              <a:rPr lang="ru-RU" sz="1600" dirty="0"/>
              <a:t>..выработать у учащихся самостоятельный подход к изучаемому материалу, глубоко продумывать те теоретические выводы и понятия, мировоззренческие и морально-эстетические идеи, которые имеются в его содержании.</a:t>
            </a:r>
          </a:p>
        </p:txBody>
      </p:sp>
      <p:sp>
        <p:nvSpPr>
          <p:cNvPr id="95" name="Google Shape;95;p17"/>
          <p:cNvSpPr txBox="1"/>
          <p:nvPr/>
        </p:nvSpPr>
        <p:spPr>
          <a:xfrm>
            <a:off x="376751" y="4171950"/>
            <a:ext cx="5272200" cy="7287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" sz="2400" dirty="0" smtClean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ОТВЕТ:</a:t>
            </a:r>
            <a:r>
              <a:rPr lang="ru-RU" sz="2000" dirty="0" smtClean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Принцип </a:t>
            </a:r>
            <a:r>
              <a:rPr lang="ru-RU" sz="2000" dirty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сознательности и активности</a:t>
            </a:r>
            <a:endParaRPr sz="2000" dirty="0">
              <a:solidFill>
                <a:srgbClr val="FF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96" name="Google Shape;96;p17">
            <a:hlinkClick r:id="rId3" action="ppaction://hlinksldjump"/>
          </p:cNvPr>
          <p:cNvSpPr txBox="1"/>
          <p:nvPr/>
        </p:nvSpPr>
        <p:spPr>
          <a:xfrm>
            <a:off x="7258050" y="4171950"/>
            <a:ext cx="1628700" cy="7287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ДОМОЙ</a:t>
            </a:r>
            <a:endParaRPr sz="2400" b="1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/>
        </p:nvSpPr>
        <p:spPr>
          <a:xfrm>
            <a:off x="328625" y="316633"/>
            <a:ext cx="8697113" cy="1040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400" b="1" dirty="0" smtClean="0"/>
              <a:t>4. </a:t>
            </a:r>
            <a:r>
              <a:rPr lang="ru-RU" sz="2400" b="1" dirty="0"/>
              <a:t>Классификация принципов обучения по Данилову, </a:t>
            </a:r>
            <a:r>
              <a:rPr lang="ru-RU" sz="2400" b="1" dirty="0" err="1"/>
              <a:t>Скаткину</a:t>
            </a:r>
            <a:endParaRPr lang="ru-RU" sz="2400" b="1" dirty="0"/>
          </a:p>
        </p:txBody>
      </p:sp>
      <p:sp>
        <p:nvSpPr>
          <p:cNvPr id="102" name="Google Shape;102;p18"/>
          <p:cNvSpPr txBox="1"/>
          <p:nvPr/>
        </p:nvSpPr>
        <p:spPr>
          <a:xfrm>
            <a:off x="328625" y="1357325"/>
            <a:ext cx="8358300" cy="2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400" dirty="0"/>
              <a:t>Какой принцип обязывает, чтобы учащимся на каждом шагу их учения предлагались, для усвоения, прочно установленные в науке положения и при этом использовались методы обучения, по своему характеру приближающиеся к методам науки, основы которой изучаются?</a:t>
            </a:r>
            <a:endParaRPr sz="24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03" name="Google Shape;103;p18"/>
          <p:cNvSpPr txBox="1"/>
          <p:nvPr/>
        </p:nvSpPr>
        <p:spPr>
          <a:xfrm>
            <a:off x="328625" y="4171949"/>
            <a:ext cx="5508410" cy="778185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" sz="2400" dirty="0" smtClean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ОТВЕТ: </a:t>
            </a:r>
            <a:r>
              <a:rPr lang="ru-RU" sz="2400" dirty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Принцип научности обучения</a:t>
            </a:r>
            <a:endParaRPr sz="2400" dirty="0">
              <a:solidFill>
                <a:srgbClr val="FF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04" name="Google Shape;104;p18">
            <a:hlinkClick r:id="rId3" action="ppaction://hlinksldjump"/>
          </p:cNvPr>
          <p:cNvSpPr txBox="1"/>
          <p:nvPr/>
        </p:nvSpPr>
        <p:spPr>
          <a:xfrm>
            <a:off x="7258050" y="4171950"/>
            <a:ext cx="1628700" cy="7287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ДОМОЙ</a:t>
            </a:r>
            <a:endParaRPr sz="2400" b="1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5"/>
          <p:cNvSpPr txBox="1"/>
          <p:nvPr/>
        </p:nvSpPr>
        <p:spPr>
          <a:xfrm>
            <a:off x="479879" y="560877"/>
            <a:ext cx="8965244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indent="-514350">
              <a:buAutoNum type="arabicPeriod"/>
            </a:pPr>
            <a:r>
              <a:rPr lang="ru-RU" sz="2400" b="1" dirty="0" smtClean="0"/>
              <a:t>Принципы </a:t>
            </a:r>
            <a:r>
              <a:rPr lang="ru-RU" sz="2400" b="1" dirty="0"/>
              <a:t>системно-</a:t>
            </a:r>
            <a:r>
              <a:rPr lang="ru-RU" sz="2400" b="1" dirty="0" err="1"/>
              <a:t>деятельностного</a:t>
            </a:r>
            <a:r>
              <a:rPr lang="ru-RU" sz="2400" b="1" dirty="0"/>
              <a:t> подхода</a:t>
            </a:r>
            <a:endParaRPr lang="ru-RU" sz="2400" b="1" dirty="0"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58" name="Google Shape;158;p25"/>
          <p:cNvSpPr txBox="1"/>
          <p:nvPr/>
        </p:nvSpPr>
        <p:spPr>
          <a:xfrm>
            <a:off x="328625" y="1357325"/>
            <a:ext cx="8358300" cy="2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800" dirty="0"/>
              <a:t>Какой принцип означает преемственность между всеми ступенями и этапами обучения на уровне технологии, содержания и методик с учетом возрастных психологических особенностей развития детей?</a:t>
            </a:r>
            <a:endParaRPr sz="28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59" name="Google Shape;159;p25"/>
          <p:cNvSpPr txBox="1"/>
          <p:nvPr/>
        </p:nvSpPr>
        <p:spPr>
          <a:xfrm>
            <a:off x="328625" y="4171950"/>
            <a:ext cx="5272200" cy="7287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" sz="2400" dirty="0" smtClean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ОТВЕТ:</a:t>
            </a:r>
            <a:r>
              <a:rPr lang="ru-RU" sz="2400" dirty="0">
                <a:solidFill>
                  <a:srgbClr val="FF0000"/>
                </a:solidFill>
              </a:rPr>
              <a:t>Принцип непрерывности</a:t>
            </a:r>
            <a:endParaRPr sz="2400" dirty="0">
              <a:solidFill>
                <a:srgbClr val="FF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60" name="Google Shape;160;p25">
            <a:hlinkClick r:id="rId3" action="ppaction://hlinksldjump"/>
          </p:cNvPr>
          <p:cNvSpPr txBox="1"/>
          <p:nvPr/>
        </p:nvSpPr>
        <p:spPr>
          <a:xfrm>
            <a:off x="7258050" y="4171950"/>
            <a:ext cx="1628700" cy="7287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ДОМОЙ</a:t>
            </a:r>
            <a:endParaRPr sz="2400" b="1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6"/>
          <p:cNvSpPr txBox="1"/>
          <p:nvPr/>
        </p:nvSpPr>
        <p:spPr>
          <a:xfrm>
            <a:off x="1185875" y="471500"/>
            <a:ext cx="64578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400" b="1" dirty="0"/>
              <a:t>2.</a:t>
            </a:r>
            <a:r>
              <a:rPr lang="ru-RU" sz="2800" b="1" dirty="0"/>
              <a:t> </a:t>
            </a:r>
            <a:r>
              <a:rPr lang="ru-RU" sz="2400" b="1" dirty="0"/>
              <a:t>Традиционные принципы обучения</a:t>
            </a:r>
            <a:endParaRPr lang="ru-RU" sz="2400" b="1" dirty="0"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66" name="Google Shape;166;p26"/>
          <p:cNvSpPr txBox="1"/>
          <p:nvPr/>
        </p:nvSpPr>
        <p:spPr>
          <a:xfrm>
            <a:off x="328625" y="1419201"/>
            <a:ext cx="8358300" cy="2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800" dirty="0"/>
              <a:t>Какой принцип основан на том, что обучение тесно связано с воспитанием и вместе они образуют единый педагогический процесс?</a:t>
            </a:r>
            <a:endParaRPr sz="28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67" name="Google Shape;167;p26"/>
          <p:cNvSpPr txBox="1"/>
          <p:nvPr/>
        </p:nvSpPr>
        <p:spPr>
          <a:xfrm>
            <a:off x="328625" y="4171949"/>
            <a:ext cx="5272200" cy="812561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" sz="2400" dirty="0" smtClean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ОТВЕТ: </a:t>
            </a:r>
            <a:r>
              <a:rPr lang="ru-RU" sz="2400" dirty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Развивающего и воспитывающего обучения</a:t>
            </a:r>
            <a:endParaRPr sz="2400" dirty="0">
              <a:solidFill>
                <a:srgbClr val="FF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68" name="Google Shape;168;p26">
            <a:hlinkClick r:id="rId3" action="ppaction://hlinksldjump"/>
          </p:cNvPr>
          <p:cNvSpPr txBox="1"/>
          <p:nvPr/>
        </p:nvSpPr>
        <p:spPr>
          <a:xfrm>
            <a:off x="7258050" y="4171950"/>
            <a:ext cx="1628700" cy="7287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ДОМОЙ</a:t>
            </a:r>
            <a:endParaRPr sz="2400" b="1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7"/>
          <p:cNvSpPr txBox="1"/>
          <p:nvPr/>
        </p:nvSpPr>
        <p:spPr>
          <a:xfrm>
            <a:off x="1185875" y="471500"/>
            <a:ext cx="64578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400" b="1" dirty="0" smtClean="0"/>
              <a:t>3. </a:t>
            </a:r>
            <a:r>
              <a:rPr lang="ru-RU" sz="2400" b="1" dirty="0"/>
              <a:t>Принципы обучения по Ушинскому</a:t>
            </a:r>
            <a:endParaRPr lang="ru-RU" sz="2400" b="1" dirty="0"/>
          </a:p>
        </p:txBody>
      </p:sp>
      <p:sp>
        <p:nvSpPr>
          <p:cNvPr id="174" name="Google Shape;174;p27"/>
          <p:cNvSpPr txBox="1"/>
          <p:nvPr/>
        </p:nvSpPr>
        <p:spPr>
          <a:xfrm>
            <a:off x="328625" y="1357325"/>
            <a:ext cx="8358300" cy="2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400" dirty="0"/>
              <a:t>Этот принцип Заключается в необходимости учета возрастных и индивидуальных особенностей учащихся в учебном процессе и недопустимости его чрезмерной усложненности и перегруженности, при которых овладение изучаемым материалом может оказаться непосильным.</a:t>
            </a:r>
            <a:endParaRPr sz="24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75" name="Google Shape;175;p27"/>
          <p:cNvSpPr txBox="1"/>
          <p:nvPr/>
        </p:nvSpPr>
        <p:spPr>
          <a:xfrm>
            <a:off x="328625" y="4171950"/>
            <a:ext cx="5272200" cy="7287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" sz="2400" dirty="0" smtClean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ОТВЕТ: </a:t>
            </a:r>
            <a:r>
              <a:rPr lang="ru-RU" sz="2400" dirty="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Принцип доступности</a:t>
            </a:r>
            <a:endParaRPr sz="2400" dirty="0">
              <a:solidFill>
                <a:srgbClr val="FF0000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76" name="Google Shape;176;p27">
            <a:hlinkClick r:id="rId3" action="ppaction://hlinksldjump"/>
          </p:cNvPr>
          <p:cNvSpPr txBox="1"/>
          <p:nvPr/>
        </p:nvSpPr>
        <p:spPr>
          <a:xfrm>
            <a:off x="7258050" y="4171950"/>
            <a:ext cx="1628700" cy="7287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rgbClr val="1C458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ДОМОЙ</a:t>
            </a:r>
            <a:endParaRPr sz="2400" b="1">
              <a:solidFill>
                <a:srgbClr val="1C458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1132</Words>
  <Application>Microsoft Office PowerPoint</Application>
  <PresentationFormat>Экран (16:9)</PresentationFormat>
  <Paragraphs>135</Paragraphs>
  <Slides>22</Slides>
  <Notes>22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Amatic SC</vt:lpstr>
      <vt:lpstr>Arial</vt:lpstr>
      <vt:lpstr>Times New Roman</vt:lpstr>
      <vt:lpstr>Source Code Pro</vt:lpstr>
      <vt:lpstr>Beach Day</vt:lpstr>
      <vt:lpstr>СВОЯ ИГРА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dc:creator>Анна Моисеенкова</dc:creator>
  <cp:lastModifiedBy>Анна Моисеенкова</cp:lastModifiedBy>
  <cp:revision>43</cp:revision>
  <dcterms:modified xsi:type="dcterms:W3CDTF">2020-12-24T21:37:10Z</dcterms:modified>
</cp:coreProperties>
</file>