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  <p:sldId id="279" r:id="rId10"/>
    <p:sldId id="280" r:id="rId11"/>
    <p:sldId id="281" r:id="rId12"/>
    <p:sldId id="284" r:id="rId13"/>
    <p:sldId id="285" r:id="rId14"/>
    <p:sldId id="28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3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06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2239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869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152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420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051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68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11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75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10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92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14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91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85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24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7FDEB-73A5-4FA6-A40C-96F049119DC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29113C-67A5-43F7-A703-20B84E49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14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B21F6C-B0AD-4CB5-906B-82F6012F6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091" y="1305017"/>
            <a:ext cx="9259410" cy="2745819"/>
          </a:xfrm>
        </p:spPr>
        <p:txBody>
          <a:bodyPr/>
          <a:lstStyle/>
          <a:p>
            <a:pPr algn="ctr"/>
            <a:r>
              <a:rPr lang="ru-RU" dirty="0"/>
              <a:t>Педагогическая профессия: общая характеристика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C364E6-5151-4110-8906-6A486A59A4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85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0F7E9-F3A1-483D-B878-23B97E68D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Квалификация.</a:t>
            </a:r>
          </a:p>
        </p:txBody>
      </p:sp>
      <p:sp>
        <p:nvSpPr>
          <p:cNvPr id="3" name="Управляющая кнопка: возврат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77812E0-529D-4EB3-8274-055EB0DF3644}"/>
              </a:ext>
            </a:extLst>
          </p:cNvPr>
          <p:cNvSpPr/>
          <p:nvPr/>
        </p:nvSpPr>
        <p:spPr>
          <a:xfrm>
            <a:off x="1083076" y="5060272"/>
            <a:ext cx="1562470" cy="13208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533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438AE-943B-4BA5-B985-FBC7D9D9E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550850"/>
          </a:xfrm>
        </p:spPr>
        <p:txBody>
          <a:bodyPr/>
          <a:lstStyle/>
          <a:p>
            <a:r>
              <a:rPr lang="ru-RU" dirty="0"/>
              <a:t>Профессионально важные качества.</a:t>
            </a:r>
          </a:p>
        </p:txBody>
      </p:sp>
      <p:sp>
        <p:nvSpPr>
          <p:cNvPr id="3" name="Управляющая кнопка: возврат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140E2C6-9F51-49F1-A3DD-3262B426C6DD}"/>
              </a:ext>
            </a:extLst>
          </p:cNvPr>
          <p:cNvSpPr/>
          <p:nvPr/>
        </p:nvSpPr>
        <p:spPr>
          <a:xfrm>
            <a:off x="1003177" y="5246703"/>
            <a:ext cx="1473693" cy="13208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036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D9CC8B-D9F3-473F-8536-4FF1A4BE0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420862"/>
          </a:xfrm>
        </p:spPr>
        <p:txBody>
          <a:bodyPr>
            <a:normAutofit/>
          </a:bodyPr>
          <a:lstStyle/>
          <a:p>
            <a:r>
              <a:rPr lang="ru-RU" dirty="0"/>
              <a:t>Профессия- относительно самостоятельный род деятельности, обусловленный общественным разделением труда и требующий определенной подготовки.</a:t>
            </a:r>
          </a:p>
        </p:txBody>
      </p:sp>
      <p:sp>
        <p:nvSpPr>
          <p:cNvPr id="3" name="Управляющая кнопка: возврат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8EBBEAA-3054-4C7D-905F-0A8777912A33}"/>
              </a:ext>
            </a:extLst>
          </p:cNvPr>
          <p:cNvSpPr/>
          <p:nvPr/>
        </p:nvSpPr>
        <p:spPr>
          <a:xfrm>
            <a:off x="790112" y="4927601"/>
            <a:ext cx="1278384" cy="1171853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11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5C085-D18A-42A3-A681-FB86F91F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Проектировочное умение.</a:t>
            </a:r>
          </a:p>
        </p:txBody>
      </p:sp>
      <p:sp>
        <p:nvSpPr>
          <p:cNvPr id="3" name="Управляющая кнопка: возврат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D86A501-4B6A-4A4A-AD5C-55659256CDA6}"/>
              </a:ext>
            </a:extLst>
          </p:cNvPr>
          <p:cNvSpPr/>
          <p:nvPr/>
        </p:nvSpPr>
        <p:spPr>
          <a:xfrm>
            <a:off x="754602" y="5060272"/>
            <a:ext cx="1242874" cy="11881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576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8BDE14-1BC8-42AC-A49C-2DD1C6AE3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829235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Профессионально важные качества педагога– это его личностные и индивидуальные свойства, необходимые для успешного овладения профессией или выполнения ее на высоком уровне. Они помогают повысить эффективность педагогического труда.</a:t>
            </a:r>
          </a:p>
        </p:txBody>
      </p:sp>
      <p:sp>
        <p:nvSpPr>
          <p:cNvPr id="3" name="Управляющая кнопка: возврат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646C8D0-5C16-4E63-9E1D-B6B4AE1F2F18}"/>
              </a:ext>
            </a:extLst>
          </p:cNvPr>
          <p:cNvSpPr/>
          <p:nvPr/>
        </p:nvSpPr>
        <p:spPr>
          <a:xfrm>
            <a:off x="677334" y="5033639"/>
            <a:ext cx="1373408" cy="13208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01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7E00D-C13B-4D8B-AA07-9B74E88F9B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86B138-F93C-48E4-9A46-B918ED7DB5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6FBEA765-2A3B-4F11-82D3-B0ABD2152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469500"/>
              </p:ext>
            </p:extLst>
          </p:nvPr>
        </p:nvGraphicFramePr>
        <p:xfrm>
          <a:off x="346229" y="426128"/>
          <a:ext cx="11407806" cy="61092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2800">
                  <a:extLst>
                    <a:ext uri="{9D8B030D-6E8A-4147-A177-3AD203B41FA5}">
                      <a16:colId xmlns:a16="http://schemas.microsoft.com/office/drawing/2014/main" val="2873961625"/>
                    </a:ext>
                  </a:extLst>
                </a:gridCol>
                <a:gridCol w="3807503">
                  <a:extLst>
                    <a:ext uri="{9D8B030D-6E8A-4147-A177-3AD203B41FA5}">
                      <a16:colId xmlns:a16="http://schemas.microsoft.com/office/drawing/2014/main" val="3852036381"/>
                    </a:ext>
                  </a:extLst>
                </a:gridCol>
                <a:gridCol w="3807503">
                  <a:extLst>
                    <a:ext uri="{9D8B030D-6E8A-4147-A177-3AD203B41FA5}">
                      <a16:colId xmlns:a16="http://schemas.microsoft.com/office/drawing/2014/main" val="1801004509"/>
                    </a:ext>
                  </a:extLst>
                </a:gridCol>
              </a:tblGrid>
              <a:tr h="21780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Понятие профессии как вида деятельности человека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Понятие специальности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Профессионально важные качества и направленность личности человека к педагогической профессии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757026"/>
                  </a:ext>
                </a:extLst>
              </a:tr>
              <a:tr h="19116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400" dirty="0">
                          <a:hlinkClick r:id="rId2" action="ppaction://hlinksldjump"/>
                        </a:rPr>
                        <a:t>100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400" dirty="0">
                          <a:hlinkClick r:id="rId3" action="ppaction://hlinksldjump"/>
                        </a:rPr>
                        <a:t>100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400" dirty="0">
                          <a:hlinkClick r:id="rId4" action="ppaction://hlinksldjump"/>
                        </a:rPr>
                        <a:t>100</a:t>
                      </a:r>
                      <a:endParaRPr lang="ru-RU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911459"/>
                  </a:ext>
                </a:extLst>
              </a:tr>
              <a:tr h="19116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400" dirty="0">
                          <a:hlinkClick r:id="rId5" action="ppaction://hlinksldjump"/>
                        </a:rPr>
                        <a:t>300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400" dirty="0">
                          <a:hlinkClick r:id="rId6" action="ppaction://hlinksldjump"/>
                        </a:rPr>
                        <a:t>300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4400" dirty="0">
                          <a:hlinkClick r:id="rId7" action="ppaction://hlinksldjump"/>
                        </a:rPr>
                        <a:t>300</a:t>
                      </a:r>
                      <a:endParaRPr lang="ru-RU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324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71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F83F8-9AAD-4955-9405-487E7857C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849515"/>
          </a:xfrm>
        </p:spPr>
        <p:txBody>
          <a:bodyPr/>
          <a:lstStyle/>
          <a:p>
            <a:r>
              <a:rPr lang="ru-RU" dirty="0"/>
              <a:t>Назовите три требования к человеку педагогической профессии.</a:t>
            </a:r>
          </a:p>
        </p:txBody>
      </p:sp>
      <p:sp>
        <p:nvSpPr>
          <p:cNvPr id="3" name="Управляющая кнопка: справка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73CF064-A8E9-45DE-BA2A-98698F56D8D7}"/>
              </a:ext>
            </a:extLst>
          </p:cNvPr>
          <p:cNvSpPr/>
          <p:nvPr/>
        </p:nvSpPr>
        <p:spPr>
          <a:xfrm>
            <a:off x="1056443" y="4773720"/>
            <a:ext cx="1331650" cy="1198485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1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6A403-1B75-47B5-BC54-40916B2B4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10774860" cy="4033421"/>
          </a:xfrm>
        </p:spPr>
        <p:txBody>
          <a:bodyPr/>
          <a:lstStyle/>
          <a:p>
            <a:r>
              <a:rPr lang="ru-RU" dirty="0"/>
              <a:t>Назовите термин по его определению:</a:t>
            </a:r>
            <a:br>
              <a:rPr lang="ru-RU" dirty="0"/>
            </a:br>
            <a:r>
              <a:rPr lang="ru-RU" dirty="0"/>
              <a:t>Уровень обученности и подготовленности к выполнению определенного вида деятельности по полученному направлению подготовки или специальности называется?</a:t>
            </a:r>
          </a:p>
        </p:txBody>
      </p:sp>
      <p:sp>
        <p:nvSpPr>
          <p:cNvPr id="3" name="Управляющая кнопка: справка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9B619B-64B1-4EE6-8EFD-C1ED48ACBA3F}"/>
              </a:ext>
            </a:extLst>
          </p:cNvPr>
          <p:cNvSpPr/>
          <p:nvPr/>
        </p:nvSpPr>
        <p:spPr>
          <a:xfrm>
            <a:off x="852256" y="4910092"/>
            <a:ext cx="1535837" cy="1291701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76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F79A9-1394-4CD4-8F62-377D6DCC1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500762"/>
          </a:xfrm>
        </p:spPr>
        <p:txBody>
          <a:bodyPr>
            <a:normAutofit/>
          </a:bodyPr>
          <a:lstStyle/>
          <a:p>
            <a:r>
              <a:rPr lang="ru-RU" dirty="0"/>
              <a:t>Назовите один из важнейших факторов проведения педагогической деятельности, состоящий из 10 компонентов.</a:t>
            </a:r>
          </a:p>
        </p:txBody>
      </p:sp>
      <p:sp>
        <p:nvSpPr>
          <p:cNvPr id="3" name="Управляющая кнопка: справка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0F7A9E1-99DA-4194-AAF9-FDB6141C9564}"/>
              </a:ext>
            </a:extLst>
          </p:cNvPr>
          <p:cNvSpPr/>
          <p:nvPr/>
        </p:nvSpPr>
        <p:spPr>
          <a:xfrm>
            <a:off x="1003177" y="5211192"/>
            <a:ext cx="1251751" cy="119848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24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74E2E-C6E9-4FEA-9897-6B78B8040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417685"/>
          </a:xfrm>
        </p:spPr>
        <p:txBody>
          <a:bodyPr/>
          <a:lstStyle/>
          <a:p>
            <a:r>
              <a:rPr lang="ru-RU" dirty="0"/>
              <a:t>Дайте определение понятию      «профессия».</a:t>
            </a:r>
          </a:p>
        </p:txBody>
      </p:sp>
      <p:sp>
        <p:nvSpPr>
          <p:cNvPr id="3" name="Управляющая кнопка: справка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604F505-1E6F-44A3-9E6A-4EC0238EA773}"/>
              </a:ext>
            </a:extLst>
          </p:cNvPr>
          <p:cNvSpPr/>
          <p:nvPr/>
        </p:nvSpPr>
        <p:spPr>
          <a:xfrm>
            <a:off x="914400" y="5246703"/>
            <a:ext cx="1322773" cy="1242874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5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325C9-C32C-4436-870F-CFF9CD23A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207798"/>
          </a:xfrm>
        </p:spPr>
        <p:txBody>
          <a:bodyPr>
            <a:normAutofit fontScale="90000"/>
          </a:bodyPr>
          <a:lstStyle/>
          <a:p>
            <a:r>
              <a:rPr lang="ru-RU" dirty="0"/>
              <a:t>Назовите о каком педагогическом умении идёт речь?</a:t>
            </a:r>
            <a:br>
              <a:rPr lang="ru-RU" dirty="0"/>
            </a:br>
            <a:r>
              <a:rPr lang="ru-RU" sz="3100" dirty="0"/>
              <a:t>Особая чувствительность педагогов к конструированию «педагогического лабиринта», т. е. того педагогического маршрута, по которому нужно вести ребенка от незнания к знанию, чтобы ему было не просто интересно, но и полезно, экономно и глубоко, трудно и легко, напряженно и «творчески».</a:t>
            </a:r>
          </a:p>
        </p:txBody>
      </p:sp>
      <p:sp>
        <p:nvSpPr>
          <p:cNvPr id="3" name="Управляющая кнопка: справка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9C81816-6FF4-4283-85F8-8038C9FC6DBB}"/>
              </a:ext>
            </a:extLst>
          </p:cNvPr>
          <p:cNvSpPr/>
          <p:nvPr/>
        </p:nvSpPr>
        <p:spPr>
          <a:xfrm>
            <a:off x="949911" y="5069150"/>
            <a:ext cx="1358283" cy="132080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2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F13E7-84A4-4BF2-B201-D17BA120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030245"/>
          </a:xfrm>
        </p:spPr>
        <p:txBody>
          <a:bodyPr>
            <a:normAutofit/>
          </a:bodyPr>
          <a:lstStyle/>
          <a:p>
            <a:r>
              <a:rPr lang="ru-RU" dirty="0"/>
              <a:t>Почему педагогу необходимо обладать профессионально-важными качествами?</a:t>
            </a:r>
          </a:p>
        </p:txBody>
      </p:sp>
      <p:sp>
        <p:nvSpPr>
          <p:cNvPr id="3" name="Управляющая кнопка: справка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B9D2D0B-F252-421D-BBAE-4FFF3F1B1985}"/>
              </a:ext>
            </a:extLst>
          </p:cNvPr>
          <p:cNvSpPr/>
          <p:nvPr/>
        </p:nvSpPr>
        <p:spPr>
          <a:xfrm>
            <a:off x="677334" y="4935984"/>
            <a:ext cx="1542083" cy="1447061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75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111AAA-C1AF-4F58-ABE4-0F928628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651682"/>
          </a:xfrm>
        </p:spPr>
        <p:txBody>
          <a:bodyPr>
            <a:normAutofit/>
          </a:bodyPr>
          <a:lstStyle/>
          <a:p>
            <a:r>
              <a:rPr lang="ru-RU" dirty="0"/>
              <a:t>Собранность, пунктуальность, доброжелательность, эмоционально-психологическая устойчивость, саморегуляция, умение понимать другого человека.</a:t>
            </a:r>
          </a:p>
        </p:txBody>
      </p:sp>
      <p:sp>
        <p:nvSpPr>
          <p:cNvPr id="3" name="Управляющая кнопка: возврат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92A9C18-A800-46FC-AC48-5F59A4C1E6A6}"/>
              </a:ext>
            </a:extLst>
          </p:cNvPr>
          <p:cNvSpPr/>
          <p:nvPr/>
        </p:nvSpPr>
        <p:spPr>
          <a:xfrm>
            <a:off x="870011" y="4998128"/>
            <a:ext cx="1420427" cy="13208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20145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187</TotalTime>
  <Words>219</Words>
  <Application>Microsoft Office PowerPoint</Application>
  <PresentationFormat>Широкоэкранный</PresentationFormat>
  <Paragraphs>22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Аспект</vt:lpstr>
      <vt:lpstr>Педагогическая профессия: общая характеристика</vt:lpstr>
      <vt:lpstr>Презентация PowerPoint</vt:lpstr>
      <vt:lpstr>Назовите три требования к человеку педагогической профессии.</vt:lpstr>
      <vt:lpstr>Назовите термин по его определению: Уровень обученности и подготовленности к выполнению определенного вида деятельности по полученному направлению подготовки или специальности называется?</vt:lpstr>
      <vt:lpstr>Назовите один из важнейших факторов проведения педагогической деятельности, состоящий из 10 компонентов.</vt:lpstr>
      <vt:lpstr>Дайте определение понятию      «профессия».</vt:lpstr>
      <vt:lpstr>Назовите о каком педагогическом умении идёт речь? Особая чувствительность педагогов к конструированию «педагогического лабиринта», т. е. того педагогического маршрута, по которому нужно вести ребенка от незнания к знанию, чтобы ему было не просто интересно, но и полезно, экономно и глубоко, трудно и легко, напряженно и «творчески».</vt:lpstr>
      <vt:lpstr>Почему педагогу необходимо обладать профессионально-важными качествами?</vt:lpstr>
      <vt:lpstr>Собранность, пунктуальность, доброжелательность, эмоционально-психологическая устойчивость, саморегуляция, умение понимать другого человека.</vt:lpstr>
      <vt:lpstr>Квалификация.</vt:lpstr>
      <vt:lpstr>Профессионально важные качества.</vt:lpstr>
      <vt:lpstr>Профессия- относительно самостоятельный род деятельности, обусловленный общественным разделением труда и требующий определенной подготовки.</vt:lpstr>
      <vt:lpstr>Проектировочное умение.</vt:lpstr>
      <vt:lpstr>Профессионально важные качества педагога– это его личностные и индивидуальные свойства, необходимые для успешного овладения профессией или выполнения ее на высоком уровне. Они помогают повысить эффективность педагогического труда.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 Гуськова</dc:creator>
  <cp:lastModifiedBy>Софья Гуськова</cp:lastModifiedBy>
  <cp:revision>16</cp:revision>
  <dcterms:created xsi:type="dcterms:W3CDTF">2020-02-27T11:50:33Z</dcterms:created>
  <dcterms:modified xsi:type="dcterms:W3CDTF">2020-12-17T12:52:51Z</dcterms:modified>
</cp:coreProperties>
</file>