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" panose="00000500000000000000" pitchFamily="2" charset="-52"/>
      <p:regular r:id="rId16"/>
      <p:bold r:id="rId17"/>
      <p:italic r:id="rId18"/>
      <p:boldItalic r:id="rId19"/>
    </p:embeddedFont>
    <p:embeddedFont>
      <p:font typeface="Montserrat Bold" panose="00000800000000000000" charset="-52"/>
      <p:regular r:id="rId20"/>
      <p:bold r:id="rId21"/>
    </p:embeddedFont>
    <p:embeddedFont>
      <p:font typeface="Montserrat Medium" panose="00000600000000000000" pitchFamily="2" charset="-52"/>
      <p:regular r:id="rId22"/>
      <p:italic r:id="rId23"/>
    </p:embeddedFont>
    <p:embeddedFont>
      <p:font typeface="Montserrat SemiBold" panose="00000700000000000000" pitchFamily="2" charset="-52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93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1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5636" y="427693"/>
            <a:ext cx="14861181" cy="91343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6584" y="1028700"/>
            <a:ext cx="796826" cy="869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6801079" y="4721989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15761505" y="817603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5089" y="9635968"/>
            <a:ext cx="841010" cy="917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697362" y="-226086"/>
            <a:ext cx="605539" cy="7603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870353" y="9575918"/>
            <a:ext cx="712118" cy="8942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-80808" y="3791165"/>
            <a:ext cx="962819" cy="542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7628" y="4386796"/>
            <a:ext cx="3139074" cy="512501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5107131" y="3104931"/>
            <a:ext cx="8419403" cy="3444466"/>
            <a:chOff x="-1" y="-681910"/>
            <a:chExt cx="11225871" cy="4592620"/>
          </a:xfrm>
        </p:grpSpPr>
        <p:sp>
          <p:nvSpPr>
            <p:cNvPr id="14" name="TextBox 14"/>
            <p:cNvSpPr txBox="1"/>
            <p:nvPr/>
          </p:nvSpPr>
          <p:spPr>
            <a:xfrm>
              <a:off x="-1" y="-681910"/>
              <a:ext cx="11225871" cy="3659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76"/>
                </a:lnSpc>
              </a:pPr>
              <a:r>
                <a:rPr lang="en-US" sz="9705" dirty="0" err="1">
                  <a:solidFill>
                    <a:srgbClr val="494949"/>
                  </a:solidFill>
                  <a:latin typeface="Montserrat Medium" pitchFamily="2" charset="-52"/>
                </a:rPr>
                <a:t>Интересная</a:t>
              </a:r>
              <a:r>
                <a:rPr lang="en-US" sz="9705" dirty="0">
                  <a:solidFill>
                    <a:srgbClr val="494949"/>
                  </a:solidFill>
                  <a:latin typeface="Montserrat Medium" pitchFamily="2" charset="-52"/>
                </a:rPr>
                <a:t> </a:t>
              </a:r>
              <a:r>
                <a:rPr lang="en-US" sz="9705" dirty="0" err="1">
                  <a:solidFill>
                    <a:srgbClr val="494949"/>
                  </a:solidFill>
                  <a:latin typeface="Montserrat Medium" pitchFamily="2" charset="-52"/>
                </a:rPr>
                <a:t>экология</a:t>
              </a:r>
              <a:r>
                <a:rPr lang="en-US" sz="9705" dirty="0">
                  <a:solidFill>
                    <a:srgbClr val="494949"/>
                  </a:solidFill>
                  <a:latin typeface="Montserrat Medium" pitchFamily="2" charset="-52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23343" y="3175380"/>
              <a:ext cx="8979186" cy="735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4"/>
                </a:lnSpc>
              </a:pPr>
              <a:r>
                <a:rPr lang="ru-RU" sz="3745" dirty="0">
                  <a:solidFill>
                    <a:srgbClr val="494949"/>
                  </a:solidFill>
                  <a:latin typeface="Montserrat" pitchFamily="2" charset="-52"/>
                </a:rPr>
                <a:t>Поможем планете вместе</a:t>
              </a:r>
              <a:endParaRPr lang="en-US" sz="3745" dirty="0">
                <a:solidFill>
                  <a:srgbClr val="494949"/>
                </a:solidFill>
                <a:latin typeface="Montserrat" pitchFamily="2" charset="-52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26965" y="4859195"/>
            <a:ext cx="2831932" cy="48514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29045" y="4062505"/>
            <a:ext cx="2427772" cy="28289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60553" y="4653627"/>
            <a:ext cx="2938455" cy="49881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5478" y="4006465"/>
            <a:ext cx="2735672" cy="56352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69077" y="2924376"/>
            <a:ext cx="10349846" cy="356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8"/>
              </a:lnSpc>
            </a:pPr>
            <a:r>
              <a:rPr lang="en-US" sz="11599" u="sng" dirty="0">
                <a:solidFill>
                  <a:srgbClr val="494949"/>
                </a:solidFill>
                <a:latin typeface="Montserrat SemiBold" pitchFamily="2" charset="-52"/>
              </a:rPr>
              <a:t>ДАВАЙТЕ ПОИГРАЕМ!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5791321" y="603693"/>
            <a:ext cx="676920" cy="8500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9520" y="2262775"/>
            <a:ext cx="2596898" cy="11898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8569" y="2040530"/>
            <a:ext cx="3081956" cy="14120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189146" y="874111"/>
            <a:ext cx="676920" cy="8500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13922322" y="6871083"/>
            <a:ext cx="676920" cy="85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4030388" y="8039516"/>
            <a:ext cx="676920" cy="8500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3410" y="576318"/>
            <a:ext cx="14861181" cy="91343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20050" y="6735776"/>
            <a:ext cx="9247900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 err="1">
                <a:solidFill>
                  <a:srgbClr val="494949"/>
                </a:solidFill>
                <a:latin typeface="Montserrat"/>
              </a:rPr>
              <a:t>Антуан</a:t>
            </a:r>
            <a:r>
              <a:rPr lang="en-US" sz="38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3800" dirty="0" err="1">
                <a:solidFill>
                  <a:srgbClr val="494949"/>
                </a:solidFill>
                <a:latin typeface="Montserrat"/>
              </a:rPr>
              <a:t>Де</a:t>
            </a:r>
            <a:r>
              <a:rPr lang="en-US" sz="38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3800" dirty="0" err="1">
                <a:solidFill>
                  <a:srgbClr val="494949"/>
                </a:solidFill>
                <a:latin typeface="Montserrat"/>
              </a:rPr>
              <a:t>Сент</a:t>
            </a:r>
            <a:r>
              <a:rPr lang="en-US" sz="3800" dirty="0">
                <a:solidFill>
                  <a:srgbClr val="494949"/>
                </a:solidFill>
                <a:latin typeface="Montserrat"/>
              </a:rPr>
              <a:t> – </a:t>
            </a:r>
            <a:r>
              <a:rPr lang="en-US" sz="3800" dirty="0" err="1">
                <a:solidFill>
                  <a:srgbClr val="494949"/>
                </a:solidFill>
                <a:latin typeface="Montserrat"/>
              </a:rPr>
              <a:t>Экзюпери</a:t>
            </a:r>
            <a:endParaRPr lang="en-US" sz="3800" dirty="0">
              <a:solidFill>
                <a:srgbClr val="494949"/>
              </a:solidFill>
              <a:latin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67238" y="3342279"/>
            <a:ext cx="12233305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3"/>
              </a:lnSpc>
            </a:pP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«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Есть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такое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твердое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правило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: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встал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поутру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,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умылся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,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привел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себя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в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порядок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и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сразу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же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приведи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в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порядок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свою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160" dirty="0" err="1">
                <a:solidFill>
                  <a:srgbClr val="494949"/>
                </a:solidFill>
                <a:latin typeface="Montserrat Medium" pitchFamily="2" charset="-52"/>
              </a:rPr>
              <a:t>планету</a:t>
            </a:r>
            <a:r>
              <a:rPr lang="en-US" sz="5160" dirty="0">
                <a:solidFill>
                  <a:srgbClr val="494949"/>
                </a:solidFill>
                <a:latin typeface="Montserrat Medium" pitchFamily="2" charset="-52"/>
              </a:rPr>
              <a:t>»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232000" y="8424554"/>
            <a:ext cx="962819" cy="54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690240" y="5693328"/>
            <a:ext cx="676920" cy="8500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203" y="1631023"/>
            <a:ext cx="780413" cy="8516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4177" y="8356920"/>
            <a:ext cx="780413" cy="8516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5312768" y="1020710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17573883" y="6227698"/>
            <a:ext cx="962819" cy="542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5722">
            <a:off x="5166538" y="-33995"/>
            <a:ext cx="962819" cy="5426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7425474" y="9757659"/>
            <a:ext cx="676920" cy="85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10381355" y="-320674"/>
            <a:ext cx="676920" cy="85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39173" y="9710682"/>
            <a:ext cx="780413" cy="8516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0569">
            <a:off x="-109303" y="623296"/>
            <a:ext cx="676920" cy="8500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1063273" y="8884009"/>
            <a:ext cx="962819" cy="5426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04496" y="1028700"/>
            <a:ext cx="780413" cy="8516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02551" y="6562560"/>
            <a:ext cx="7986973" cy="154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Каждый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год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в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мире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производится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около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2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миллиардов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тонн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отходов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,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которые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попадают</a:t>
            </a:r>
            <a:r>
              <a:rPr lang="en-US" sz="3200" dirty="0">
                <a:solidFill>
                  <a:srgbClr val="494949"/>
                </a:solidFill>
                <a:latin typeface="Montserrat" pitchFamily="2" charset="-52"/>
              </a:rPr>
              <a:t> в </a:t>
            </a:r>
            <a:r>
              <a:rPr lang="en-US" sz="3200" dirty="0" err="1">
                <a:solidFill>
                  <a:srgbClr val="494949"/>
                </a:solidFill>
                <a:latin typeface="Montserrat" pitchFamily="2" charset="-52"/>
              </a:rPr>
              <a:t>природу</a:t>
            </a:r>
            <a:endParaRPr lang="en-US" sz="3200" dirty="0">
              <a:solidFill>
                <a:srgbClr val="494949"/>
              </a:solidFill>
              <a:latin typeface="Montserrat" pitchFamily="2" charset="-5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02551" y="1861291"/>
            <a:ext cx="7986973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Нужно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бережно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относиться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к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природе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и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ко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всем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ее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6100" dirty="0" err="1">
                <a:solidFill>
                  <a:srgbClr val="494949"/>
                </a:solidFill>
                <a:latin typeface="Montserrat Medium" pitchFamily="2" charset="-52"/>
              </a:rPr>
              <a:t>богатствам</a:t>
            </a:r>
            <a:r>
              <a:rPr lang="en-US" sz="6100" dirty="0">
                <a:solidFill>
                  <a:srgbClr val="494949"/>
                </a:solidFill>
                <a:latin typeface="Montserrat Medium" pitchFamily="2" charset="-52"/>
              </a:rPr>
              <a:t>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CB68BF-0893-2A9C-8501-83F4503A6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952797"/>
            <a:ext cx="8239507" cy="74673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4828964" y="7369548"/>
            <a:ext cx="676920" cy="850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588917" y="1319475"/>
            <a:ext cx="676920" cy="85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5849218" y="7841533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2388460" y="2321571"/>
            <a:ext cx="676920" cy="8500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01127" y="2726106"/>
            <a:ext cx="5862090" cy="5991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25805" y="1395089"/>
            <a:ext cx="3522838" cy="27029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7746" y="6946163"/>
            <a:ext cx="3117382" cy="267088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69077" y="514350"/>
            <a:ext cx="1034984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6800" dirty="0">
                <a:solidFill>
                  <a:srgbClr val="004AAD"/>
                </a:solidFill>
                <a:latin typeface="Montserrat Bold" pitchFamily="2" charset="-52"/>
              </a:rPr>
              <a:t>ЗАКОНЫ ЭКОЛОГИИ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4960080"/>
            <a:ext cx="6725563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2"/>
              </a:lnSpc>
              <a:spcBef>
                <a:spcPct val="0"/>
              </a:spcBef>
            </a:pPr>
            <a:r>
              <a:rPr lang="en-US" sz="5002" dirty="0" err="1">
                <a:solidFill>
                  <a:srgbClr val="494949"/>
                </a:solidFill>
                <a:latin typeface="Montserrat"/>
              </a:rPr>
              <a:t>Всё</a:t>
            </a:r>
            <a:r>
              <a:rPr lang="en-US" sz="5002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002" dirty="0" err="1">
                <a:solidFill>
                  <a:srgbClr val="494949"/>
                </a:solidFill>
                <a:latin typeface="Montserrat"/>
              </a:rPr>
              <a:t>связано</a:t>
            </a:r>
            <a:r>
              <a:rPr lang="en-US" sz="5002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002" dirty="0" err="1">
                <a:solidFill>
                  <a:srgbClr val="494949"/>
                </a:solidFill>
                <a:latin typeface="Montserrat"/>
              </a:rPr>
              <a:t>со</a:t>
            </a:r>
            <a:r>
              <a:rPr lang="en-US" sz="5002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002" dirty="0" err="1">
                <a:solidFill>
                  <a:srgbClr val="494949"/>
                </a:solidFill>
                <a:latin typeface="Montserrat"/>
              </a:rPr>
              <a:t>всем</a:t>
            </a:r>
            <a:endParaRPr lang="en-US" sz="5002" dirty="0">
              <a:solidFill>
                <a:srgbClr val="494949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86400" y="8951676"/>
            <a:ext cx="8591550" cy="6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5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494949"/>
                </a:solidFill>
                <a:latin typeface="Montserrat"/>
              </a:rPr>
              <a:t>Всё</a:t>
            </a:r>
            <a:r>
              <a:rPr lang="en-US" sz="44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494949"/>
                </a:solidFill>
                <a:latin typeface="Montserrat"/>
              </a:rPr>
              <a:t>должно</a:t>
            </a:r>
            <a:r>
              <a:rPr lang="en-US" sz="44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494949"/>
                </a:solidFill>
                <a:latin typeface="Montserrat"/>
              </a:rPr>
              <a:t>куда-то</a:t>
            </a:r>
            <a:r>
              <a:rPr lang="en-US" sz="44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494949"/>
                </a:solidFill>
                <a:latin typeface="Montserrat"/>
              </a:rPr>
              <a:t>деваться</a:t>
            </a:r>
            <a:endParaRPr lang="en-US" sz="4400" dirty="0">
              <a:solidFill>
                <a:srgbClr val="494949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715008" y="5036280"/>
            <a:ext cx="6572992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7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494949"/>
                </a:solidFill>
                <a:latin typeface="Montserrat"/>
              </a:rPr>
              <a:t>Ничто</a:t>
            </a:r>
            <a:r>
              <a:rPr lang="en-US" sz="48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4800" dirty="0" err="1">
                <a:solidFill>
                  <a:srgbClr val="494949"/>
                </a:solidFill>
                <a:latin typeface="Montserrat"/>
              </a:rPr>
              <a:t>не</a:t>
            </a:r>
            <a:r>
              <a:rPr lang="en-US" sz="48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4800" dirty="0" err="1">
                <a:solidFill>
                  <a:srgbClr val="494949"/>
                </a:solidFill>
                <a:latin typeface="Montserrat"/>
              </a:rPr>
              <a:t>даётся</a:t>
            </a:r>
            <a:r>
              <a:rPr lang="en-US" sz="48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4800" dirty="0" err="1">
                <a:solidFill>
                  <a:srgbClr val="494949"/>
                </a:solidFill>
                <a:latin typeface="Montserrat"/>
              </a:rPr>
              <a:t>даром</a:t>
            </a:r>
            <a:endParaRPr lang="en-US" sz="4800" dirty="0">
              <a:solidFill>
                <a:srgbClr val="494949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143120" y="1747946"/>
            <a:ext cx="817810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494949"/>
                </a:solidFill>
                <a:latin typeface="Montserrat"/>
              </a:rPr>
              <a:t>Природа</a:t>
            </a:r>
            <a:r>
              <a:rPr lang="en-US" sz="54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400" dirty="0" err="1">
                <a:solidFill>
                  <a:srgbClr val="494949"/>
                </a:solidFill>
                <a:latin typeface="Montserrat"/>
              </a:rPr>
              <a:t>знает</a:t>
            </a:r>
            <a:r>
              <a:rPr lang="en-US" sz="5400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400" dirty="0" err="1">
                <a:solidFill>
                  <a:srgbClr val="494949"/>
                </a:solidFill>
                <a:latin typeface="Montserrat"/>
              </a:rPr>
              <a:t>лучше</a:t>
            </a:r>
            <a:endParaRPr lang="en-US" sz="5400" dirty="0">
              <a:solidFill>
                <a:srgbClr val="494949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7630343" y="722062"/>
            <a:ext cx="676920" cy="850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690240" y="5151383"/>
            <a:ext cx="676920" cy="85001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91769" y="2667000"/>
            <a:ext cx="9988838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79"/>
              </a:lnSpc>
              <a:spcBef>
                <a:spcPct val="0"/>
              </a:spcBef>
            </a:pP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Мусор</a:t>
            </a:r>
            <a:r>
              <a:rPr lang="en-US" sz="8149" dirty="0">
                <a:solidFill>
                  <a:srgbClr val="494949"/>
                </a:solidFill>
                <a:latin typeface="Montserrat Bold"/>
              </a:rPr>
              <a:t> – </a:t>
            </a: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это</a:t>
            </a:r>
            <a:r>
              <a:rPr lang="en-US" sz="814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отходы</a:t>
            </a:r>
            <a:r>
              <a:rPr lang="en-US" sz="8149" dirty="0">
                <a:solidFill>
                  <a:srgbClr val="494949"/>
                </a:solidFill>
                <a:latin typeface="Montserrat Bold"/>
              </a:rPr>
              <a:t>, </a:t>
            </a: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которые</a:t>
            </a:r>
            <a:r>
              <a:rPr lang="en-US" sz="814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мы</a:t>
            </a:r>
            <a:r>
              <a:rPr lang="en-US" sz="814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сами</a:t>
            </a:r>
            <a:r>
              <a:rPr lang="en-US" sz="814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8149" dirty="0" err="1">
                <a:solidFill>
                  <a:srgbClr val="494949"/>
                </a:solidFill>
                <a:latin typeface="Montserrat Bold"/>
              </a:rPr>
              <a:t>производим</a:t>
            </a:r>
            <a:endParaRPr lang="en-US" sz="8149" dirty="0">
              <a:solidFill>
                <a:srgbClr val="494949"/>
              </a:solidFill>
              <a:latin typeface="Montserrat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4126711" y="9861993"/>
            <a:ext cx="676920" cy="8500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1816984" y="8449710"/>
            <a:ext cx="676920" cy="8500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953538" y="-221908"/>
            <a:ext cx="676920" cy="8500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353309" y="9638816"/>
            <a:ext cx="676920" cy="8500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0942376" y="-425007"/>
            <a:ext cx="676920" cy="85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78851" y="2068314"/>
            <a:ext cx="5420803" cy="60721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3930" y="3650718"/>
            <a:ext cx="9733103" cy="421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6841" lvl="1" indent="-428420">
              <a:lnSpc>
                <a:spcPts val="5556"/>
              </a:lnSpc>
              <a:buFont typeface="Arial"/>
              <a:buChar char="•"/>
            </a:pP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Бумаге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–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до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10</a:t>
            </a:r>
            <a:r>
              <a:rPr lang="ru-RU" sz="3968" dirty="0">
                <a:solidFill>
                  <a:srgbClr val="494949"/>
                </a:solidFill>
                <a:latin typeface="Montserrat" pitchFamily="2" charset="-52"/>
              </a:rPr>
              <a:t> лет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;</a:t>
            </a:r>
          </a:p>
          <a:p>
            <a:pPr marL="856841" lvl="1" indent="-428420">
              <a:lnSpc>
                <a:spcPts val="5556"/>
              </a:lnSpc>
              <a:buFont typeface="Arial"/>
              <a:buChar char="•"/>
            </a:pP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Консервной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банке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–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до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90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лет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;</a:t>
            </a:r>
          </a:p>
          <a:p>
            <a:pPr marL="856841" lvl="1" indent="-428420">
              <a:lnSpc>
                <a:spcPts val="5556"/>
              </a:lnSpc>
              <a:buFont typeface="Arial"/>
              <a:buChar char="•"/>
            </a:pP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Полиэтиленовому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пакету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–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до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200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лет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;</a:t>
            </a:r>
          </a:p>
          <a:p>
            <a:pPr marL="856841" lvl="1" indent="-428420">
              <a:lnSpc>
                <a:spcPts val="5556"/>
              </a:lnSpc>
              <a:buFont typeface="Arial"/>
              <a:buChar char="•"/>
            </a:pP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Пластмассе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–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до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500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лет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;</a:t>
            </a:r>
          </a:p>
          <a:p>
            <a:pPr marL="856841" lvl="1" indent="-428420" algn="l">
              <a:lnSpc>
                <a:spcPts val="5556"/>
              </a:lnSpc>
              <a:buFont typeface="Arial"/>
              <a:buChar char="•"/>
            </a:pP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Стеклу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–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до</a:t>
            </a:r>
            <a:r>
              <a:rPr lang="en-US" sz="3968" dirty="0">
                <a:solidFill>
                  <a:srgbClr val="494949"/>
                </a:solidFill>
                <a:latin typeface="Montserrat" pitchFamily="2" charset="-52"/>
              </a:rPr>
              <a:t> 1 000 </a:t>
            </a:r>
            <a:r>
              <a:rPr lang="en-US" sz="3968" dirty="0" err="1">
                <a:solidFill>
                  <a:srgbClr val="494949"/>
                </a:solidFill>
                <a:latin typeface="Montserrat" pitchFamily="2" charset="-52"/>
              </a:rPr>
              <a:t>лет</a:t>
            </a:r>
            <a:endParaRPr lang="en-US" sz="3968" dirty="0">
              <a:solidFill>
                <a:srgbClr val="494949"/>
              </a:solidFill>
              <a:latin typeface="Montserrat" pitchFamily="2" charset="-5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238116" y="1469048"/>
            <a:ext cx="11837193" cy="238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5233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5233" dirty="0" err="1">
                <a:solidFill>
                  <a:srgbClr val="494949"/>
                </a:solidFill>
                <a:latin typeface="Montserrat Medium" pitchFamily="2" charset="-52"/>
              </a:rPr>
              <a:t>Для</a:t>
            </a:r>
            <a:r>
              <a:rPr lang="en-US" sz="5233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233" dirty="0" err="1">
                <a:solidFill>
                  <a:srgbClr val="494949"/>
                </a:solidFill>
                <a:latin typeface="Montserrat Medium" pitchFamily="2" charset="-52"/>
              </a:rPr>
              <a:t>разложения</a:t>
            </a:r>
            <a:r>
              <a:rPr lang="en-US" sz="5233" dirty="0">
                <a:solidFill>
                  <a:srgbClr val="494949"/>
                </a:solidFill>
                <a:latin typeface="Montserrat Medium" pitchFamily="2" charset="-52"/>
              </a:rPr>
              <a:t> в </a:t>
            </a:r>
            <a:r>
              <a:rPr lang="en-US" sz="5233" dirty="0" err="1">
                <a:solidFill>
                  <a:srgbClr val="494949"/>
                </a:solidFill>
                <a:latin typeface="Montserrat Medium" pitchFamily="2" charset="-52"/>
              </a:rPr>
              <a:t>природной</a:t>
            </a:r>
            <a:r>
              <a:rPr lang="en-US" sz="5233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233" dirty="0" err="1">
                <a:solidFill>
                  <a:srgbClr val="494949"/>
                </a:solidFill>
                <a:latin typeface="Montserrat Medium" pitchFamily="2" charset="-52"/>
              </a:rPr>
              <a:t>среде</a:t>
            </a:r>
            <a:r>
              <a:rPr lang="en-US" sz="5233" dirty="0">
                <a:solidFill>
                  <a:srgbClr val="494949"/>
                </a:solidFill>
                <a:latin typeface="Montserrat Medium" pitchFamily="2" charset="-52"/>
              </a:rPr>
              <a:t> </a:t>
            </a:r>
            <a:r>
              <a:rPr lang="en-US" sz="5233" dirty="0" err="1">
                <a:solidFill>
                  <a:srgbClr val="494949"/>
                </a:solidFill>
                <a:latin typeface="Montserrat Medium" pitchFamily="2" charset="-52"/>
              </a:rPr>
              <a:t>требуется</a:t>
            </a:r>
            <a:r>
              <a:rPr lang="en-US" sz="5233" dirty="0">
                <a:solidFill>
                  <a:srgbClr val="494949"/>
                </a:solidFill>
                <a:latin typeface="Montserrat Medium" pitchFamily="2" charset="-52"/>
              </a:rPr>
              <a:t>:</a:t>
            </a:r>
          </a:p>
          <a:p>
            <a:pPr algn="ctr">
              <a:lnSpc>
                <a:spcPts val="6280"/>
              </a:lnSpc>
            </a:pPr>
            <a:endParaRPr lang="en-US" sz="5233" dirty="0">
              <a:solidFill>
                <a:srgbClr val="494949"/>
              </a:solidFill>
              <a:latin typeface="Montserrat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9401074" y="2683957"/>
            <a:ext cx="676920" cy="850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265101" y="8637854"/>
            <a:ext cx="676920" cy="8500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2646325" y="8624091"/>
            <a:ext cx="478609" cy="6009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86301" y="3086100"/>
            <a:ext cx="3818267" cy="6774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1214">
            <a:off x="13828618" y="199937"/>
            <a:ext cx="3135690" cy="28283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7630343" y="722062"/>
            <a:ext cx="676920" cy="8500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90240" y="5151383"/>
            <a:ext cx="676920" cy="85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19241" y="8023076"/>
            <a:ext cx="780413" cy="851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0038" y="7171434"/>
            <a:ext cx="780413" cy="851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38828" y="817689"/>
            <a:ext cx="780413" cy="8516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4126711" y="9861993"/>
            <a:ext cx="676920" cy="8500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1816984" y="8449710"/>
            <a:ext cx="676920" cy="8500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53538" y="-221908"/>
            <a:ext cx="676920" cy="85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353309" y="9638816"/>
            <a:ext cx="676920" cy="850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0942376" y="-425007"/>
            <a:ext cx="676920" cy="850014"/>
          </a:xfrm>
          <a:prstGeom prst="rect">
            <a:avLst/>
          </a:prstGeom>
        </p:spPr>
      </p:pic>
      <p:pic>
        <p:nvPicPr>
          <p:cNvPr id="12" name="Фиксики. Новенькие - Мусор_ Fixi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686" y="0"/>
            <a:ext cx="18756612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502" r="2198" b="167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5300" y="1066800"/>
            <a:ext cx="6313638" cy="689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2"/>
              </a:lnSpc>
            </a:pP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Не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поддаются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переработке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:</a:t>
            </a:r>
          </a:p>
          <a:p>
            <a:pPr marL="1227570" lvl="1" indent="-613785">
              <a:lnSpc>
                <a:spcPts val="6822"/>
              </a:lnSpc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лампочки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; </a:t>
            </a:r>
          </a:p>
          <a:p>
            <a:pPr marL="1227570" lvl="1" indent="-613785">
              <a:lnSpc>
                <a:spcPts val="6822"/>
              </a:lnSpc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оконные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стекла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;</a:t>
            </a:r>
          </a:p>
          <a:p>
            <a:pPr marL="1227570" lvl="1" indent="-613785">
              <a:lnSpc>
                <a:spcPts val="6822"/>
              </a:lnSpc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хрусталь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,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фарфор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;</a:t>
            </a:r>
          </a:p>
          <a:p>
            <a:pPr marL="1119622" lvl="1" indent="-559811">
              <a:lnSpc>
                <a:spcPts val="6223"/>
              </a:lnSpc>
              <a:buFont typeface="Arial"/>
              <a:buChar char="•"/>
            </a:pPr>
            <a:r>
              <a:rPr lang="en-US" sz="5185" dirty="0" err="1">
                <a:solidFill>
                  <a:srgbClr val="494949"/>
                </a:solidFill>
                <a:latin typeface="Montserrat"/>
              </a:rPr>
              <a:t>зеркала</a:t>
            </a:r>
            <a:endParaRPr lang="en-US" sz="5185" dirty="0">
              <a:solidFill>
                <a:srgbClr val="494949"/>
              </a:solidFill>
              <a:latin typeface="Montserrat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5722">
            <a:off x="1063273" y="8986960"/>
            <a:ext cx="962819" cy="542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23352" y="3423504"/>
            <a:ext cx="780413" cy="851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3441" r="3441"/>
          <a:stretch>
            <a:fillRect/>
          </a:stretch>
        </p:blipFill>
        <p:spPr>
          <a:xfrm>
            <a:off x="14523352" y="5143500"/>
            <a:ext cx="3431298" cy="46718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08310" y="1066800"/>
            <a:ext cx="8166309" cy="697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2"/>
              </a:lnSpc>
              <a:spcBef>
                <a:spcPct val="0"/>
              </a:spcBef>
            </a:pP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Не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стоит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отправлять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 в </a:t>
            </a: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синий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 SemiBold" pitchFamily="2" charset="-52"/>
              </a:rPr>
              <a:t>контейнер</a:t>
            </a:r>
            <a:r>
              <a:rPr lang="en-US" sz="5685" dirty="0">
                <a:solidFill>
                  <a:srgbClr val="494949"/>
                </a:solidFill>
                <a:latin typeface="Montserrat SemiBold" pitchFamily="2" charset="-52"/>
              </a:rPr>
              <a:t>:</a:t>
            </a:r>
          </a:p>
          <a:p>
            <a:pPr marL="1227570" lvl="1" indent="-613785">
              <a:lnSpc>
                <a:spcPts val="6822"/>
              </a:lnSpc>
              <a:spcBef>
                <a:spcPct val="0"/>
              </a:spcBef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одноразовую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посуду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;</a:t>
            </a:r>
          </a:p>
          <a:p>
            <a:pPr marL="1227570" lvl="1" indent="-613785">
              <a:lnSpc>
                <a:spcPts val="6822"/>
              </a:lnSpc>
              <a:spcBef>
                <a:spcPct val="0"/>
              </a:spcBef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зубные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щетки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;</a:t>
            </a:r>
          </a:p>
          <a:p>
            <a:pPr marL="1227570" lvl="1" indent="-613785">
              <a:lnSpc>
                <a:spcPts val="6822"/>
              </a:lnSpc>
              <a:spcBef>
                <a:spcPct val="0"/>
              </a:spcBef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тюбики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из-под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зубной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 </a:t>
            </a: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пасты</a:t>
            </a:r>
            <a:r>
              <a:rPr lang="en-US" sz="5685" dirty="0">
                <a:solidFill>
                  <a:srgbClr val="494949"/>
                </a:solidFill>
                <a:latin typeface="Montserrat"/>
              </a:rPr>
              <a:t>;</a:t>
            </a:r>
          </a:p>
          <a:p>
            <a:pPr marL="1227570" lvl="1" indent="-613785">
              <a:lnSpc>
                <a:spcPts val="6822"/>
              </a:lnSpc>
              <a:buFont typeface="Arial"/>
              <a:buChar char="•"/>
            </a:pPr>
            <a:r>
              <a:rPr lang="en-US" sz="5685" dirty="0" err="1">
                <a:solidFill>
                  <a:srgbClr val="494949"/>
                </a:solidFill>
                <a:latin typeface="Montserrat"/>
              </a:rPr>
              <a:t>игрушки</a:t>
            </a:r>
            <a:endParaRPr lang="en-US" sz="5685" dirty="0">
              <a:solidFill>
                <a:srgbClr val="494949"/>
              </a:solidFill>
              <a:latin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162</Words>
  <Application>Microsoft Office PowerPoint</Application>
  <PresentationFormat>Произвольный</PresentationFormat>
  <Paragraphs>29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Montserrat Bold</vt:lpstr>
      <vt:lpstr>Montserrat SemiBold</vt:lpstr>
      <vt:lpstr>Montserrat Medium</vt:lpstr>
      <vt:lpstr>Arial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Разноцветная Абстрактная Узор и Фигуры Лучшие Друзья Поздравления Забавная Презентация</dc:title>
  <dc:creator>Екатерина</dc:creator>
  <cp:lastModifiedBy>Васильева Ульяна Игоревна</cp:lastModifiedBy>
  <cp:revision>6</cp:revision>
  <dcterms:created xsi:type="dcterms:W3CDTF">2006-08-16T00:00:00Z</dcterms:created>
  <dcterms:modified xsi:type="dcterms:W3CDTF">2023-04-23T21:20:51Z</dcterms:modified>
  <dc:identifier>DAFfc95nyh8</dc:identifier>
</cp:coreProperties>
</file>