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08AA4-BD45-071E-C326-8E14543AF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B18226-8303-2BC6-C98D-CECDF93E2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CE09BE-A3C6-C4AE-40E3-B58AEFA8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BC6F-7386-4544-BBF5-486ED369998B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AA2E0F-C641-C818-BEBC-5A221E9F0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CC2378-856B-69DE-43F1-1FD4AD017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4FC7-720F-422F-81A1-D2C3948AC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78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CE46C-D8A3-F27E-4967-A2F1E417D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FDA2BA-CF0F-AE87-6042-E67D7D06E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B12C72-9ED6-6F77-459C-0BB8BCAD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BC6F-7386-4544-BBF5-486ED369998B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C2D3EC-7487-3936-5C45-AA173D66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4876F-4E93-8F0F-7CCE-12A0A9AC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4FC7-720F-422F-81A1-D2C3948AC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08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BEBC5D-DFD9-09EA-F963-A93F075727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0FB1C3-5B6B-1AB1-4B4B-AB69AD640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BF8BCD-214A-8111-01B3-6527F55ED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BC6F-7386-4544-BBF5-486ED369998B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54E252-A9DD-139D-474E-22A7042E3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368CB4-BCE6-8DBE-F9D3-D6104F74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4FC7-720F-422F-81A1-D2C3948AC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0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765E5-30A7-7347-E78D-56BEF1D87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712659-EB79-0FFC-A1AF-82620B03C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699460-01D1-E8F7-752D-8C0FB731D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BC6F-7386-4544-BBF5-486ED369998B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B77D2F-16F0-FBA0-1FC2-6EAC6075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DC20EB-DE02-E169-43DD-9FC1A4CA3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4FC7-720F-422F-81A1-D2C3948AC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36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7AD56-7732-5E44-5264-8517DC1AE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2913E8-E85B-E067-0A44-292728A10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3F7540-8EEE-F6B8-426C-18ECE3ECF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BC6F-7386-4544-BBF5-486ED369998B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4391A-78FA-69DE-03C0-64C41A4EF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6E5938-88B3-E4E3-C1E2-A18ED181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4FC7-720F-422F-81A1-D2C3948AC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2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D18FF-FFAC-70BA-7BB4-8931A2069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998620-C04C-A472-B43E-8125B9A8A2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2DEDDF-92DD-637A-7DB6-CCBCFA23A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E079F3-1427-C24E-3DD4-227406264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BC6F-7386-4544-BBF5-486ED369998B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BE852B-F71E-8252-DD78-94B8CB33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B66001-2D8D-ABA2-3AD8-387853B7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4FC7-720F-422F-81A1-D2C3948AC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82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8C30D-5E54-6AB1-C3C1-FC9E4C2C1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CA828E-731A-2BD6-0D61-FEAAD1C6D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1DB84A-9E8A-7EA1-63A8-4007BE028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F4822D-391D-7613-62F4-1D761290B5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BC15FC-BBDC-8E94-7CA7-534B1F1C0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0A95AA-D626-1359-88A3-E8319E076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BC6F-7386-4544-BBF5-486ED369998B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F3DF03-9084-7696-2A5B-9B06B93C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F13BF1A-6DA7-72C2-3C45-12C3F2567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4FC7-720F-422F-81A1-D2C3948AC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25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417CD1-AF39-E59F-6FD1-45EC1B6E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8D344B-6CA0-8664-29F2-FBF8D1635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BC6F-7386-4544-BBF5-486ED369998B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50D231-BCBF-8F54-308D-D7E2AF69F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1A1166-EE17-EA11-8831-D275E93C2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4FC7-720F-422F-81A1-D2C3948AC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97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B61C316-0B6D-104F-796D-9E7684942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BC6F-7386-4544-BBF5-486ED369998B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D0CAE8-2CE7-D81F-0D94-F76A2F751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A4ECC2-2E80-7A49-34A1-E6C8248E1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4FC7-720F-422F-81A1-D2C3948AC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850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13843-4E24-7324-DCCD-929D9F03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EF8F4F-1B5F-57D6-03D4-DBDAB9509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AF969B-8BBD-E906-E7F5-751EF6ED2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06DD05-54AC-5B37-6FFC-031E0DC50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BC6F-7386-4544-BBF5-486ED369998B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8C3554-15AF-C483-55DE-77586CB71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1837E9-F900-0D25-0F78-1D52C7772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4FC7-720F-422F-81A1-D2C3948AC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88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BD1A8-76A5-1DCB-51A6-9E3A3A7D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58BC6C-6A01-2FD6-ADB6-4D4FD9465B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574C08-121C-E5A1-3551-B1BEEB21F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115199-5553-96C6-C363-A8E633A51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BC6F-7386-4544-BBF5-486ED369998B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5C3AA7-F054-17A9-5356-3B04EA446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4966B6-A5B6-E5F8-1310-D95FF402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4FC7-720F-422F-81A1-D2C3948AC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47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D7284-1D79-D763-0039-7D2EB98C8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0B3300-2190-EFE3-D683-EA393816D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D87E06-1023-BCFF-EF24-09507E878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BC6F-7386-4544-BBF5-486ED369998B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C24D91-95A1-AAD5-B7AA-0F6BF4F2D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3BA8BB-278E-D7FF-D86D-B45F016C2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34FC7-720F-422F-81A1-D2C3948AC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22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99FAC5-386F-CA60-66E3-AFADD7728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2EECD-F527-A467-2F64-195E8303F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0254" y="607219"/>
            <a:ext cx="9144000" cy="23876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Взаимодействие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 с клиентами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151FDF-72D8-42B2-F44E-A9C6CBA4B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17256" y="2112398"/>
            <a:ext cx="2036618" cy="1039235"/>
          </a:xfrm>
        </p:spPr>
        <p:txBody>
          <a:bodyPr>
            <a:normAutofit/>
          </a:bodyPr>
          <a:lstStyle/>
          <a:p>
            <a:r>
              <a:rPr lang="ru-RU" sz="2000" b="1" dirty="0"/>
              <a:t>Алиева</a:t>
            </a:r>
          </a:p>
          <a:p>
            <a:r>
              <a:rPr lang="ru-RU" sz="2000" b="1" dirty="0"/>
              <a:t>Людмила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5F576E-9ADC-4B40-D2E7-66A6C7AC1F02}"/>
              </a:ext>
            </a:extLst>
          </p:cNvPr>
          <p:cNvSpPr txBox="1"/>
          <p:nvPr/>
        </p:nvSpPr>
        <p:spPr>
          <a:xfrm>
            <a:off x="1787236" y="1910203"/>
            <a:ext cx="164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Бедная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Олеся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542242-A3B0-81C3-3BE2-D01299DA54AC}"/>
              </a:ext>
            </a:extLst>
          </p:cNvPr>
          <p:cNvSpPr txBox="1"/>
          <p:nvPr/>
        </p:nvSpPr>
        <p:spPr>
          <a:xfrm>
            <a:off x="7879772" y="450405"/>
            <a:ext cx="1291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Козлова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Полина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A73144-6AC8-7876-76D4-6DAE2200E5A8}"/>
              </a:ext>
            </a:extLst>
          </p:cNvPr>
          <p:cNvSpPr txBox="1"/>
          <p:nvPr/>
        </p:nvSpPr>
        <p:spPr>
          <a:xfrm>
            <a:off x="3321624" y="817280"/>
            <a:ext cx="164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Федорова</a:t>
            </a:r>
          </a:p>
          <a:p>
            <a:pPr algn="ctr"/>
            <a:r>
              <a:rPr lang="ru-RU" sz="2000" b="1" dirty="0"/>
              <a:t>Светлана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FA0ED0-3438-BD23-B009-F753D5DA8067}"/>
              </a:ext>
            </a:extLst>
          </p:cNvPr>
          <p:cNvSpPr txBox="1"/>
          <p:nvPr/>
        </p:nvSpPr>
        <p:spPr>
          <a:xfrm>
            <a:off x="8426160" y="4017962"/>
            <a:ext cx="1491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Васильева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Ульяна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3EE372-FBC3-E914-77A3-A94D430F7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91" y="214068"/>
            <a:ext cx="1042506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9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30D22B3-4595-8EDF-1FD3-BEFB667F4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91" y="1333500"/>
            <a:ext cx="8478982" cy="5715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51767-E894-2FB1-9B2D-5BB0E772F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Bahnschrift SemiBold" panose="020B0502040204020203" pitchFamily="34" charset="0"/>
              </a:rPr>
              <a:t>Что такое коммуникация?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6F5B34E-C730-E7F0-D9E5-CE56C5B1B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47" y="365125"/>
            <a:ext cx="1042506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09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AD5D7-58F3-EC58-4008-B615F6A5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19509" cy="1325563"/>
          </a:xfrm>
        </p:spPr>
        <p:txBody>
          <a:bodyPr/>
          <a:lstStyle/>
          <a:p>
            <a:pPr algn="ctr"/>
            <a:r>
              <a:rPr lang="ru-RU" dirty="0">
                <a:latin typeface="Bahnschrift SemiBold" panose="020B0502040204020203" pitchFamily="34" charset="0"/>
              </a:rPr>
              <a:t>Почему важно поддерживать диалог с клиентами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982108-78B7-26C0-7C3B-21E7422E1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494" y="3058398"/>
            <a:ext cx="4711506" cy="3799602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C4251067-4BF0-66AD-3928-1FFF3CC439E8}"/>
              </a:ext>
            </a:extLst>
          </p:cNvPr>
          <p:cNvSpPr/>
          <p:nvPr/>
        </p:nvSpPr>
        <p:spPr>
          <a:xfrm>
            <a:off x="232770" y="1440872"/>
            <a:ext cx="1884218" cy="18426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Bahnschrift SemiBold SemiConden" panose="020B0502040204020203" pitchFamily="34" charset="0"/>
              </a:rPr>
              <a:t>Установить контакт 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2597FAE-E657-65FE-C41E-31D883AF5CE8}"/>
              </a:ext>
            </a:extLst>
          </p:cNvPr>
          <p:cNvSpPr/>
          <p:nvPr/>
        </p:nvSpPr>
        <p:spPr>
          <a:xfrm>
            <a:off x="5433218" y="4221098"/>
            <a:ext cx="1884218" cy="184265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Bahnschrift SemiBold SemiConden" panose="020B0502040204020203" pitchFamily="34" charset="0"/>
              </a:rPr>
              <a:t>Закрыть возражения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492BBC3-83E2-5B5D-961B-B56F77649FAE}"/>
              </a:ext>
            </a:extLst>
          </p:cNvPr>
          <p:cNvSpPr/>
          <p:nvPr/>
        </p:nvSpPr>
        <p:spPr>
          <a:xfrm>
            <a:off x="9731941" y="1440872"/>
            <a:ext cx="1884218" cy="18426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Bahnschrift SemiBold SemiConden" panose="020B0502040204020203" pitchFamily="34" charset="0"/>
              </a:rPr>
              <a:t>Привести к нужному результату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C7C8673-2316-B702-3FDF-C9C29FDB7143}"/>
              </a:ext>
            </a:extLst>
          </p:cNvPr>
          <p:cNvSpPr/>
          <p:nvPr/>
        </p:nvSpPr>
        <p:spPr>
          <a:xfrm>
            <a:off x="1299952" y="4774854"/>
            <a:ext cx="1884218" cy="184265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Bahnschrift SemiBold SemiConden" panose="020B0502040204020203" pitchFamily="34" charset="0"/>
              </a:rPr>
              <a:t>Выявить потребность 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F31F82AE-DD3E-4F49-277F-3FAC49FA4F8F}"/>
              </a:ext>
            </a:extLst>
          </p:cNvPr>
          <p:cNvSpPr/>
          <p:nvPr/>
        </p:nvSpPr>
        <p:spPr>
          <a:xfrm>
            <a:off x="2926957" y="1861384"/>
            <a:ext cx="1910195" cy="18426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Bahnschrift SemiBold SemiConden" panose="020B0502040204020203" pitchFamily="34" charset="0"/>
              </a:rPr>
              <a:t>Рассказать о продукте в контексте этой потребности</a:t>
            </a:r>
          </a:p>
        </p:txBody>
      </p:sp>
      <p:sp>
        <p:nvSpPr>
          <p:cNvPr id="13" name="Стрелка: штриховая вправо 12">
            <a:extLst>
              <a:ext uri="{FF2B5EF4-FFF2-40B4-BE49-F238E27FC236}">
                <a16:creationId xmlns:a16="http://schemas.microsoft.com/office/drawing/2014/main" id="{C8AA2EBD-866A-14A9-FD01-EA256B2E6BD2}"/>
              </a:ext>
            </a:extLst>
          </p:cNvPr>
          <p:cNvSpPr/>
          <p:nvPr/>
        </p:nvSpPr>
        <p:spPr>
          <a:xfrm rot="4401712">
            <a:off x="933718" y="3767444"/>
            <a:ext cx="1481999" cy="641340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штриховая вправо 13">
            <a:extLst>
              <a:ext uri="{FF2B5EF4-FFF2-40B4-BE49-F238E27FC236}">
                <a16:creationId xmlns:a16="http://schemas.microsoft.com/office/drawing/2014/main" id="{A5979FF2-3C5F-87D0-C2FA-605AB638A4AF}"/>
              </a:ext>
            </a:extLst>
          </p:cNvPr>
          <p:cNvSpPr/>
          <p:nvPr/>
        </p:nvSpPr>
        <p:spPr>
          <a:xfrm rot="18255503">
            <a:off x="2568451" y="4026727"/>
            <a:ext cx="1038825" cy="646331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штриховая вправо 15">
            <a:extLst>
              <a:ext uri="{FF2B5EF4-FFF2-40B4-BE49-F238E27FC236}">
                <a16:creationId xmlns:a16="http://schemas.microsoft.com/office/drawing/2014/main" id="{2CD986F0-D799-3D76-F3A3-C2C526DA56AD}"/>
              </a:ext>
            </a:extLst>
          </p:cNvPr>
          <p:cNvSpPr/>
          <p:nvPr/>
        </p:nvSpPr>
        <p:spPr>
          <a:xfrm rot="3027404">
            <a:off x="4527292" y="3660424"/>
            <a:ext cx="1118979" cy="618579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изогнутая вниз 16">
            <a:extLst>
              <a:ext uri="{FF2B5EF4-FFF2-40B4-BE49-F238E27FC236}">
                <a16:creationId xmlns:a16="http://schemas.microsoft.com/office/drawing/2014/main" id="{FBFE5D5C-6D0E-78D6-A6D4-AE3510C89A75}"/>
              </a:ext>
            </a:extLst>
          </p:cNvPr>
          <p:cNvSpPr/>
          <p:nvPr/>
        </p:nvSpPr>
        <p:spPr>
          <a:xfrm rot="19898947">
            <a:off x="5624629" y="1859497"/>
            <a:ext cx="4287209" cy="1313048"/>
          </a:xfrm>
          <a:prstGeom prst="curvedDownArrow">
            <a:avLst>
              <a:gd name="adj1" fmla="val 27075"/>
              <a:gd name="adj2" fmla="val 62672"/>
              <a:gd name="adj3" fmla="val 4807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1DFE6D4-1634-E66F-9B70-7DE0E2F97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313021"/>
            <a:ext cx="1042506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98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83E811-6FE7-C26C-1F9B-EA852ABBF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BA988-976C-9EAD-2C4D-B6922B90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Bahnschrift SemiBold" panose="020B0502040204020203" pitchFamily="34" charset="0"/>
              </a:rPr>
              <a:t>Основные стандарты взаимодействия с клиентом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69DF71-355D-D328-ABCB-97DB2D22B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56" y="248785"/>
            <a:ext cx="1042506" cy="9571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60C264-9198-772C-1979-D30633932BC5}"/>
              </a:ext>
            </a:extLst>
          </p:cNvPr>
          <p:cNvSpPr txBox="1"/>
          <p:nvPr/>
        </p:nvSpPr>
        <p:spPr>
          <a:xfrm>
            <a:off x="279653" y="2055813"/>
            <a:ext cx="6578348" cy="3900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Bahnschrift SemiBold" panose="020B0502040204020203" pitchFamily="34" charset="0"/>
              </a:rPr>
              <a:t>① </a:t>
            </a:r>
            <a:r>
              <a:rPr lang="ru-RU" sz="2000" dirty="0">
                <a:latin typeface="Bahnschrift SemiBold" panose="020B0502040204020203" pitchFamily="34" charset="0"/>
              </a:rPr>
              <a:t>Искренность и позитивное настроение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Bahnschrift SemiBold" panose="020B0502040204020203" pitchFamily="34" charset="0"/>
              </a:rPr>
              <a:t>② </a:t>
            </a:r>
            <a:r>
              <a:rPr lang="ru-RU" sz="2000" dirty="0">
                <a:latin typeface="Bahnschrift SemiBold" panose="020B0502040204020203" pitchFamily="34" charset="0"/>
              </a:rPr>
              <a:t>Минимальное время ожидания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Bahnschrift SemiBold" panose="020B0502040204020203" pitchFamily="34" charset="0"/>
              </a:rPr>
              <a:t>③ </a:t>
            </a:r>
            <a:r>
              <a:rPr lang="ru-RU" sz="2000" dirty="0">
                <a:latin typeface="Bahnschrift SemiBold" panose="020B0502040204020203" pitchFamily="34" charset="0"/>
              </a:rPr>
              <a:t>Навыки переговоров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Bahnschrift SemiBold" panose="020B0502040204020203" pitchFamily="34" charset="0"/>
              </a:rPr>
              <a:t>④ </a:t>
            </a:r>
            <a:r>
              <a:rPr lang="ru-RU" sz="2000" dirty="0">
                <a:latin typeface="Bahnschrift SemiBold" panose="020B0502040204020203" pitchFamily="34" charset="0"/>
              </a:rPr>
              <a:t>Слышать клиента и слушать его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Bahnschrift SemiBold" panose="020B0502040204020203" pitchFamily="34" charset="0"/>
              </a:rPr>
              <a:t>⑤ </a:t>
            </a:r>
            <a:r>
              <a:rPr lang="ru-RU" sz="2000" dirty="0">
                <a:latin typeface="Bahnschrift SemiBold" panose="020B0502040204020203" pitchFamily="34" charset="0"/>
              </a:rPr>
              <a:t>Обращение по имени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Bahnschrift SemiBold" panose="020B0502040204020203" pitchFamily="34" charset="0"/>
              </a:rPr>
              <a:t>⑥ </a:t>
            </a:r>
            <a:r>
              <a:rPr lang="ru-RU" sz="2000" dirty="0">
                <a:latin typeface="Bahnschrift SemiBold" panose="020B0502040204020203" pitchFamily="34" charset="0"/>
              </a:rPr>
              <a:t>Бойкот лжи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Bahnschrift SemiBold" panose="020B0502040204020203" pitchFamily="34" charset="0"/>
              </a:rPr>
              <a:t>⑦ </a:t>
            </a:r>
            <a:r>
              <a:rPr lang="ru-RU" sz="2000" dirty="0">
                <a:latin typeface="Bahnschrift SemiBold" panose="020B0502040204020203" pitchFamily="34" charset="0"/>
              </a:rPr>
              <a:t>Деятельность на опережение</a:t>
            </a:r>
          </a:p>
        </p:txBody>
      </p:sp>
    </p:spTree>
    <p:extLst>
      <p:ext uri="{BB962C8B-B14F-4D97-AF65-F5344CB8AC3E}">
        <p14:creationId xmlns:p14="http://schemas.microsoft.com/office/powerpoint/2010/main" val="842793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F813B2-29E4-88C2-B7C7-09A1AB5D0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5997"/>
            <a:ext cx="12192000" cy="4572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35E014-36EA-F608-A53A-F869DA54B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Bahnschrift SemiBold" panose="020B0502040204020203" pitchFamily="34" charset="0"/>
              </a:rPr>
              <a:t>Взаимодействие с клиентами с помощью CRM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068FB1-CA01-6CB0-D4A1-4E0899B37A98}"/>
              </a:ext>
            </a:extLst>
          </p:cNvPr>
          <p:cNvSpPr txBox="1"/>
          <p:nvPr/>
        </p:nvSpPr>
        <p:spPr>
          <a:xfrm>
            <a:off x="277091" y="2032623"/>
            <a:ext cx="34359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Bahnschrift SemiBold" panose="020B0502040204020203" pitchFamily="34" charset="0"/>
              </a:rPr>
              <a:t>Зачем делать акцент на личном подходе?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4724B9-A2BB-9E83-E251-C3E3D199A753}"/>
              </a:ext>
            </a:extLst>
          </p:cNvPr>
          <p:cNvSpPr txBox="1"/>
          <p:nvPr/>
        </p:nvSpPr>
        <p:spPr>
          <a:xfrm>
            <a:off x="8478984" y="3374943"/>
            <a:ext cx="2992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Bahnschrift SemiBold" panose="020B0502040204020203" pitchFamily="34" charset="0"/>
              </a:rPr>
              <a:t>Как выделиться?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4DAD83-8440-1BE6-E861-70C4786BED5F}"/>
              </a:ext>
            </a:extLst>
          </p:cNvPr>
          <p:cNvSpPr txBox="1"/>
          <p:nvPr/>
        </p:nvSpPr>
        <p:spPr>
          <a:xfrm>
            <a:off x="498764" y="4329050"/>
            <a:ext cx="34359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Bahnschrift SemiBold" panose="020B0502040204020203" pitchFamily="34" charset="0"/>
              </a:rPr>
              <a:t>Как удовлетворить потребности ста тысяч человек?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169AE7-E674-9A02-17DA-418A2DDE2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46" y="275070"/>
            <a:ext cx="1042506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5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2C9892-50D5-2E82-3283-5455BF346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B0A613-80F6-8D4B-4318-183B64EFA745}"/>
              </a:ext>
            </a:extLst>
          </p:cNvPr>
          <p:cNvSpPr txBox="1"/>
          <p:nvPr/>
        </p:nvSpPr>
        <p:spPr>
          <a:xfrm rot="20714999">
            <a:off x="538673" y="871768"/>
            <a:ext cx="2289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Bahnschrift SemiBold" panose="020B0502040204020203" pitchFamily="34" charset="0"/>
              </a:rPr>
              <a:t>Деление клиентской базы на сегменты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CCFB24-190B-D2A9-D3B9-DEF7702BFDE9}"/>
              </a:ext>
            </a:extLst>
          </p:cNvPr>
          <p:cNvSpPr txBox="1"/>
          <p:nvPr/>
        </p:nvSpPr>
        <p:spPr>
          <a:xfrm>
            <a:off x="3089563" y="1746645"/>
            <a:ext cx="3006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SemiBold" panose="020B0502040204020203" pitchFamily="34" charset="0"/>
              </a:rPr>
              <a:t>Данные статистики из </a:t>
            </a:r>
            <a:r>
              <a:rPr lang="en-US" sz="2400" dirty="0">
                <a:latin typeface="Bahnschrift SemiBold" panose="020B0502040204020203" pitchFamily="34" charset="0"/>
              </a:rPr>
              <a:t>CRM </a:t>
            </a:r>
            <a:endParaRPr lang="ru-RU" sz="2400" dirty="0">
              <a:latin typeface="Bahnschrift SemiBold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185A9E-32BA-055C-6FC0-6C8236437C4B}"/>
              </a:ext>
            </a:extLst>
          </p:cNvPr>
          <p:cNvSpPr txBox="1"/>
          <p:nvPr/>
        </p:nvSpPr>
        <p:spPr>
          <a:xfrm>
            <a:off x="5491512" y="1148766"/>
            <a:ext cx="41286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Bahnschrift SemiBold" panose="020B0502040204020203" pitchFamily="34" charset="0"/>
              </a:rPr>
              <a:t>Анализ продаж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078D58-CE68-3814-8879-497C564E42C5}"/>
              </a:ext>
            </a:extLst>
          </p:cNvPr>
          <p:cNvSpPr txBox="1"/>
          <p:nvPr/>
        </p:nvSpPr>
        <p:spPr>
          <a:xfrm>
            <a:off x="8676700" y="1194932"/>
            <a:ext cx="3962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Bahnschrift SemiBold" panose="020B0502040204020203" pitchFamily="34" charset="0"/>
              </a:rPr>
              <a:t>Автоматизация</a:t>
            </a:r>
          </a:p>
          <a:p>
            <a:pPr algn="ctr"/>
            <a:r>
              <a:rPr lang="ru-RU" sz="2400" dirty="0">
                <a:latin typeface="Bahnschrift SemiBold" panose="020B0502040204020203" pitchFamily="34" charset="0"/>
              </a:rPr>
              <a:t>бизнес-процессов </a:t>
            </a:r>
          </a:p>
        </p:txBody>
      </p:sp>
    </p:spTree>
    <p:extLst>
      <p:ext uri="{BB962C8B-B14F-4D97-AF65-F5344CB8AC3E}">
        <p14:creationId xmlns:p14="http://schemas.microsoft.com/office/powerpoint/2010/main" val="2442572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82846-8723-54DE-2FD4-19812540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B3C5FD-9A7A-8C99-3CFB-2381C9EC9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8625"/>
            <a:ext cx="11430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504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112</Words>
  <Application>Microsoft Office PowerPoint</Application>
  <PresentationFormat>Широкоэкранный</PresentationFormat>
  <Paragraphs>35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Bahnschrift SemiBold</vt:lpstr>
      <vt:lpstr>Bahnschrift SemiBold SemiConden</vt:lpstr>
      <vt:lpstr>Calibri</vt:lpstr>
      <vt:lpstr>Calibri Light</vt:lpstr>
      <vt:lpstr>Тема Office</vt:lpstr>
      <vt:lpstr>Взаимодействие  с клиентами</vt:lpstr>
      <vt:lpstr>Что такое коммуникация?</vt:lpstr>
      <vt:lpstr>Почему важно поддерживать диалог с клиентами</vt:lpstr>
      <vt:lpstr>Основные стандарты взаимодействия с клиентом</vt:lpstr>
      <vt:lpstr>Взаимодействие с клиентами с помощью CRM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 с клиентами</dc:title>
  <dc:creator>Васильева Ульяна Игоревна</dc:creator>
  <cp:lastModifiedBy>Васильева Ульяна Игоревна</cp:lastModifiedBy>
  <cp:revision>1</cp:revision>
  <dcterms:created xsi:type="dcterms:W3CDTF">2023-04-05T13:19:00Z</dcterms:created>
  <dcterms:modified xsi:type="dcterms:W3CDTF">2023-04-05T15:08:32Z</dcterms:modified>
</cp:coreProperties>
</file>