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B5AE"/>
    <a:srgbClr val="9CBDB6"/>
    <a:srgbClr val="36A4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viewProps" Target="view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1C311-D94D-7293-8633-A5601C193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10E0F1-F3BC-599C-331D-2F65A7E3B1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1A46E3-5796-87D5-37C4-459D54758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E5D845-9029-B5E9-A5E3-CCA43D0BD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DFAAC2-C232-EC7A-C60D-10CF446AD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82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F53508-8D4B-AB30-DDCB-6EB7FD84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08179F-4A75-822E-73DA-FFA53BC24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5225D9-2C5A-85D7-CC97-C1BA31E43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A1D6DE-EEE9-1620-FA8B-B15E5F268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41FF02-E857-4959-8C15-16897A7B4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392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05944-D968-3093-289F-C36563DAB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FD0A71-1BCD-3B73-00C9-B12AC6289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200783-7702-94DC-D578-283DED09C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14C0A9-96B2-D97D-516E-9782BDEB4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2361D3-5108-042F-52EB-A49F7B8DD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625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7D17B0-DD3B-F34E-A28D-8C484BAE4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6E1FB4-F422-1961-BD0F-2BA3EBFCB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5DBADE-7075-DAEF-B6F9-E533CFEE3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2BA78C-026B-B50A-CE49-588F051CD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F73758-20E2-331F-403C-FFBB6F83A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4237B5-34E7-1686-EBED-E5B46FE19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62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25C47-5B55-7643-914F-737219052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803987-B748-1C5C-533A-BE35EF8E3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CC987A-D651-6A9B-946E-E770A48F6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F4D8513-9A2E-2808-1345-D834171124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B174B54-7584-4BE0-E21F-69435188BF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DBC147A-C94E-31C9-42B4-BC482F4EC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F9F0A5-D4E8-66BC-7133-AF5AF92A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795C89B-7BE6-587A-7678-91C75CF0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33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3C06F7-5F09-1B08-1E9E-31D131592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E497F2-49FB-0AE9-FE39-691B9E999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92F746F-C44E-6C5B-D130-3DAFB8F12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1D0928-89A5-0C96-51A9-57565D7E4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024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E77572-E689-68B8-6892-3B794314D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F2D17D2-24B2-C701-B127-FC6CB4D47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ED7C282-4CBB-F644-61F7-1195A9DDD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51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B360E3-83C6-7EC0-A48D-5C71EC515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591CDC-3827-525C-85D2-B057ABA48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3B42AF-81E8-4D45-34A4-2707608FE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442A4F-FA20-84DD-1DAF-6170BF58A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0552D8-193F-1F2B-C50C-278CF5B0F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AA0B01-3FD0-6F3C-CC6C-8724816AA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29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DFC6F-6E70-141A-AB7C-4C061AE71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CBE3CC7-0559-DE4C-3F00-3A149DD1AE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08010FF-BC00-74F9-1A84-A11BA8543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E1A169-D69D-2BE7-80F3-CF2BD8B0E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B2BC67-9948-C75F-2186-453B86990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C2DC655-C37A-0CA5-9328-EC0D4F179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312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7E3C98-1E32-6ADB-2479-97DEBED9F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0ACF14-0ED0-A295-6674-559BD62599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2A8EB0-57E0-D0DA-A4B9-596A99193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32443A-CA85-8AD5-A04A-4943A0C75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CFC989-01D4-B061-C7CA-5E517ACE6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477D96C-9919-9A95-AD3E-50849B4E7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E2BFA4D-5EF6-B2C3-6EE2-DD023A16F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B29CE2-696B-9498-4C20-EC93ECC01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3761E9-BB6C-B78E-D2FB-0B217A5C3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3486F3-ECDF-482B-FE0F-E4002D03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894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0BAD5-6F41-E2A4-F970-BBBA82A51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0BF22B-C2BD-98FF-E328-C5E1B5BE5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6EAE03-1EA2-47CE-2FF3-C514DB0128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0A47-C16C-46A8-9AF8-A1C748049D86}" type="datetimeFigureOut">
              <a:rPr lang="ru-RU" smtClean="0"/>
              <a:t>23.04.2023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40B29A-530A-9FAC-E5EC-B89F2EA19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5D1747-D777-39BC-7359-7D6F4444A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773EE-12A9-4ED3-B87D-52003981A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1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 /><Relationship Id="rId13" Type="http://schemas.openxmlformats.org/officeDocument/2006/relationships/image" Target="../media/image22.png" /><Relationship Id="rId3" Type="http://schemas.openxmlformats.org/officeDocument/2006/relationships/image" Target="../media/image12.png" /><Relationship Id="rId7" Type="http://schemas.openxmlformats.org/officeDocument/2006/relationships/image" Target="../media/image16.png" /><Relationship Id="rId12" Type="http://schemas.openxmlformats.org/officeDocument/2006/relationships/image" Target="../media/image21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5.png" /><Relationship Id="rId11" Type="http://schemas.openxmlformats.org/officeDocument/2006/relationships/image" Target="../media/image20.png" /><Relationship Id="rId5" Type="http://schemas.openxmlformats.org/officeDocument/2006/relationships/image" Target="../media/image14.png" /><Relationship Id="rId15" Type="http://schemas.openxmlformats.org/officeDocument/2006/relationships/image" Target="../media/image2.png" /><Relationship Id="rId10" Type="http://schemas.openxmlformats.org/officeDocument/2006/relationships/image" Target="../media/image19.png" /><Relationship Id="rId4" Type="http://schemas.openxmlformats.org/officeDocument/2006/relationships/image" Target="../media/image13.png" /><Relationship Id="rId9" Type="http://schemas.openxmlformats.org/officeDocument/2006/relationships/image" Target="../media/image18.png" /><Relationship Id="rId14" Type="http://schemas.openxmlformats.org/officeDocument/2006/relationships/image" Target="../media/image23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video" Target="../media/media1.MOV" /><Relationship Id="rId1" Type="http://schemas.microsoft.com/office/2007/relationships/media" Target="../media/media1.MOV" /><Relationship Id="rId4" Type="http://schemas.openxmlformats.org/officeDocument/2006/relationships/image" Target="../media/image24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video" Target="../media/media2.MOV" /><Relationship Id="rId1" Type="http://schemas.microsoft.com/office/2007/relationships/media" Target="../media/media2.MOV" /><Relationship Id="rId4" Type="http://schemas.openxmlformats.org/officeDocument/2006/relationships/image" Target="../media/image26.pn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C183C3-73B4-CD0C-A4CC-D007C48B4C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D6A64-C749-3086-3DC4-CAE4AD820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1090" y="1330182"/>
            <a:ext cx="5624947" cy="23876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СЛЕДОВАТЕЛЬ КАК СТОРОНА ОБВИНЕНИЯ В УГОЛОВНОМ ПРОЦЕССЕ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3B0A8AB-98AE-F4A6-33F4-68370F1D0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38" y="183826"/>
            <a:ext cx="104250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71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B7A26C-D43E-CD88-3953-5345A043D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02" y="248785"/>
            <a:ext cx="1042506" cy="9571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2E85B3-A028-F088-7B47-E7B8BFAD1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360" y="3773980"/>
            <a:ext cx="3084020" cy="30840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5646DA-C62A-7A56-8043-24FDE79C7F8A}"/>
              </a:ext>
            </a:extLst>
          </p:cNvPr>
          <p:cNvSpPr txBox="1"/>
          <p:nvPr/>
        </p:nvSpPr>
        <p:spPr>
          <a:xfrm>
            <a:off x="784086" y="2505670"/>
            <a:ext cx="1062382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kern="100" dirty="0">
                <a:effectLst/>
                <a:latin typeface="Bahnschrift Condense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Следователь является должностным лицом, уполномоченным в пределах компетенции, предусмотренной Уголовно-процессуальным Кодексом, осуществлять предварительное следствие по уголовному делу.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739D9B-3A97-F81A-0AFD-6003088AFB19}"/>
              </a:ext>
            </a:extLst>
          </p:cNvPr>
          <p:cNvSpPr txBox="1"/>
          <p:nvPr/>
        </p:nvSpPr>
        <p:spPr>
          <a:xfrm>
            <a:off x="3872345" y="248785"/>
            <a:ext cx="4447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Bahnschrift Condensed" panose="020B0502040204020203" pitchFamily="34" charset="0"/>
              </a:rPr>
              <a:t>ОПРЕДЕЛЕНИЕ</a:t>
            </a:r>
          </a:p>
        </p:txBody>
      </p:sp>
    </p:spTree>
    <p:extLst>
      <p:ext uri="{BB962C8B-B14F-4D97-AF65-F5344CB8AC3E}">
        <p14:creationId xmlns:p14="http://schemas.microsoft.com/office/powerpoint/2010/main" val="1244932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5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BBF1B5-AA0E-4CC0-0292-B1BD97A78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712" y="1007032"/>
            <a:ext cx="2396836" cy="235917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DEC8F8-C198-1F60-3491-AACF2373E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34" y="3606278"/>
            <a:ext cx="2355820" cy="23188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9A20A3-9016-A0D2-310F-2C33AE72F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98662"/>
            <a:ext cx="1042506" cy="9571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DC9F56-9D3A-DE42-64A7-03CC8BCC7D3E}"/>
              </a:ext>
            </a:extLst>
          </p:cNvPr>
          <p:cNvSpPr txBox="1"/>
          <p:nvPr/>
        </p:nvSpPr>
        <p:spPr>
          <a:xfrm>
            <a:off x="3290454" y="424820"/>
            <a:ext cx="5611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Bahnschrift Condensed" panose="020B0502040204020203" pitchFamily="34" charset="0"/>
              </a:rPr>
              <a:t>ПОЛНОМОЧИЯ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BC904-DD92-C4D7-BE58-75C8728D8B5F}"/>
              </a:ext>
            </a:extLst>
          </p:cNvPr>
          <p:cNvSpPr txBox="1"/>
          <p:nvPr/>
        </p:nvSpPr>
        <p:spPr>
          <a:xfrm>
            <a:off x="2286000" y="2493818"/>
            <a:ext cx="7412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>
                <a:latin typeface="Bahnschrift Condensed" panose="020B0502040204020203" pitchFamily="34" charset="0"/>
              </a:rPr>
              <a:t>Результат расследования, на основании которого дело направляют прокурору, а затем в суд, или прекращают за отсутствием преступления.</a:t>
            </a:r>
          </a:p>
        </p:txBody>
      </p:sp>
    </p:spTree>
    <p:extLst>
      <p:ext uri="{BB962C8B-B14F-4D97-AF65-F5344CB8AC3E}">
        <p14:creationId xmlns:p14="http://schemas.microsoft.com/office/powerpoint/2010/main" val="3994144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5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D360E6-B7CE-5A3E-774D-C5FAFCC7E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56" y="262640"/>
            <a:ext cx="1042506" cy="9571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4658D2-4CC1-FF1E-A8FF-D77D207C7D41}"/>
              </a:ext>
            </a:extLst>
          </p:cNvPr>
          <p:cNvSpPr txBox="1"/>
          <p:nvPr/>
        </p:nvSpPr>
        <p:spPr>
          <a:xfrm>
            <a:off x="332509" y="5462724"/>
            <a:ext cx="42949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ahnschrift Condensed" panose="020B0502040204020203" pitchFamily="34" charset="0"/>
              </a:rPr>
              <a:t>Следователи Следственного комитета РФ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45FB4B-D3EA-3F92-DA78-4D0AD17E5B23}"/>
              </a:ext>
            </a:extLst>
          </p:cNvPr>
          <p:cNvSpPr txBox="1"/>
          <p:nvPr/>
        </p:nvSpPr>
        <p:spPr>
          <a:xfrm>
            <a:off x="7980219" y="5462724"/>
            <a:ext cx="47521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ahnschrift Condensed" panose="020B0502040204020203" pitchFamily="34" charset="0"/>
              </a:rPr>
              <a:t>Следователи органов ФСБ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103E89-3C25-DE88-8C45-D76F4DD70CC4}"/>
              </a:ext>
            </a:extLst>
          </p:cNvPr>
          <p:cNvSpPr txBox="1"/>
          <p:nvPr/>
        </p:nvSpPr>
        <p:spPr>
          <a:xfrm>
            <a:off x="4627418" y="4444517"/>
            <a:ext cx="4114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Bahnschrift Condensed" panose="020B0502040204020203" pitchFamily="34" charset="0"/>
              </a:rPr>
              <a:t>Следователи МВД РФ 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0E819A-B30C-04BC-EC67-E4D691180C80}"/>
              </a:ext>
            </a:extLst>
          </p:cNvPr>
          <p:cNvSpPr txBox="1"/>
          <p:nvPr/>
        </p:nvSpPr>
        <p:spPr>
          <a:xfrm>
            <a:off x="3900054" y="262640"/>
            <a:ext cx="4391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Bahnschrift Condensed" panose="020B0502040204020203" pitchFamily="34" charset="0"/>
              </a:rPr>
              <a:t>ПОДРАЗДЕЛЕНИЯ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C8AD6D4-46DB-EC9F-72AB-0C2876530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562" y="2223946"/>
            <a:ext cx="2445327" cy="308234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9598E8C-7F39-1CD8-CE4F-A3E8635A6C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577" y="1623912"/>
            <a:ext cx="3948844" cy="229033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BA349A-DB75-A2AC-6683-A852965F7D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1" y="2021201"/>
            <a:ext cx="3487834" cy="348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92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5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E56222-B436-9159-55F8-4CC0A1FB5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4" y="1606671"/>
            <a:ext cx="4367646" cy="43676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0C74C5C-47A7-CEE8-E46E-F8AAC27275E2}"/>
              </a:ext>
            </a:extLst>
          </p:cNvPr>
          <p:cNvSpPr txBox="1"/>
          <p:nvPr/>
        </p:nvSpPr>
        <p:spPr>
          <a:xfrm>
            <a:off x="4561610" y="1478241"/>
            <a:ext cx="743642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Bahnschrift Condensed" panose="020B0502040204020203" pitchFamily="34" charset="0"/>
              </a:rPr>
              <a:t>Возбуждать уголовные дела (п. 1 ст. 146 УПК);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Bahnschrift Condensed" panose="020B0502040204020203" pitchFamily="34" charset="0"/>
              </a:rPr>
              <a:t>Квалифицировать преступления для определения направления подследственности (п. 2 ч. 2 ст. 38 УПК);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r>
              <a:rPr lang="ru-RU" sz="3200" dirty="0">
                <a:latin typeface="Bahnschrift Condensed" panose="020B0502040204020203" pitchFamily="34" charset="0"/>
              </a:rPr>
              <a:t>Определять направление расследования, на свое усмотрение применять различные следственные, процессуальные действия, исключая случаи, требующие специального решения.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761500-BD22-56E6-4502-8E15E9178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64" y="299923"/>
            <a:ext cx="1042506" cy="9571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703E8B-EC1D-4F55-76AF-B61D45657BCD}"/>
              </a:ext>
            </a:extLst>
          </p:cNvPr>
          <p:cNvSpPr txBox="1"/>
          <p:nvPr/>
        </p:nvSpPr>
        <p:spPr>
          <a:xfrm>
            <a:off x="3983182" y="363001"/>
            <a:ext cx="4225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Bahnschrift Condensed" panose="020B0502040204020203" pitchFamily="34" charset="0"/>
              </a:rPr>
              <a:t>ПРАВА</a:t>
            </a:r>
          </a:p>
        </p:txBody>
      </p:sp>
    </p:spTree>
    <p:extLst>
      <p:ext uri="{BB962C8B-B14F-4D97-AF65-F5344CB8AC3E}">
        <p14:creationId xmlns:p14="http://schemas.microsoft.com/office/powerpoint/2010/main" val="1433236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78CD66-A2A4-0689-67DA-377026360AC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rgbClr val="94B5AE"/>
            </a:fgClr>
            <a:bgClr>
              <a:schemeClr val="bg1"/>
            </a:bgClr>
          </a:patt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882468-C877-FA01-BC9A-62D3CE06F87C}"/>
              </a:ext>
            </a:extLst>
          </p:cNvPr>
          <p:cNvSpPr txBox="1"/>
          <p:nvPr/>
        </p:nvSpPr>
        <p:spPr>
          <a:xfrm>
            <a:off x="324196" y="1466072"/>
            <a:ext cx="564988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Учесть все особенности преступления, принятого в производство дела, и производить объективное расследование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B34D37-8DCF-2DCB-3A05-1D2AE41FEA5D}"/>
              </a:ext>
            </a:extLst>
          </p:cNvPr>
          <p:cNvSpPr txBox="1"/>
          <p:nvPr/>
        </p:nvSpPr>
        <p:spPr>
          <a:xfrm>
            <a:off x="4066309" y="207818"/>
            <a:ext cx="4059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Bahnschrift Condensed" panose="020B0502040204020203" pitchFamily="34" charset="0"/>
              </a:rPr>
              <a:t>ОБЯЗАННОСТИ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A0929E-DAB1-C25C-6207-609E017E4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66" y="207818"/>
            <a:ext cx="1042506" cy="9571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341509-7888-DE6B-2DB7-155A2B2D02B0}"/>
              </a:ext>
            </a:extLst>
          </p:cNvPr>
          <p:cNvSpPr txBox="1"/>
          <p:nvPr/>
        </p:nvSpPr>
        <p:spPr>
          <a:xfrm>
            <a:off x="6359236" y="3889062"/>
            <a:ext cx="58327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Способствовать устранению обстоятельств, которые способствовали совершению преступлений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2217A9-A048-8765-186C-71171C0DEC56}"/>
              </a:ext>
            </a:extLst>
          </p:cNvPr>
          <p:cNvSpPr txBox="1"/>
          <p:nvPr/>
        </p:nvSpPr>
        <p:spPr>
          <a:xfrm>
            <a:off x="263236" y="3674368"/>
            <a:ext cx="62179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Определить лиц, совершивших преступные деяния и привлечь их в качестве обвиняемых, установить невиновность неосновательно попавших под подозрение лиц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5E9EE6-F3CF-8AF0-94EE-A728D689ECEB}"/>
              </a:ext>
            </a:extLst>
          </p:cNvPr>
          <p:cNvSpPr txBox="1"/>
          <p:nvPr/>
        </p:nvSpPr>
        <p:spPr>
          <a:xfrm>
            <a:off x="5974080" y="1892737"/>
            <a:ext cx="62068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Bahnschrift Condensed" panose="020B0502040204020203" pitchFamily="34" charset="0"/>
              </a:rPr>
              <a:t>Определить обстоятельства и предмет доказывания, собрать и проверить правдивость всех доказательств</a:t>
            </a:r>
          </a:p>
        </p:txBody>
      </p:sp>
    </p:spTree>
    <p:extLst>
      <p:ext uri="{BB962C8B-B14F-4D97-AF65-F5344CB8AC3E}">
        <p14:creationId xmlns:p14="http://schemas.microsoft.com/office/powerpoint/2010/main" val="22974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8554B7-E7C5-9B83-DFCA-064537F09C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0257" y="0"/>
            <a:ext cx="10275918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26E9DE-6BE4-8DD0-E367-2F1320B78E8A}"/>
              </a:ext>
            </a:extLst>
          </p:cNvPr>
          <p:cNvSpPr txBox="1"/>
          <p:nvPr/>
        </p:nvSpPr>
        <p:spPr>
          <a:xfrm>
            <a:off x="3542930" y="3361403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Bahnschrift Condensed" panose="020B0502040204020203" pitchFamily="34" charset="0"/>
              </a:rPr>
              <a:t>Коммуникативность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8DDED6-7019-AC77-9A3F-ABF77119C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10" y="207222"/>
            <a:ext cx="1042506" cy="9571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4740FD-2898-0165-89FF-8855A72C904D}"/>
              </a:ext>
            </a:extLst>
          </p:cNvPr>
          <p:cNvSpPr txBox="1"/>
          <p:nvPr/>
        </p:nvSpPr>
        <p:spPr>
          <a:xfrm rot="10800000" flipV="1">
            <a:off x="2154382" y="207222"/>
            <a:ext cx="7883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Bahnschrift Condensed" panose="020B0502040204020203" pitchFamily="34" charset="0"/>
              </a:rPr>
              <a:t>ЛИЧНОСТНЫЕ КАЧЕСТВА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3D403-97A0-88B2-DAFB-F9CE16D4D8DF}"/>
              </a:ext>
            </a:extLst>
          </p:cNvPr>
          <p:cNvSpPr txBox="1"/>
          <p:nvPr/>
        </p:nvSpPr>
        <p:spPr>
          <a:xfrm>
            <a:off x="3706428" y="2914630"/>
            <a:ext cx="7101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Bahnschrift Condensed" panose="020B0502040204020203" pitchFamily="34" charset="0"/>
              </a:rPr>
              <a:t>Сообразительность</a:t>
            </a:r>
            <a:r>
              <a:rPr lang="ru-RU" sz="32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5B4543-AAF2-145E-B2F3-E26527FF5935}"/>
              </a:ext>
            </a:extLst>
          </p:cNvPr>
          <p:cNvSpPr txBox="1"/>
          <p:nvPr/>
        </p:nvSpPr>
        <p:spPr>
          <a:xfrm>
            <a:off x="2667000" y="4701898"/>
            <a:ext cx="685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Bahnschrift Condensed" panose="020B0502040204020203" pitchFamily="34" charset="0"/>
              </a:rPr>
              <a:t>Умение слышать и слушать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2773D9-EF8E-4110-12E3-FE44EEB7E941}"/>
              </a:ext>
            </a:extLst>
          </p:cNvPr>
          <p:cNvSpPr txBox="1"/>
          <p:nvPr/>
        </p:nvSpPr>
        <p:spPr>
          <a:xfrm>
            <a:off x="3063240" y="415257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Bahnschrift Condensed" panose="020B0502040204020203" pitchFamily="34" charset="0"/>
              </a:rPr>
              <a:t>Наблюдательность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23E8D2-93EB-1602-45C2-86D458A2AF6B}"/>
              </a:ext>
            </a:extLst>
          </p:cNvPr>
          <p:cNvSpPr txBox="1"/>
          <p:nvPr/>
        </p:nvSpPr>
        <p:spPr>
          <a:xfrm>
            <a:off x="3349101" y="371712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Bahnschrift Condensed" panose="020B0502040204020203" pitchFamily="34" charset="0"/>
              </a:rPr>
              <a:t>Настойчивость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828D3A-A219-C1D0-70E3-06009706B187}"/>
              </a:ext>
            </a:extLst>
          </p:cNvPr>
          <p:cNvSpPr txBox="1"/>
          <p:nvPr/>
        </p:nvSpPr>
        <p:spPr>
          <a:xfrm>
            <a:off x="464302" y="5580728"/>
            <a:ext cx="60945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3200" dirty="0">
                <a:latin typeface="Bahnschrift Condensed" panose="020B0502040204020203" pitchFamily="34" charset="0"/>
              </a:rPr>
              <a:t>Эмоциональная устойчивость</a:t>
            </a:r>
          </a:p>
        </p:txBody>
      </p:sp>
    </p:spTree>
    <p:extLst>
      <p:ext uri="{BB962C8B-B14F-4D97-AF65-F5344CB8AC3E}">
        <p14:creationId xmlns:p14="http://schemas.microsoft.com/office/powerpoint/2010/main" val="2884110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34752FF1-61F2-9449-DBC9-3A8F1C144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017" y="4362570"/>
            <a:ext cx="762066" cy="75597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FA2D397-DA28-CA65-F6E2-80A9F667A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89816">
            <a:off x="6476144" y="560067"/>
            <a:ext cx="963251" cy="9998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3E5441-3F65-766D-199D-D423F3083B9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37846">
            <a:off x="1591120" y="3194843"/>
            <a:ext cx="622757" cy="59616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C4064A4-1F7B-313E-CB25-FCAFD6838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484" y="3082195"/>
            <a:ext cx="896190" cy="89619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5C792F5-D6C8-290A-2067-60C2AE6F2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34290">
            <a:off x="5339710" y="3521298"/>
            <a:ext cx="963251" cy="9998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565B23-D33F-7D6A-646C-77C75FEE84EF}"/>
              </a:ext>
            </a:extLst>
          </p:cNvPr>
          <p:cNvSpPr txBox="1"/>
          <p:nvPr/>
        </p:nvSpPr>
        <p:spPr>
          <a:xfrm>
            <a:off x="1734265" y="3065769"/>
            <a:ext cx="392530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latin typeface="Bahnschrift Condensed" panose="020B0502040204020203" pitchFamily="34" charset="0"/>
              </a:rPr>
              <a:t>БЮДЖЕТ</a:t>
            </a:r>
          </a:p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Русский язык – порог 60 баллов;</a:t>
            </a:r>
          </a:p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Обществознание – порог 60 баллов;</a:t>
            </a:r>
          </a:p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История/Иностранный язык – порог 60 баллов.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4E10CB-9520-BAAA-89D7-DC286DF0D26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26787">
            <a:off x="9503286" y="2802892"/>
            <a:ext cx="665687" cy="59036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DF4024F-EBBD-EAD0-5734-112A46C8420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440" y="3429000"/>
            <a:ext cx="759757" cy="7597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878DAC-E9BA-381D-91D6-830679BA8F8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215" y="2566721"/>
            <a:ext cx="653175" cy="6525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79AEF10-92A8-ED94-84BA-BB2FBFFCDEE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251" y="410402"/>
            <a:ext cx="759758" cy="75975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5B9B458-3BA2-DA7C-57C6-D89FD2E617C7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8714">
            <a:off x="690749" y="1960950"/>
            <a:ext cx="756884" cy="81230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0C11DFE-90DB-CC4D-025B-692DBB811E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6409315" y="4583166"/>
            <a:ext cx="853514" cy="85961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679B77B-C555-446C-30AC-B04FA6C144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8780472">
            <a:off x="3296139" y="5748486"/>
            <a:ext cx="853514" cy="85961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5AD00C-D47B-E7C3-D0A8-574B69C111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3901529" y="578367"/>
            <a:ext cx="853514" cy="85961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F472E12-2ADF-87E3-DB5A-3CFDC4F183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0873" y="1557106"/>
            <a:ext cx="853514" cy="85961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54E51F2-AD02-BA83-3C75-C8CE2B9AF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36370">
            <a:off x="8870784" y="5073136"/>
            <a:ext cx="963251" cy="99983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F2F9970-A8D6-A057-318A-B6BB705A6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465068">
            <a:off x="768103" y="4086300"/>
            <a:ext cx="963251" cy="99983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B53B5241-727D-3487-542A-40FFAD2C1E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923563" y="5653423"/>
            <a:ext cx="652329" cy="65232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C563138-7D61-3B12-7A92-089607A777A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4335313">
            <a:off x="1248232" y="403115"/>
            <a:ext cx="652329" cy="65232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03A530F-42F2-591A-4E27-5D60A30D3C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01420" y="3808878"/>
            <a:ext cx="652329" cy="65232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90483AD-25CD-0E50-C57A-79F500652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5284" y="1557106"/>
            <a:ext cx="762066" cy="75597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8BF916E-BB15-6339-DEAB-57B2E4CFC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602" y="1644156"/>
            <a:ext cx="762066" cy="75597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1704E6C-C1D9-6F33-0793-9B8EFBFDAC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34937">
            <a:off x="2384259" y="4639816"/>
            <a:ext cx="896190" cy="89619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FF9B3E4-FE22-FE1A-D397-DB694D5E02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254154">
            <a:off x="7311607" y="5606252"/>
            <a:ext cx="896190" cy="89619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33A9395-AE82-0F79-D08B-A4A2F99B41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67387" y="2042822"/>
            <a:ext cx="762066" cy="75597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D1724A8-7F43-D00E-786D-CE5AD69A1B6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36925" y="5665741"/>
            <a:ext cx="762066" cy="75597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3E0BDFF8-9E68-EDD2-3250-F28686ECE9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40137" y="1295591"/>
            <a:ext cx="762066" cy="75597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5352B93-AA5C-3535-5FEC-9A7AB3C3CA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06371" y="5300596"/>
            <a:ext cx="762066" cy="75597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F8B7178-CFD4-F6ED-4ABF-D02FCFEBFEF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997075">
            <a:off x="9266194" y="3796553"/>
            <a:ext cx="859611" cy="853514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548B661F-411B-2CE2-0395-00C467745EB3}"/>
              </a:ext>
            </a:extLst>
          </p:cNvPr>
          <p:cNvSpPr txBox="1"/>
          <p:nvPr/>
        </p:nvSpPr>
        <p:spPr>
          <a:xfrm>
            <a:off x="6233560" y="3055301"/>
            <a:ext cx="415080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Bahnschrift Condensed" panose="020B0502040204020203" pitchFamily="34" charset="0"/>
              </a:rPr>
              <a:t>ПЛАТНОЕ</a:t>
            </a:r>
          </a:p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Русский язык – порог 45 баллов</a:t>
            </a:r>
          </a:p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Обществознание – порог 50 баллов</a:t>
            </a:r>
          </a:p>
          <a:p>
            <a:pPr algn="ctr"/>
            <a:r>
              <a:rPr lang="ru-RU" sz="2400" dirty="0">
                <a:latin typeface="Bahnschrift Condensed" panose="020B0502040204020203" pitchFamily="34" charset="0"/>
              </a:rPr>
              <a:t>История/Иностранный язык – порог 40/35 баллов 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5762AFD-545D-B7F0-5B8F-D5F2E0EE46B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970" y="213005"/>
            <a:ext cx="1042506" cy="95715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5382A0D-7053-DF0A-793A-6FF2A6475AA2}"/>
              </a:ext>
            </a:extLst>
          </p:cNvPr>
          <p:cNvSpPr txBox="1"/>
          <p:nvPr/>
        </p:nvSpPr>
        <p:spPr>
          <a:xfrm>
            <a:off x="2620392" y="197512"/>
            <a:ext cx="6951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Bahnschrift Condensed" panose="020B0502040204020203" pitchFamily="34" charset="0"/>
              </a:rPr>
              <a:t>МИНИМАЛЬНЫЕ БАЛЛЫ ЕГЭ</a:t>
            </a:r>
          </a:p>
        </p:txBody>
      </p:sp>
    </p:spTree>
    <p:extLst>
      <p:ext uri="{BB962C8B-B14F-4D97-AF65-F5344CB8AC3E}">
        <p14:creationId xmlns:p14="http://schemas.microsoft.com/office/powerpoint/2010/main" val="1355309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0629">
            <a:hlinkClick r:id="" action="ppaction://media"/>
            <a:extLst>
              <a:ext uri="{FF2B5EF4-FFF2-40B4-BE49-F238E27FC236}">
                <a16:creationId xmlns:a16="http://schemas.microsoft.com/office/drawing/2014/main" id="{F46FD79F-AEC1-96F9-8A88-D533B86D75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8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5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4DD750-9FD1-10F5-A2D7-2ADD7B550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2857" y="0"/>
            <a:ext cx="4569143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8D23B2-5BE2-ECBF-2D0E-BB0A2B9A681E}"/>
              </a:ext>
            </a:extLst>
          </p:cNvPr>
          <p:cNvSpPr txBox="1"/>
          <p:nvPr/>
        </p:nvSpPr>
        <p:spPr>
          <a:xfrm>
            <a:off x="1721218" y="137603"/>
            <a:ext cx="5521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latin typeface="Bahnschrift Condensed" panose="020B0502040204020203" pitchFamily="34" charset="0"/>
              </a:rPr>
              <a:t>СОВРЕМЕННЫЕ МЕТОДЫ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12AE18C-C0E0-9A36-8945-AFC5C7AC3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2" y="135384"/>
            <a:ext cx="1042506" cy="9571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4CEB2A-6575-27DF-5D31-98D78D102F90}"/>
              </a:ext>
            </a:extLst>
          </p:cNvPr>
          <p:cNvSpPr txBox="1"/>
          <p:nvPr/>
        </p:nvSpPr>
        <p:spPr>
          <a:xfrm>
            <a:off x="1148608" y="2266350"/>
            <a:ext cx="60945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Bahnschrift Condensed" panose="020B0502040204020203" pitchFamily="34" charset="0"/>
              </a:rPr>
              <a:t>Металлоискатель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 err="1">
                <a:latin typeface="Bahnschrift Condensed" panose="020B0502040204020203" pitchFamily="34" charset="0"/>
              </a:rPr>
              <a:t>Цианоакрилатовая</a:t>
            </a:r>
            <a:r>
              <a:rPr lang="ru-RU" sz="3200" dirty="0">
                <a:latin typeface="Bahnschrift Condensed" panose="020B0502040204020203" pitchFamily="34" charset="0"/>
              </a:rPr>
              <a:t> камера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Bahnschrift Condensed" panose="020B0502040204020203" pitchFamily="34" charset="0"/>
              </a:rPr>
              <a:t>Полиграф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Bahnschrift Condensed" panose="020B0502040204020203" pitchFamily="34" charset="0"/>
              </a:rPr>
              <a:t>Оборудование для прослушки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200" dirty="0">
                <a:latin typeface="Bahnschrift Condensed" panose="020B0502040204020203" pitchFamily="34" charset="0"/>
              </a:rPr>
              <a:t>Нестандартные методы</a:t>
            </a:r>
          </a:p>
        </p:txBody>
      </p:sp>
    </p:spTree>
    <p:extLst>
      <p:ext uri="{BB962C8B-B14F-4D97-AF65-F5344CB8AC3E}">
        <p14:creationId xmlns:p14="http://schemas.microsoft.com/office/powerpoint/2010/main" val="3469852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0631">
            <a:hlinkClick r:id="" action="ppaction://media"/>
            <a:extLst>
              <a:ext uri="{FF2B5EF4-FFF2-40B4-BE49-F238E27FC236}">
                <a16:creationId xmlns:a16="http://schemas.microsoft.com/office/drawing/2014/main" id="{E4048D1D-7F3F-9AE8-3EF3-720AE52E97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6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BE3556-622F-B304-6FC7-899B97F0336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9FD383-B989-1903-3E73-95950FF7975E}"/>
              </a:ext>
            </a:extLst>
          </p:cNvPr>
          <p:cNvSpPr txBox="1"/>
          <p:nvPr/>
        </p:nvSpPr>
        <p:spPr>
          <a:xfrm>
            <a:off x="1356360" y="2828835"/>
            <a:ext cx="9479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atin typeface="Bahnschrift Condensed" panose="020B0502040204020203" pitchFamily="34" charset="0"/>
              </a:rPr>
              <a:t>БЛАГОДАРИМ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750191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242</Words>
  <Application>Microsoft Office PowerPoint</Application>
  <PresentationFormat>Широкоэкранный</PresentationFormat>
  <Paragraphs>41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СЛЕДОВАТЕЛЬ КАК СТОРОНА ОБВИНЕНИЯ В УГОЛОВНОМ ПРОЦЕССЕ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СЛЕДОВАТЕЛЬ КАК СТОРОНА ОБВИНЕНИЯ В УГОЛОВНОМ ПРОЦЕССЕ</dc:title>
  <dc:creator>Васильева Ульяна Игоревна</dc:creator>
  <cp:lastModifiedBy>ульяна васильева</cp:lastModifiedBy>
  <cp:revision>3</cp:revision>
  <dcterms:created xsi:type="dcterms:W3CDTF">2023-04-18T12:51:09Z</dcterms:created>
  <dcterms:modified xsi:type="dcterms:W3CDTF">2023-04-23T09:54:49Z</dcterms:modified>
</cp:coreProperties>
</file>