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6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5AE"/>
    <a:srgbClr val="9CBDB6"/>
    <a:srgbClr val="36A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1C311-D94D-7293-8633-A5601C193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10E0F1-F3BC-599C-331D-2F65A7E3B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1A46E3-5796-87D5-37C4-459D5475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5D845-9029-B5E9-A5E3-CCA43D0B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FAAC2-C232-EC7A-C60D-10CF446A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E3C98-1E32-6ADB-2479-97DEBED9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0ACF14-0ED0-A295-6674-559BD6259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2A8EB0-57E0-D0DA-A4B9-596A9919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2443A-CA85-8AD5-A04A-4943A0C7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FC989-01D4-B061-C7CA-5E517ACE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77D96C-9919-9A95-AD3E-50849B4E7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2BFA4D-5EF6-B2C3-6EE2-DD023A16F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29CE2-696B-9498-4C20-EC93ECC0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3761E9-BB6C-B78E-D2FB-0B217A5C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3486F3-ECDF-482B-FE0F-E4002D03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9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53508-8D4B-AB30-DDCB-6EB7FD84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8179F-4A75-822E-73DA-FFA53BC24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225D9-2C5A-85D7-CC97-C1BA31E4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A1D6DE-EEE9-1620-FA8B-B15E5F2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41FF02-E857-4959-8C15-16897A7B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9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05944-D968-3093-289F-C36563DA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FD0A71-1BCD-3B73-00C9-B12AC628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00783-7702-94DC-D578-283DED09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14C0A9-96B2-D97D-516E-9782BDEB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2361D3-5108-042F-52EB-A49F7B8D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2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D17B0-DD3B-F34E-A28D-8C484BAE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E1FB4-F422-1961-BD0F-2BA3EBFCB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DBADE-7075-DAEF-B6F9-E533CFEE3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BA78C-026B-B50A-CE49-588F051C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73758-20E2-331F-403C-FFBB6F83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4237B5-34E7-1686-EBED-E5B46FE1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2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25C47-5B55-7643-914F-73721905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803987-B748-1C5C-533A-BE35EF8E3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CC987A-D651-6A9B-946E-E770A48F6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4D8513-9A2E-2808-1345-D83417112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174B54-7584-4BE0-E21F-69435188BF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BC147A-C94E-31C9-42B4-BC482F4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F9F0A5-D4E8-66BC-7133-AF5AF92A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95C89B-7BE6-587A-7678-91C75CF0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3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C06F7-5F09-1B08-1E9E-31D13159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E497F2-49FB-0AE9-FE39-691B9E99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2F746F-C44E-6C5B-D130-3DAFB8F1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1D0928-89A5-0C96-51A9-57565D7E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2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E77572-E689-68B8-6892-3B794314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2D17D2-24B2-C701-B127-FC6CB4D4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D7C282-4CBB-F644-61F7-1195A9DD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1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60E3-83C6-7EC0-A48D-5C71EC51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91CDC-3827-525C-85D2-B057ABA48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B42AF-81E8-4D45-34A4-2707608FE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442A4F-FA20-84DD-1DAF-6170BF58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0552D8-193F-1F2B-C50C-278CF5B0F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AA0B01-3FD0-6F3C-CC6C-8724816A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9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DFC6F-6E70-141A-AB7C-4C061AE7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BE3CC7-0559-DE4C-3F00-3A149DD1A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8010FF-BC00-74F9-1A84-A11BA8543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E1A169-D69D-2BE7-80F3-CF2BD8B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2BC67-9948-C75F-2186-453B8699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2DC655-C37A-0CA5-9328-EC0D4F17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1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0BAD5-6F41-E2A4-F970-BBBA82A5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0BF22B-C2BD-98FF-E328-C5E1B5BE5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6EAE03-1EA2-47CE-2FF3-C514DB012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0A47-C16C-46A8-9AF8-A1C748049D86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0B29A-530A-9FAC-E5EC-B89F2EA19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5D1747-D777-39BC-7359-7D6F4444A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773EE-12A9-4ED3-B87D-52003981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1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OV" /><Relationship Id="rId1" Type="http://schemas.microsoft.com/office/2007/relationships/media" Target="../media/media2.MOV" /><Relationship Id="rId4" Type="http://schemas.openxmlformats.org/officeDocument/2006/relationships/image" Target="../media/image26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22.pn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pn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5" Type="http://schemas.openxmlformats.org/officeDocument/2006/relationships/image" Target="../media/image2.png" /><Relationship Id="rId10" Type="http://schemas.openxmlformats.org/officeDocument/2006/relationships/image" Target="../media/image19.png" /><Relationship Id="rId4" Type="http://schemas.openxmlformats.org/officeDocument/2006/relationships/image" Target="../media/image13.png" /><Relationship Id="rId9" Type="http://schemas.openxmlformats.org/officeDocument/2006/relationships/image" Target="../media/image18.png" /><Relationship Id="rId14" Type="http://schemas.openxmlformats.org/officeDocument/2006/relationships/image" Target="../media/image2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OV" /><Relationship Id="rId1" Type="http://schemas.microsoft.com/office/2007/relationships/media" Target="../media/media1.MOV" /><Relationship Id="rId4" Type="http://schemas.openxmlformats.org/officeDocument/2006/relationships/image" Target="../media/image2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C183C3-73B4-CD0C-A4CC-D007C48B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D6A64-C749-3086-3DC4-CAE4AD820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1090" y="1330182"/>
            <a:ext cx="5624947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СЛЕДОВАТЕЛЬ КАК СТОРОНА ОБВИНЕНИЯ В УГОЛОВНОМ ПРОЦЕССЕ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0A8AB-98AE-F4A6-33F4-68370F1D0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8" y="183826"/>
            <a:ext cx="1042506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71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5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4DD750-9FD1-10F5-A2D7-2ADD7B55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857" y="0"/>
            <a:ext cx="4569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D23B2-5BE2-ECBF-2D0E-BB0A2B9A681E}"/>
              </a:ext>
            </a:extLst>
          </p:cNvPr>
          <p:cNvSpPr txBox="1"/>
          <p:nvPr/>
        </p:nvSpPr>
        <p:spPr>
          <a:xfrm>
            <a:off x="1721218" y="137603"/>
            <a:ext cx="552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СОВРЕМЕННЫЕ МЕТОДЫ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2AE18C-C0E0-9A36-8945-AFC5C7AC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2" y="135384"/>
            <a:ext cx="1042506" cy="95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CEB2A-6575-27DF-5D31-98D78D102F90}"/>
              </a:ext>
            </a:extLst>
          </p:cNvPr>
          <p:cNvSpPr txBox="1"/>
          <p:nvPr/>
        </p:nvSpPr>
        <p:spPr>
          <a:xfrm>
            <a:off x="1148608" y="2266350"/>
            <a:ext cx="60945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Condensed" panose="020B0502040204020203" pitchFamily="34" charset="0"/>
              </a:rPr>
              <a:t>Металлоискатель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err="1">
                <a:latin typeface="Bahnschrift Condensed" panose="020B0502040204020203" pitchFamily="34" charset="0"/>
              </a:rPr>
              <a:t>Цианоакрилатовая</a:t>
            </a:r>
            <a:r>
              <a:rPr lang="ru-RU" sz="3200" dirty="0">
                <a:latin typeface="Bahnschrift Condensed" panose="020B0502040204020203" pitchFamily="34" charset="0"/>
              </a:rPr>
              <a:t> камера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Condensed" panose="020B0502040204020203" pitchFamily="34" charset="0"/>
              </a:rPr>
              <a:t>Полиграф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Condensed" panose="020B0502040204020203" pitchFamily="34" charset="0"/>
              </a:rPr>
              <a:t>Оборудование для прослушки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Condensed" panose="020B0502040204020203" pitchFamily="34" charset="0"/>
              </a:rPr>
              <a:t>Нестандартные методы</a:t>
            </a:r>
          </a:p>
        </p:txBody>
      </p:sp>
    </p:spTree>
    <p:extLst>
      <p:ext uri="{BB962C8B-B14F-4D97-AF65-F5344CB8AC3E}">
        <p14:creationId xmlns:p14="http://schemas.microsoft.com/office/powerpoint/2010/main" val="3469852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1">
            <a:hlinkClick r:id="" action="ppaction://media"/>
            <a:extLst>
              <a:ext uri="{FF2B5EF4-FFF2-40B4-BE49-F238E27FC236}">
                <a16:creationId xmlns:a16="http://schemas.microsoft.com/office/drawing/2014/main" id="{E4048D1D-7F3F-9AE8-3EF3-720AE52E9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6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BE3556-622F-B304-6FC7-899B97F0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FD383-B989-1903-3E73-95950FF7975E}"/>
              </a:ext>
            </a:extLst>
          </p:cNvPr>
          <p:cNvSpPr txBox="1"/>
          <p:nvPr/>
        </p:nvSpPr>
        <p:spPr>
          <a:xfrm>
            <a:off x="1356360" y="2828835"/>
            <a:ext cx="947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ahnschrift Condensed" panose="020B0502040204020203" pitchFamily="34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7501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B7A26C-D43E-CD88-3953-5345A043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2" y="248785"/>
            <a:ext cx="1042506" cy="957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2E85B3-A028-F088-7B47-E7B8BFAD1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773980"/>
            <a:ext cx="3084020" cy="3084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646DA-C62A-7A56-8043-24FDE79C7F8A}"/>
              </a:ext>
            </a:extLst>
          </p:cNvPr>
          <p:cNvSpPr txBox="1"/>
          <p:nvPr/>
        </p:nvSpPr>
        <p:spPr>
          <a:xfrm>
            <a:off x="784086" y="2505670"/>
            <a:ext cx="106238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kern="1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Следователь является должностным лицом, уполномоченным в пределах компетенции, предусмотренной Уголовно-процессуальным Кодексом, осуществлять предварительное следствие по уголовному делу.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39D9B-3A97-F81A-0AFD-6003088AFB19}"/>
              </a:ext>
            </a:extLst>
          </p:cNvPr>
          <p:cNvSpPr txBox="1"/>
          <p:nvPr/>
        </p:nvSpPr>
        <p:spPr>
          <a:xfrm>
            <a:off x="3872345" y="248785"/>
            <a:ext cx="4447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ОПРЕДЕЛЕНИЕ</a:t>
            </a:r>
          </a:p>
        </p:txBody>
      </p:sp>
    </p:spTree>
    <p:extLst>
      <p:ext uri="{BB962C8B-B14F-4D97-AF65-F5344CB8AC3E}">
        <p14:creationId xmlns:p14="http://schemas.microsoft.com/office/powerpoint/2010/main" val="124493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5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BBF1B5-AA0E-4CC0-0292-B1BD97A78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2" y="1007032"/>
            <a:ext cx="2396836" cy="23591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DEC8F8-C198-1F60-3491-AACF2373E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34" y="3606278"/>
            <a:ext cx="2355820" cy="23188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9A20A3-9016-A0D2-310F-2C33AE72F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98662"/>
            <a:ext cx="1042506" cy="957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C9F56-9D3A-DE42-64A7-03CC8BCC7D3E}"/>
              </a:ext>
            </a:extLst>
          </p:cNvPr>
          <p:cNvSpPr txBox="1"/>
          <p:nvPr/>
        </p:nvSpPr>
        <p:spPr>
          <a:xfrm>
            <a:off x="3290454" y="424820"/>
            <a:ext cx="5611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ПОЛНОМОЧИЯ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BC904-DD92-C4D7-BE58-75C8728D8B5F}"/>
              </a:ext>
            </a:extLst>
          </p:cNvPr>
          <p:cNvSpPr txBox="1"/>
          <p:nvPr/>
        </p:nvSpPr>
        <p:spPr>
          <a:xfrm>
            <a:off x="2286000" y="2493818"/>
            <a:ext cx="741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latin typeface="Bahnschrift Condensed" panose="020B0502040204020203" pitchFamily="34" charset="0"/>
              </a:rPr>
              <a:t>Результат расследования, на основании которого дело направляют прокурору, а затем в суд, или прекращают за отсутствием преступления.</a:t>
            </a:r>
          </a:p>
        </p:txBody>
      </p:sp>
    </p:spTree>
    <p:extLst>
      <p:ext uri="{BB962C8B-B14F-4D97-AF65-F5344CB8AC3E}">
        <p14:creationId xmlns:p14="http://schemas.microsoft.com/office/powerpoint/2010/main" val="399414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5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D360E6-B7CE-5A3E-774D-C5FAFCC7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6" y="262640"/>
            <a:ext cx="1042506" cy="957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4658D2-4CC1-FF1E-A8FF-D77D207C7D41}"/>
              </a:ext>
            </a:extLst>
          </p:cNvPr>
          <p:cNvSpPr txBox="1"/>
          <p:nvPr/>
        </p:nvSpPr>
        <p:spPr>
          <a:xfrm>
            <a:off x="332509" y="5462724"/>
            <a:ext cx="4294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ahnschrift Condensed" panose="020B0502040204020203" pitchFamily="34" charset="0"/>
              </a:rPr>
              <a:t>Следователи Следственного комитета РФ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5FB4B-D3EA-3F92-DA78-4D0AD17E5B23}"/>
              </a:ext>
            </a:extLst>
          </p:cNvPr>
          <p:cNvSpPr txBox="1"/>
          <p:nvPr/>
        </p:nvSpPr>
        <p:spPr>
          <a:xfrm>
            <a:off x="7980219" y="5462724"/>
            <a:ext cx="475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ahnschrift Condensed" panose="020B0502040204020203" pitchFamily="34" charset="0"/>
              </a:rPr>
              <a:t>Следователи органов ФСБ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03E89-3C25-DE88-8C45-D76F4DD70CC4}"/>
              </a:ext>
            </a:extLst>
          </p:cNvPr>
          <p:cNvSpPr txBox="1"/>
          <p:nvPr/>
        </p:nvSpPr>
        <p:spPr>
          <a:xfrm>
            <a:off x="4627418" y="4444517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ahnschrift Condensed" panose="020B0502040204020203" pitchFamily="34" charset="0"/>
              </a:rPr>
              <a:t>Следователи МВД РФ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E819A-B30C-04BC-EC67-E4D691180C80}"/>
              </a:ext>
            </a:extLst>
          </p:cNvPr>
          <p:cNvSpPr txBox="1"/>
          <p:nvPr/>
        </p:nvSpPr>
        <p:spPr>
          <a:xfrm>
            <a:off x="3900054" y="262640"/>
            <a:ext cx="4391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ПОДРАЗДЕЛЕНИЯ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8AD6D4-46DB-EC9F-72AB-0C287653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62" y="2223946"/>
            <a:ext cx="2445327" cy="30823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598E8C-7F39-1CD8-CE4F-A3E8635A6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77" y="1623912"/>
            <a:ext cx="3948844" cy="22903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BA349A-DB75-A2AC-6683-A852965F7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21" y="2021201"/>
            <a:ext cx="3487834" cy="34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9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5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E56222-B436-9159-55F8-4CC0A1FB5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1606671"/>
            <a:ext cx="4367646" cy="4367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74C5C-47A7-CEE8-E46E-F8AAC27275E2}"/>
              </a:ext>
            </a:extLst>
          </p:cNvPr>
          <p:cNvSpPr txBox="1"/>
          <p:nvPr/>
        </p:nvSpPr>
        <p:spPr>
          <a:xfrm>
            <a:off x="4561610" y="1478241"/>
            <a:ext cx="74364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>
                <a:latin typeface="Bahnschrift Condensed" panose="020B0502040204020203" pitchFamily="34" charset="0"/>
              </a:rPr>
              <a:t>Возбуждать уголовные дела (п. 1 ст. 146 УПК);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>
                <a:latin typeface="Bahnschrift Condensed" panose="020B0502040204020203" pitchFamily="34" charset="0"/>
              </a:rPr>
              <a:t>Квалифицировать преступления для определения направления подследственности (п. 2 ч. 2 ст. 38 УПК);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>
                <a:latin typeface="Bahnschrift Condensed" panose="020B0502040204020203" pitchFamily="34" charset="0"/>
              </a:rPr>
              <a:t>Определять направление расследования, на свое усмотрение применять различные следственные, процессуальные действия, исключая случаи, требующие специального решения.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761500-BD22-56E6-4502-8E15E9178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4" y="299923"/>
            <a:ext cx="1042506" cy="957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703E8B-EC1D-4F55-76AF-B61D45657BCD}"/>
              </a:ext>
            </a:extLst>
          </p:cNvPr>
          <p:cNvSpPr txBox="1"/>
          <p:nvPr/>
        </p:nvSpPr>
        <p:spPr>
          <a:xfrm>
            <a:off x="3983182" y="363001"/>
            <a:ext cx="4225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ПРАВА</a:t>
            </a:r>
          </a:p>
        </p:txBody>
      </p:sp>
    </p:spTree>
    <p:extLst>
      <p:ext uri="{BB962C8B-B14F-4D97-AF65-F5344CB8AC3E}">
        <p14:creationId xmlns:p14="http://schemas.microsoft.com/office/powerpoint/2010/main" val="143323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78CD66-A2A4-0689-67DA-377026360A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rgbClr val="94B5AE"/>
            </a:fgClr>
            <a:bgClr>
              <a:schemeClr val="bg1"/>
            </a:bgClr>
          </a:patt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82468-C877-FA01-BC9A-62D3CE06F87C}"/>
              </a:ext>
            </a:extLst>
          </p:cNvPr>
          <p:cNvSpPr txBox="1"/>
          <p:nvPr/>
        </p:nvSpPr>
        <p:spPr>
          <a:xfrm>
            <a:off x="324196" y="1466072"/>
            <a:ext cx="56498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ahnschrift Condensed" panose="020B0502040204020203" pitchFamily="34" charset="0"/>
              </a:rPr>
              <a:t>Учесть все особенности преступления, принятого в производство дела, и производить объективное расследование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4D37-8DCF-2DCB-3A05-1D2AE41FEA5D}"/>
              </a:ext>
            </a:extLst>
          </p:cNvPr>
          <p:cNvSpPr txBox="1"/>
          <p:nvPr/>
        </p:nvSpPr>
        <p:spPr>
          <a:xfrm>
            <a:off x="4066309" y="207818"/>
            <a:ext cx="4059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ОБЯЗАННОСТИ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0929E-DAB1-C25C-6207-609E017E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6" y="207818"/>
            <a:ext cx="1042506" cy="957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341509-7888-DE6B-2DB7-155A2B2D02B0}"/>
              </a:ext>
            </a:extLst>
          </p:cNvPr>
          <p:cNvSpPr txBox="1"/>
          <p:nvPr/>
        </p:nvSpPr>
        <p:spPr>
          <a:xfrm>
            <a:off x="6359236" y="3889062"/>
            <a:ext cx="58327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ahnschrift Condensed" panose="020B0502040204020203" pitchFamily="34" charset="0"/>
              </a:rPr>
              <a:t>Способствовать устранению обстоятельств, которые способствовали совершению преступлений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217A9-A048-8765-186C-71171C0DEC56}"/>
              </a:ext>
            </a:extLst>
          </p:cNvPr>
          <p:cNvSpPr txBox="1"/>
          <p:nvPr/>
        </p:nvSpPr>
        <p:spPr>
          <a:xfrm>
            <a:off x="263236" y="3674368"/>
            <a:ext cx="6217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ahnschrift Condensed" panose="020B0502040204020203" pitchFamily="34" charset="0"/>
              </a:rPr>
              <a:t>Определить лиц, совершивших преступные деяния и привлечь их в качестве обвиняемых, установить невиновность неосновательно попавших под подозрение лиц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E9EE6-F3CF-8AF0-94EE-A728D689ECEB}"/>
              </a:ext>
            </a:extLst>
          </p:cNvPr>
          <p:cNvSpPr txBox="1"/>
          <p:nvPr/>
        </p:nvSpPr>
        <p:spPr>
          <a:xfrm>
            <a:off x="5974080" y="1892737"/>
            <a:ext cx="6206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ahnschrift Condensed" panose="020B0502040204020203" pitchFamily="34" charset="0"/>
              </a:rPr>
              <a:t>Определить обстоятельства и предмет доказывания, собрать и проверить правдивость всех доказательств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2297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8554B7-E7C5-9B83-DFCA-064537F09C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257" y="0"/>
            <a:ext cx="1027591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6E9DE-6BE4-8DD0-E367-2F1320B78E8A}"/>
              </a:ext>
            </a:extLst>
          </p:cNvPr>
          <p:cNvSpPr txBox="1"/>
          <p:nvPr/>
        </p:nvSpPr>
        <p:spPr>
          <a:xfrm>
            <a:off x="3542930" y="336140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Condensed" panose="020B0502040204020203" pitchFamily="34" charset="0"/>
              </a:rPr>
              <a:t>Коммуникативность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8DDED6-7019-AC77-9A3F-ABF77119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0" y="207222"/>
            <a:ext cx="1042506" cy="95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740FD-2898-0165-89FF-8855A72C904D}"/>
              </a:ext>
            </a:extLst>
          </p:cNvPr>
          <p:cNvSpPr txBox="1"/>
          <p:nvPr/>
        </p:nvSpPr>
        <p:spPr>
          <a:xfrm rot="10800000" flipV="1">
            <a:off x="2154382" y="207222"/>
            <a:ext cx="788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ЛИЧНОСТНЫЕ КАЧЕСТВА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3D403-97A0-88B2-DAFB-F9CE16D4D8DF}"/>
              </a:ext>
            </a:extLst>
          </p:cNvPr>
          <p:cNvSpPr txBox="1"/>
          <p:nvPr/>
        </p:nvSpPr>
        <p:spPr>
          <a:xfrm>
            <a:off x="3706428" y="2914630"/>
            <a:ext cx="7101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Condensed" panose="020B0502040204020203" pitchFamily="34" charset="0"/>
              </a:rPr>
              <a:t>Сообразительность</a:t>
            </a:r>
            <a:r>
              <a:rPr lang="ru-RU" sz="3200" dirty="0">
                <a:latin typeface="Bahnschrift Condensed" panose="020B0502040204020203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B4543-AAF2-145E-B2F3-E26527FF5935}"/>
              </a:ext>
            </a:extLst>
          </p:cNvPr>
          <p:cNvSpPr txBox="1"/>
          <p:nvPr/>
        </p:nvSpPr>
        <p:spPr>
          <a:xfrm>
            <a:off x="2667000" y="4701898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Condensed" panose="020B0502040204020203" pitchFamily="34" charset="0"/>
              </a:rPr>
              <a:t>Умение слышать и слушать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773D9-EF8E-4110-12E3-FE44EEB7E941}"/>
              </a:ext>
            </a:extLst>
          </p:cNvPr>
          <p:cNvSpPr txBox="1"/>
          <p:nvPr/>
        </p:nvSpPr>
        <p:spPr>
          <a:xfrm>
            <a:off x="3063240" y="41525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Condensed" panose="020B0502040204020203" pitchFamily="34" charset="0"/>
              </a:rPr>
              <a:t>Наблюдательность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23E8D2-93EB-1602-45C2-86D458A2AF6B}"/>
              </a:ext>
            </a:extLst>
          </p:cNvPr>
          <p:cNvSpPr txBox="1"/>
          <p:nvPr/>
        </p:nvSpPr>
        <p:spPr>
          <a:xfrm>
            <a:off x="3349101" y="37171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Condensed" panose="020B0502040204020203" pitchFamily="34" charset="0"/>
              </a:rPr>
              <a:t>Настойчивость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28D3A-A219-C1D0-70E3-06009706B187}"/>
              </a:ext>
            </a:extLst>
          </p:cNvPr>
          <p:cNvSpPr txBox="1"/>
          <p:nvPr/>
        </p:nvSpPr>
        <p:spPr>
          <a:xfrm>
            <a:off x="464302" y="5580728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latin typeface="Bahnschrift Condensed" panose="020B0502040204020203" pitchFamily="34" charset="0"/>
              </a:rPr>
              <a:t>Эмоциональная устойчивость</a:t>
            </a:r>
          </a:p>
        </p:txBody>
      </p:sp>
    </p:spTree>
    <p:extLst>
      <p:ext uri="{BB962C8B-B14F-4D97-AF65-F5344CB8AC3E}">
        <p14:creationId xmlns:p14="http://schemas.microsoft.com/office/powerpoint/2010/main" val="2884110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4752FF1-61F2-9449-DBC9-3A8F1C14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017" y="4362570"/>
            <a:ext cx="762066" cy="7559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A2D397-DA28-CA65-F6E2-80A9F667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9816">
            <a:off x="6476144" y="560067"/>
            <a:ext cx="963251" cy="9998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3E5441-3F65-766D-199D-D423F3083B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7846">
            <a:off x="1591120" y="3194843"/>
            <a:ext cx="622757" cy="5961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4064A4-1F7B-313E-CB25-FCAFD6838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84" y="3082195"/>
            <a:ext cx="896190" cy="89619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5C792F5-D6C8-290A-2067-60C2AE6F2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90">
            <a:off x="5339710" y="3521298"/>
            <a:ext cx="963251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65B23-D33F-7D6A-646C-77C75FEE84EF}"/>
              </a:ext>
            </a:extLst>
          </p:cNvPr>
          <p:cNvSpPr txBox="1"/>
          <p:nvPr/>
        </p:nvSpPr>
        <p:spPr>
          <a:xfrm>
            <a:off x="1734265" y="3065769"/>
            <a:ext cx="392530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Bahnschrift Condensed" panose="020B0502040204020203" pitchFamily="34" charset="0"/>
              </a:rPr>
              <a:t>БЮДЖЕТ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Русский язык – порог 60 баллов;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Обществознание – порог 60 баллов;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История/Иностранный язык – порог 60 баллов.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E10CB-9520-BAAA-89D7-DC286DF0D2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6787">
            <a:off x="9503286" y="2802892"/>
            <a:ext cx="665687" cy="5903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F4024F-EBBD-EAD0-5734-112A46C8420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40" y="3429000"/>
            <a:ext cx="759757" cy="759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878DAC-E9BA-381D-91D6-830679BA8F8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15" y="2566721"/>
            <a:ext cx="653175" cy="6525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9AEF10-92A8-ED94-84BA-BB2FBFFC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1" y="410402"/>
            <a:ext cx="759758" cy="7597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B9B458-3BA2-DA7C-57C6-D89FD2E617C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714">
            <a:off x="690749" y="1960950"/>
            <a:ext cx="756884" cy="8123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C11DFE-90DB-CC4D-025B-692DBB811E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6409315" y="4583166"/>
            <a:ext cx="853514" cy="859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79B77B-C555-446C-30AC-B04FA6C14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80472">
            <a:off x="3296139" y="5748486"/>
            <a:ext cx="853514" cy="8596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5AD00C-D47B-E7C3-D0A8-574B69C11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3901529" y="578367"/>
            <a:ext cx="853514" cy="8596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472E12-2ADF-87E3-DB5A-3CFDC4F183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0873" y="1557106"/>
            <a:ext cx="853514" cy="8596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54E51F2-AD02-BA83-3C75-C8CE2B9A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36370">
            <a:off x="8870784" y="5073136"/>
            <a:ext cx="963251" cy="9998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2F9970-A8D6-A057-318A-B6BB705A6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65068">
            <a:off x="768103" y="4086300"/>
            <a:ext cx="963251" cy="9998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53B5241-727D-3487-542A-40FFAD2C1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923563" y="5653423"/>
            <a:ext cx="652329" cy="65232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563138-7D61-3B12-7A92-089607A777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335313">
            <a:off x="1248232" y="403115"/>
            <a:ext cx="652329" cy="6523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3A530F-42F2-591A-4E27-5D60A30D3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01420" y="3808878"/>
            <a:ext cx="652329" cy="6523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90483AD-25CD-0E50-C57A-79F500652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284" y="1557106"/>
            <a:ext cx="762066" cy="75597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8BF916E-BB15-6339-DEAB-57B2E4CFC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602" y="1644156"/>
            <a:ext cx="762066" cy="75597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1704E6C-C1D9-6F33-0793-9B8EFBFDA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34937">
            <a:off x="2384259" y="4639816"/>
            <a:ext cx="896190" cy="8961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FF9B3E4-FE22-FE1A-D397-DB694D5E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54154">
            <a:off x="7311607" y="5606252"/>
            <a:ext cx="896190" cy="89619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3A9395-AE82-0F79-D08B-A4A2F99B4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387" y="2042822"/>
            <a:ext cx="762066" cy="7559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D1724A8-7F43-D00E-786D-CE5AD69A1B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6925" y="5665741"/>
            <a:ext cx="762066" cy="7559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E0BDFF8-9E68-EDD2-3250-F28686ECE9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137" y="1295591"/>
            <a:ext cx="762066" cy="7559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5352B93-AA5C-3535-5FEC-9A7AB3C3CA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6371" y="5300596"/>
            <a:ext cx="762066" cy="75597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8B7178-CFD4-F6ED-4ABF-D02FCFEBFE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97075">
            <a:off x="9266194" y="3796553"/>
            <a:ext cx="859611" cy="8535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48B661F-411B-2CE2-0395-00C467745EB3}"/>
              </a:ext>
            </a:extLst>
          </p:cNvPr>
          <p:cNvSpPr txBox="1"/>
          <p:nvPr/>
        </p:nvSpPr>
        <p:spPr>
          <a:xfrm>
            <a:off x="6233560" y="3055301"/>
            <a:ext cx="41508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Bahnschrift Condensed" panose="020B0502040204020203" pitchFamily="34" charset="0"/>
              </a:rPr>
              <a:t>ПЛАТНОЕ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Русский язык – порог 45 баллов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Обществознание – порог 50 баллов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История/Иностранный язык – порог 40/35 баллов 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5762AFD-545D-B7F0-5B8F-D5F2E0EE46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70" y="213005"/>
            <a:ext cx="1042506" cy="9571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5382A0D-7053-DF0A-793A-6FF2A6475AA2}"/>
              </a:ext>
            </a:extLst>
          </p:cNvPr>
          <p:cNvSpPr txBox="1"/>
          <p:nvPr/>
        </p:nvSpPr>
        <p:spPr>
          <a:xfrm>
            <a:off x="2620392" y="197512"/>
            <a:ext cx="6951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Bahnschrift Condensed" panose="020B0502040204020203" pitchFamily="34" charset="0"/>
              </a:rPr>
              <a:t>МИНИМАЛЬНЫЕ БАЛЛЫ ЕГЭ</a:t>
            </a:r>
          </a:p>
        </p:txBody>
      </p:sp>
    </p:spTree>
    <p:extLst>
      <p:ext uri="{BB962C8B-B14F-4D97-AF65-F5344CB8AC3E}">
        <p14:creationId xmlns:p14="http://schemas.microsoft.com/office/powerpoint/2010/main" val="135530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9">
            <a:hlinkClick r:id="" action="ppaction://media"/>
            <a:extLst>
              <a:ext uri="{FF2B5EF4-FFF2-40B4-BE49-F238E27FC236}">
                <a16:creationId xmlns:a16="http://schemas.microsoft.com/office/drawing/2014/main" id="{F46FD79F-AEC1-96F9-8A88-D533B86D7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242</Words>
  <Application>Microsoft Office PowerPoint</Application>
  <PresentationFormat>Широкоэкранный</PresentationFormat>
  <Paragraphs>41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СЛЕДОВАТЕЛЬ КАК СТОРОНА ОБВИНЕНИЯ В УГОЛОВНОМ ПРОЦЕССЕ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СЛЕДОВАТЕЛЬ КАК СТОРОНА ОБВИНЕНИЯ В УГОЛОВНОМ ПРОЦЕССЕ</dc:title>
  <dc:creator>Васильева Ульяна Игоревна</dc:creator>
  <cp:lastModifiedBy>ульяна васильева</cp:lastModifiedBy>
  <cp:revision>3</cp:revision>
  <dcterms:created xsi:type="dcterms:W3CDTF">2023-04-18T12:51:09Z</dcterms:created>
  <dcterms:modified xsi:type="dcterms:W3CDTF">2023-04-23T09:54:49Z</dcterms:modified>
</cp:coreProperties>
</file>